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B66F-103A-4951-8EE2-B0DE6767B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B47B7-4B88-40CD-8647-C8D132D96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6E4D-0E2E-47D1-9C12-24D5920A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EDF43-3642-45F0-8A25-FF14A682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A61CD-429B-42E0-B27B-7931BCD2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262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2179-C163-428E-8D7A-72CDD1ED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F814C-BDCA-4677-B46C-5359978D5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32A27-AC65-42CB-8585-FD46007F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B1AEB-E34D-4A2E-936F-B8F4CA54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C46F8-9FAD-47A8-A925-490FC105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500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8880F-BB59-4CEB-8404-BFC874B29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10502-6412-41C1-9373-2AF66C320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69A43-3FBF-4E86-827F-3F8C3252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219B1-B952-414D-A7C6-9975C924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5E8D3-59BC-4571-B70B-B9B1448D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132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31B1-9FA9-4727-9C64-53D7DF3E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E40C-710F-4239-82D8-09EF7448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4FEF2-4026-4CFC-B86E-EB8874EF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471D-2DE9-4381-92BC-74D4DCF6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B8BCB-ED42-41A9-A620-BE79451C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6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DA0D-65C8-41D2-B3DF-48A5FAEC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E8849-F1C5-44D0-AAEB-3C8DE88D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CB2A-5858-4E57-9B91-FE5C90DF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44FBF-94F3-4966-B2B0-10B6949D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0ECD-7C8E-49DD-86DA-64BD891F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396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8317-AB86-4C0D-BE76-AFFFD951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FDC0-E913-4653-89A9-BA6F59FF1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1C793-BFB4-40D9-8B6A-6684A7FAE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16A9A-8ADD-41EE-B51C-B1C565B5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D534E-4D59-4320-852C-33A7980D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DB2CC-09B3-469C-B534-5C92F3FA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61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01D2-2CA7-461C-AC21-F6D78216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494FF-260C-42BE-866D-8378DBDCD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BEA3E-E523-41F2-A32C-3807D533D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335E6-C168-470C-9873-E33907757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1B1F7-361A-48F7-AC30-41841B8E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AF087-D7E1-4C7D-AB30-C4B7BA54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EB3DE-B7CE-4789-88BF-DC80E7CB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188E4-0246-4FED-AE53-38003D52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48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640F-AB6E-4AEE-98B0-B19EB811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72B8B-3E27-44BB-B1F9-0896C5EE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F1076-B7DC-4265-8F3D-BEF35DDF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44F25-CC3F-42F9-992D-C7582FA4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74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AE8F3-AC83-4137-84E9-1DB58932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AB246-53F3-466A-BCAE-96A305EA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0773D-50A6-48F7-9525-EA7C1208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804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7386-697C-41C2-B23E-F7B193E4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21BF-D711-4CA7-AD60-6ED1EC7F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DCEC5-2F5B-456D-AFC9-CD5664AC1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2428-5C59-4CA5-B3E2-D3468A9E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F9CAA-395E-4E81-A71C-E000EC61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B3733-CE53-4190-ADAC-C2B4A681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003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C1B2-F702-4207-8012-82A6CF9C5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106F9-5657-442B-8C44-B4351C06D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F2443-9507-411B-B249-74FBA7398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E9BDA-DDAD-4C29-93C0-6D7FB5CC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219FC-4C86-4D1F-86A1-B453A6F9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9DB70-C1AB-4911-9073-9B6666B7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25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273B8-46C0-4DEF-AC0A-6AFBA285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8DD27-6639-4658-899A-3B41225C3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2CB43-FD6A-496E-B197-9B425F14D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B39F-17CC-4C36-8CFF-FC10FCBBFDC4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A8A33-2D44-4AA1-A410-6AEAF364B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112E8-F71E-4D4D-A645-0EE18E898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419F-EF9E-4F4E-A927-5A6BB0C34E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02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C9E776-3B78-4713-B376-E9D1E0987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Strand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0BFD7-91AD-4DD4-AA37-0559B5D9F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 sz="1300">
                <a:solidFill>
                  <a:srgbClr val="FFFFFF"/>
                </a:solidFill>
                <a:latin typeface="Comic Sans MS" panose="030F0702030302020204" pitchFamily="66" charset="0"/>
              </a:rPr>
              <a:t>2.4 - </a:t>
            </a:r>
            <a:r>
              <a:rPr lang="en-GB" sz="1300" b="0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Distinguish between the rights and responsibilities of employer and employee from a legal, social, environmental and ethical perspective </a:t>
            </a:r>
            <a:endParaRPr lang="en-IE" sz="13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CB529C-021F-437E-8655-3436FE87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Types of Industrial Action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B58E-0B4F-4E3F-9F85-BBB78FB3B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 official strike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 - This is when workers give their employer a week notice to inform them that they intend to go on strike. They hope a Secret ballot first (to see if member want to go on strike)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Work to Rule -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when employee just do the job that is on their contract of employment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Go Slow</a:t>
            </a:r>
            <a:r>
              <a:rPr lang="en-GB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-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when workers do their work, but it is at a slow pace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Overtime Ban</a:t>
            </a:r>
            <a:r>
              <a:rPr lang="en-GB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-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when employees refuse to do any overtime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Token Stoppage</a:t>
            </a:r>
            <a:r>
              <a:rPr lang="en-GB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-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when employee stop works for a period of time (Lunch Time)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1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5E4EB6-3284-46AA-BC73-E342CAB3A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Legislation protecting employees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D5257-5575-4107-8735-4FF33067F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There are 5 piece of legislation that you need to know. They include the following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Protection of young persons (employment) Act 1996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Employment Equality Act 1998 to 2011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Unfair dismissal Act 1977 – 2007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Industrial Relations Act 1990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Workplace Relations Act 2015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9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1D4563-17A8-49BD-A6D9-E6ADE8E6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700" b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1. Protection of young persons (employment) Act 1996 </a:t>
            </a:r>
            <a:endParaRPr lang="en-IE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856BF-668E-467A-991F-CAAD3BE3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law protects young workers under the age of 18 and prevent late night working. It sets out the following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Children under the age of 14 may do light work during school term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Children 15-16 may also do work during school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There are restriction on the number of hours that they work. For example, they cant work between 10pm and 6 am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7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 employer must look for the following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See a copy of the employee’s birth certificate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Obtain a letter of consent form the child’s parent/ guardian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Keep records of the child’s details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7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6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F1DEFE-BAAE-46CC-93A6-B7E0135A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en-GB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2. Employment Equality Act 1998 to 2011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BFE15-0C48-44F2-B842-100E97A5E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Discrimination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Def 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This is the treatment of one person in a less favourable way that another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Discrimination include the following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Age 		2. Gender 	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Race 		4. Sexual Orientation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Religion 	6. Family Status 	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Martial Status 	8. Disability 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9. Membership of a traveller community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means that an employer can discriminate in any of the following employment aspects </a:t>
            </a:r>
          </a:p>
          <a:p>
            <a:pPr rtl="0" fontAlgn="base">
              <a:lnSpc>
                <a:spcPct val="110000"/>
              </a:lnSpc>
              <a:spcBef>
                <a:spcPts val="0"/>
              </a:spcBef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Hiring and training employees Dismissal Equal Pay </a:t>
            </a:r>
          </a:p>
          <a:p>
            <a:pPr rtl="0" fontAlgn="base">
              <a:lnSpc>
                <a:spcPct val="110000"/>
              </a:lnSpc>
              <a:spcBef>
                <a:spcPts val="0"/>
              </a:spcBef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Condition of work Opportunity for promotion Adverting jobs 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I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4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776C04-2738-415C-BA46-48CF671B7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3. Unfair dismissal act 1977-2007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C8291-71BC-47ED-B9B9-D87C8D37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his law set out when and employee can and can’t be dismissed. The following are reason for unfair dismissal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1. Age 			2.Becoming Pregnant 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3. Religious Beliefs 	4. Political Beliefs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5. Race 			6. Sexual orientation 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7. Being a member of the traveller community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9. Being a member of a trade union Taking part in an official Strike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Reasons for fair dismissal include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Incompetence Misconduct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Redundancy 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 having the qualification 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IE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8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57EB73-ED63-4787-9090-9252B84F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4. </a:t>
            </a:r>
            <a:r>
              <a:rPr lang="en-GB" b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Workplace Relations Act 2015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EA32-B30D-41B1-93F7-F2DAE963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1. This sets out that if employees who are engaging in industrial action and have taken a secret ballot and give the employer 1 weeks’ notice of the strike can’t be sure or have legal action taken against them by the employer for loss of earning. </a:t>
            </a:r>
          </a:p>
          <a:p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1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27181-95F5-49AD-9BDD-CEDC1662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5. Labour Court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F8C3-E776-4D02-849C-2299D1B4B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a court of last resort during a dispute. The labour court listen to disputer that could not be resolved in the WRC.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listen to both parties and then given a solution to resolve the dispute </a:t>
            </a:r>
          </a:p>
        </p:txBody>
      </p:sp>
    </p:spTree>
    <p:extLst>
      <p:ext uri="{BB962C8B-B14F-4D97-AF65-F5344CB8AC3E}">
        <p14:creationId xmlns:p14="http://schemas.microsoft.com/office/powerpoint/2010/main" val="31985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570C0B-B627-43AE-A13E-F6988444C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892F6-0AE4-4D1F-9137-B6A1F9AD4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mployer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the person or business that give someone employment in return for a wage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Right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 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something a person/employee is entitled to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Responsibility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something that a person should do or has a duty to do </a:t>
            </a:r>
          </a:p>
        </p:txBody>
      </p:sp>
    </p:spTree>
    <p:extLst>
      <p:ext uri="{BB962C8B-B14F-4D97-AF65-F5344CB8AC3E}">
        <p14:creationId xmlns:p14="http://schemas.microsoft.com/office/powerpoint/2010/main" val="396666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7E1C66-F36D-4A89-B451-85DBD9CD0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  <a:latin typeface="Comic Sans MS" panose="030F0702030302020204" pitchFamily="66" charset="0"/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B6E8-CAAF-4460-9CF8-DF956B63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Industrial Relations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the relationship between the employer and the employee. 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Trade Union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an organisation that represent workers in a company. They protect workers rights and negotiations with the employer on thing such as pay and conditions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Shop Steward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 is an employee who is nominated by union members to represents them in dealing with the employer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5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50CCA-558D-4127-BB79-32EE175D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BCD59-5C31-47E0-946F-C56788E3B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Discrimination </a:t>
            </a:r>
            <a:r>
              <a:rPr lang="en-GB" sz="19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the treatment of one person in a less favourable way that another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Conciliation </a:t>
            </a:r>
            <a:r>
              <a:rPr lang="en-GB" sz="19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the Workplace Relation Commission (WRC) listen to both parties in a dispute and helps them to come to an agreement to resolves the dispute. 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Arbitration </a:t>
            </a:r>
            <a:r>
              <a:rPr lang="en-GB" sz="19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 </a:t>
            </a: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the labour court listen to both parties in a dispute and then gives then a solution to resolve the dispute </a:t>
            </a:r>
            <a:endParaRPr lang="en-IE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3A9751-9A9D-4CD5-B5E9-ABB1A9B2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3700" b="1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Rights and responsibilities of emloyees</a:t>
            </a:r>
            <a:r>
              <a:rPr lang="en-GB" sz="3700" b="0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IE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C1FB38-4D89-4299-965C-E3522C653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7803"/>
              </p:ext>
            </p:extLst>
          </p:nvPr>
        </p:nvGraphicFramePr>
        <p:xfrm>
          <a:off x="6355080" y="1799037"/>
          <a:ext cx="5029202" cy="3960364"/>
        </p:xfrm>
        <a:graphic>
          <a:graphicData uri="http://schemas.openxmlformats.org/drawingml/2006/table">
            <a:tbl>
              <a:tblPr firstRow="1" bandRow="1"/>
              <a:tblGrid>
                <a:gridCol w="490316">
                  <a:extLst>
                    <a:ext uri="{9D8B030D-6E8A-4147-A177-3AD203B41FA5}">
                      <a16:colId xmlns:a16="http://schemas.microsoft.com/office/drawing/2014/main" val="4156603009"/>
                    </a:ext>
                  </a:extLst>
                </a:gridCol>
                <a:gridCol w="2024285">
                  <a:extLst>
                    <a:ext uri="{9D8B030D-6E8A-4147-A177-3AD203B41FA5}">
                      <a16:colId xmlns:a16="http://schemas.microsoft.com/office/drawing/2014/main" val="1592633795"/>
                    </a:ext>
                  </a:extLst>
                </a:gridCol>
                <a:gridCol w="490316">
                  <a:extLst>
                    <a:ext uri="{9D8B030D-6E8A-4147-A177-3AD203B41FA5}">
                      <a16:colId xmlns:a16="http://schemas.microsoft.com/office/drawing/2014/main" val="3662473658"/>
                    </a:ext>
                  </a:extLst>
                </a:gridCol>
                <a:gridCol w="2024285">
                  <a:extLst>
                    <a:ext uri="{9D8B030D-6E8A-4147-A177-3AD203B41FA5}">
                      <a16:colId xmlns:a16="http://schemas.microsoft.com/office/drawing/2014/main" val="3375518495"/>
                    </a:ext>
                  </a:extLst>
                </a:gridCol>
              </a:tblGrid>
              <a:tr h="369104"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Employees Rights</a:t>
                      </a:r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Employees Responsibilities</a:t>
                      </a:r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495384"/>
                  </a:ext>
                </a:extLst>
              </a:tr>
              <a:tr h="5783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Receives a fair days pay for a fair days work </a:t>
                      </a:r>
                      <a:endParaRPr lang="en-GB" sz="2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Arrive to work on time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44085"/>
                  </a:ext>
                </a:extLst>
              </a:tr>
              <a:tr h="5783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Receive at least the minimum wage </a:t>
                      </a:r>
                      <a:endParaRPr lang="en-GB" sz="2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Carries out duty in the contract of employment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489433"/>
                  </a:ext>
                </a:extLst>
              </a:tr>
              <a:tr h="5783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Receive a contract of employment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Treat co – workers with respect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33846"/>
                  </a:ext>
                </a:extLst>
              </a:tr>
              <a:tr h="5783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Have the correct rest breaks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Follow safety instructions </a:t>
                      </a:r>
                      <a:endParaRPr lang="en-IE" sz="2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07042"/>
                  </a:ext>
                </a:extLst>
              </a:tr>
              <a:tr h="5783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5 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Work in a safe environment </a:t>
                      </a:r>
                      <a:endParaRPr lang="en-GB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5 </a:t>
                      </a:r>
                      <a:endParaRPr lang="en-IE" sz="22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Attend training provide by management </a:t>
                      </a:r>
                      <a:endParaRPr lang="en-GB" sz="2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156" marR="114156" marT="57078" marB="5707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722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9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91D2E8-11AE-4D20-8765-FE876FC5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01" y="2046092"/>
            <a:ext cx="3667455" cy="2798052"/>
          </a:xfrm>
        </p:spPr>
        <p:txBody>
          <a:bodyPr>
            <a:normAutofit/>
          </a:bodyPr>
          <a:lstStyle/>
          <a:p>
            <a:r>
              <a:rPr lang="en-GB" sz="3600" b="1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Rights and responsibilities of employers</a:t>
            </a:r>
            <a:r>
              <a:rPr lang="en-GB" sz="3600" b="0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IE" sz="36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5ECF75-358C-42A3-A282-997AD04CD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907325"/>
              </p:ext>
            </p:extLst>
          </p:nvPr>
        </p:nvGraphicFramePr>
        <p:xfrm>
          <a:off x="6344529" y="1505242"/>
          <a:ext cx="5039754" cy="4280569"/>
        </p:xfrm>
        <a:graphic>
          <a:graphicData uri="http://schemas.openxmlformats.org/drawingml/2006/table">
            <a:tbl>
              <a:tblPr firstRow="1" bandRow="1"/>
              <a:tblGrid>
                <a:gridCol w="494267">
                  <a:extLst>
                    <a:ext uri="{9D8B030D-6E8A-4147-A177-3AD203B41FA5}">
                      <a16:colId xmlns:a16="http://schemas.microsoft.com/office/drawing/2014/main" val="3784836977"/>
                    </a:ext>
                  </a:extLst>
                </a:gridCol>
                <a:gridCol w="1980659">
                  <a:extLst>
                    <a:ext uri="{9D8B030D-6E8A-4147-A177-3AD203B41FA5}">
                      <a16:colId xmlns:a16="http://schemas.microsoft.com/office/drawing/2014/main" val="1490032204"/>
                    </a:ext>
                  </a:extLst>
                </a:gridCol>
                <a:gridCol w="494267">
                  <a:extLst>
                    <a:ext uri="{9D8B030D-6E8A-4147-A177-3AD203B41FA5}">
                      <a16:colId xmlns:a16="http://schemas.microsoft.com/office/drawing/2014/main" val="544639766"/>
                    </a:ext>
                  </a:extLst>
                </a:gridCol>
                <a:gridCol w="2070561">
                  <a:extLst>
                    <a:ext uri="{9D8B030D-6E8A-4147-A177-3AD203B41FA5}">
                      <a16:colId xmlns:a16="http://schemas.microsoft.com/office/drawing/2014/main" val="907002343"/>
                    </a:ext>
                  </a:extLst>
                </a:gridCol>
              </a:tblGrid>
              <a:tr h="368291"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Employers Rights</a:t>
                      </a:r>
                      <a:r>
                        <a:rPr lang="en-IE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E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Employers Responsibilities</a:t>
                      </a:r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E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463902"/>
                  </a:ext>
                </a:extLst>
              </a:tr>
              <a:tr h="5771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  <a:endParaRPr lang="en-IE" sz="2300" b="0" i="0">
                        <a:effectLst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To decide how the business will be run </a:t>
                      </a:r>
                      <a:endParaRPr lang="en-GB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1 </a:t>
                      </a:r>
                      <a:endParaRPr lang="en-IE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Ensure the workplace is safe </a:t>
                      </a:r>
                      <a:endParaRPr lang="en-GB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664337"/>
                  </a:ext>
                </a:extLst>
              </a:tr>
              <a:tr h="5771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  <a:endParaRPr lang="en-IE" sz="2300" b="0" i="0">
                        <a:effectLst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Hire staff for their business </a:t>
                      </a:r>
                      <a:endParaRPr lang="en-GB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2 </a:t>
                      </a:r>
                      <a:endParaRPr lang="en-IE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Provide employees with proper training </a:t>
                      </a:r>
                      <a:endParaRPr lang="en-GB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304584"/>
                  </a:ext>
                </a:extLst>
              </a:tr>
              <a:tr h="7859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  <a:endParaRPr lang="en-IE" sz="2300" b="0" i="0">
                        <a:effectLst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Expect loyalty from employees </a:t>
                      </a:r>
                      <a:endParaRPr lang="en-IE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3 </a:t>
                      </a:r>
                      <a:endParaRPr lang="en-IE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Provide employees with their statutory holidays and leave </a:t>
                      </a:r>
                      <a:endParaRPr lang="en-GB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22974"/>
                  </a:ext>
                </a:extLst>
              </a:tr>
              <a:tr h="5771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  <a:endParaRPr lang="en-IE" sz="2300" b="0" i="0">
                        <a:effectLst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Dismiss unsuitable and dishonest staff </a:t>
                      </a:r>
                      <a:endParaRPr lang="en-GB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4 </a:t>
                      </a:r>
                      <a:endParaRPr lang="en-IE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Pay agree wages </a:t>
                      </a:r>
                      <a:endParaRPr lang="en-IE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596525"/>
                  </a:ext>
                </a:extLst>
              </a:tr>
              <a:tr h="99476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800" b="1" i="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800" b="1" i="0" baseline="30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5 </a:t>
                      </a:r>
                      <a:endParaRPr lang="en-IE" sz="2300" b="0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Deduct PAYE, PRSI and USC from employees pay and send onto the Revenue Commissioners </a:t>
                      </a:r>
                      <a:endParaRPr lang="en-GB" sz="23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4835" marR="114835" marT="57417" marB="5741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11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08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3C8698-C1A3-4585-8092-1401FA3E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Employees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1347-C0E1-4981-88DB-228C0C9E3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All employers should keep employee records. These records will help them to make decision on who to promote, give a rise too. These records include the following </a:t>
            </a:r>
          </a:p>
          <a:p>
            <a:pPr rtl="0" fontAlgn="base">
              <a:buFont typeface="+mj-lt"/>
              <a:buAutoNum type="arabicPeriod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Personal details of the employee  </a:t>
            </a:r>
          </a:p>
          <a:p>
            <a:pPr rtl="0" fontAlgn="base">
              <a:buFont typeface="+mj-lt"/>
              <a:buAutoNum type="arabicPeriod" startAt="2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job application or CV of the employee </a:t>
            </a:r>
          </a:p>
          <a:p>
            <a:pPr rtl="0" fontAlgn="base">
              <a:buFont typeface="+mj-lt"/>
              <a:buAutoNum type="arabicPeriod" startAt="3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employee behaviour record </a:t>
            </a:r>
          </a:p>
          <a:p>
            <a:pPr rtl="0" fontAlgn="base">
              <a:buFont typeface="+mj-lt"/>
              <a:buAutoNum type="arabicPeriod" startAt="4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Time sheet – hours worked </a:t>
            </a:r>
          </a:p>
          <a:p>
            <a:pPr rtl="0" fontAlgn="base">
              <a:buFont typeface="+mj-lt"/>
              <a:buAutoNum type="arabicPeriod" startAt="5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Copy of their contract of employment </a:t>
            </a:r>
          </a:p>
          <a:p>
            <a:pPr rtl="0" fontAlgn="base">
              <a:buFont typeface="+mj-lt"/>
              <a:buAutoNum type="arabicPeriod" startAt="6"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Amount of PAYE, PRSI and USC paid </a:t>
            </a:r>
          </a:p>
          <a:p>
            <a:endParaRPr lang="en-IE" sz="22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8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B1931B-91B2-42B2-8F9D-783F63C2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Industrial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2FB47-CA47-4C41-8C56-E618CDDCC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 good industrial relationship is important because </a:t>
            </a:r>
          </a:p>
          <a:p>
            <a:pPr marL="0" indent="0" rtl="0" fontAlgn="base"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Staff will be happy in their job </a:t>
            </a:r>
          </a:p>
          <a:p>
            <a:pPr rtl="0" fontAlgn="base">
              <a:buFont typeface="+mj-lt"/>
              <a:buAutoNum type="arabicPeriod"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 startAt="2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If staff are happy, they are more motivated </a:t>
            </a:r>
          </a:p>
          <a:p>
            <a:pPr rtl="0" fontAlgn="base">
              <a:buFont typeface="+mj-lt"/>
              <a:buAutoNum type="arabicPeriod" startAt="2"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 startAt="3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More motivated staff means more productivity and more profit for the business </a:t>
            </a:r>
          </a:p>
          <a:p>
            <a:pPr marL="0" indent="0">
              <a:buNone/>
            </a:pP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3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B1931B-91B2-42B2-8F9D-783F63C2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Industrial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2FB47-CA47-4C41-8C56-E618CDDCC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On the other hand, poor industrial relation can lead to  </a:t>
            </a:r>
          </a:p>
          <a:p>
            <a:pPr marL="0" indent="0" rtl="0" fontAlgn="base"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High staff absenteeism This is when people don’t turn up for work) </a:t>
            </a:r>
          </a:p>
          <a:p>
            <a:pPr marL="0" indent="0" rtl="0" fontAlgn="base"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 startAt="2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High staff turnover (This is when people leave a job because they are unhappy) </a:t>
            </a:r>
          </a:p>
          <a:p>
            <a:pPr marL="0" indent="0" rtl="0" fontAlgn="base"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buFont typeface="+mj-lt"/>
              <a:buAutoNum type="arabicPeriod" startAt="3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Lead to disputes and possible strikes </a:t>
            </a:r>
          </a:p>
          <a:p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5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1085</Words>
  <Application>Microsoft Office PowerPoint</Application>
  <PresentationFormat>Widescreen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Strand 2</vt:lpstr>
      <vt:lpstr>Key Words</vt:lpstr>
      <vt:lpstr>Key Terms</vt:lpstr>
      <vt:lpstr>Key Words</vt:lpstr>
      <vt:lpstr>Rights and responsibilities of emloyees </vt:lpstr>
      <vt:lpstr>Rights and responsibilities of employers </vt:lpstr>
      <vt:lpstr>Employees Records</vt:lpstr>
      <vt:lpstr>Industrial Relations</vt:lpstr>
      <vt:lpstr>Industrial Relations</vt:lpstr>
      <vt:lpstr>Types of Industrial Action </vt:lpstr>
      <vt:lpstr>Legislation protecting employees </vt:lpstr>
      <vt:lpstr>1. Protection of young persons (employment) Act 1996 </vt:lpstr>
      <vt:lpstr>2. Employment Equality Act 1998 to 2011 </vt:lpstr>
      <vt:lpstr>3. Unfair dismissal act 1977-2007 </vt:lpstr>
      <vt:lpstr>4. Workplace Relations Act 2015 </vt:lpstr>
      <vt:lpstr>5. Labour Court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2</dc:title>
  <dc:creator>Jason Ryan</dc:creator>
  <cp:lastModifiedBy>Jason Ryan</cp:lastModifiedBy>
  <cp:revision>1</cp:revision>
  <dcterms:created xsi:type="dcterms:W3CDTF">2021-01-30T19:59:55Z</dcterms:created>
  <dcterms:modified xsi:type="dcterms:W3CDTF">2021-01-30T20:01:01Z</dcterms:modified>
</cp:coreProperties>
</file>