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81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7EFC-E508-4F20-803E-F57A77FFC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37E3B6-6F22-4595-8173-062F4A2BB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A2144-5125-403E-97F9-4790DDBC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65BC1-7D62-4C37-ACD5-073CF055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060E1-8B38-4FBE-8311-F1F52E65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728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A06F5-B087-4EF6-BA7D-A5EAA4EE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B30BF-988A-48FB-8F6E-7F7ABE342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F1F2E-FFD9-48A5-B5F5-70DA930E3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05E7E-9E66-41CC-A9E5-85D4A684A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84055-B86D-485C-A635-BDE98924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81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AE346A-F8BA-4AF4-AD73-5A3FA5E4A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4A97A-1756-4660-8D45-AD0873256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6779C-6764-4DDE-BBF0-F852C64A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6FBDF-25C1-4866-9DD6-2817180D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D768F-D2A6-4001-83A3-230007658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503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9668-E992-479C-B063-8275379E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9F33D-EAAB-48CB-A722-6F81B99CD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643E0-29A3-4892-99C3-F79D6570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77A87-FF53-457C-B114-346F4796E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671F7-FC13-41C4-B85F-CCD895545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989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DC7B-5A9D-43A5-8012-4F7EB49B1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447F4-0B80-43F6-9166-0FA830ED0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4D26F-879B-4F62-A4B4-99711E99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87805-C3FB-4395-BF45-7D0CD8C7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0E0D3-3F2B-42F5-B3E8-FE23A56E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476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D78D2-111F-4B20-A750-39109EF7A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D52DF-C6A1-4B6F-9233-BD7E95C75F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53A9E-BFB1-4BC2-B2BA-BDF088F9B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CBAE7-23AD-4B7B-8C57-BEE2F5E7B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F57CB-D745-48FD-8D0A-F4659CB5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D32BE-7F97-49CC-BD6B-B045347F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459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4F8B1-07CD-4455-A256-084CA0705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9A892-AFE3-4AA1-BB75-E30DA797A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A1AC1-5ECD-4BCC-A1B5-D8C5F90EF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DDFD8-CA7A-43AF-B261-4DE26F548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8493E4-EC5C-4DC1-9A6D-9C5DBBAC9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542D1C-86D6-4D2B-A46F-EDA32D04C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FAABC4-1445-4CA6-8CA2-39D160B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2DA9F-A075-43E2-98FA-090EC3736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176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79F1-C168-4E63-AA5C-6601AE359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986D6-3C48-4E86-AE79-67AD05DE9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5928B-BB00-4D78-9EDF-6D1745E3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86FBD5-1DBC-4E73-ABED-D7A62EAE9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071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FDFFB-156C-4D87-BE8E-A6D838B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493150-7A7F-4800-860F-287033A1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B745C-9DE9-40BC-8021-12B1D5445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194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F5F3-CDC4-4D93-AE6F-DF8E6E7E0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2097-71A7-44E0-AC3B-A1378E257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4184C-0F2F-417A-8ACE-A6ABED9A6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CBDC4-DB4E-46F9-8472-8C18AF9E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445A7-B403-414B-93A1-A1CFF6B4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204F1-EB16-4D1A-A327-55A4AA7A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015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74B74-A187-460A-A654-9B8E3D7D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5BC60F-1345-4FB2-94DE-F3A9E4358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B3119-4D19-4518-ABF9-D8820FE57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8FD8B-C229-4AD1-B2DA-9A7D6721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A2CCF-8ECB-48EF-BB3A-88C35FFF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736D5-6D0B-4510-8C97-0D89A10B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596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5F1A9-E96E-44F8-AA43-F3CA568DE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821E2-2935-46E9-86CD-8E3E1FFA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34F0C-CB17-4C87-AECE-C4B9F0E42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9C742-745F-48EC-9DEA-1D42990F0BB6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08800-86A8-4319-A2B4-FF00CD28E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16D2D-4A02-4428-B9BB-897B084C2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7AFFB-0495-45E4-AAEC-4C102C77AE1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643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A3D44D-4286-4769-800A-71C78769B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  <a:latin typeface="Comic Sans MS" panose="030F0702030302020204" pitchFamily="66" charset="0"/>
              </a:rPr>
              <a:t>Strand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9C216-C5CB-4494-8B59-E329759F5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IE" sz="1300">
                <a:solidFill>
                  <a:srgbClr val="FFFFFF"/>
                </a:solidFill>
                <a:latin typeface="Comic Sans MS" panose="030F0702030302020204" pitchFamily="66" charset="0"/>
              </a:rPr>
              <a:t>2.3 - </a:t>
            </a:r>
            <a:r>
              <a:rPr lang="en-GB" sz="1300" b="0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Differentiate between employment, work and volunteerism, identifying and describing features, benefits, rewards and careers within each </a:t>
            </a:r>
            <a:endParaRPr lang="en-IE" sz="13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204E4-524E-443B-8F4B-345630EF1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3700" b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Types of Employment </a:t>
            </a:r>
            <a:endParaRPr lang="en-IE" sz="37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F9B2-7CE6-4A53-9C49-738AA2EB8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Job Sharing 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- This is when two employees share the hours of one full time position 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Flexitime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- This is when an employee can start, and finish work when-ever they want as long as they do the required number of hours per day 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Teleworking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- This is when an employee does their work from home instead on in a company office. They would need access to the internet and telephone 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IE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4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72D58A-1224-4696-A7A3-D02041F8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3600" b="1" i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Skills/qualities required by employee</a:t>
            </a:r>
            <a:r>
              <a:rPr lang="en-GB" sz="3600" b="0" i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 </a:t>
            </a:r>
            <a:endParaRPr lang="en-IE" sz="36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2271D-CBE0-4B51-9F61-5261DF89C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following are some of the skills that an employee must have to in order to get employment </a:t>
            </a:r>
          </a:p>
          <a:p>
            <a:pPr rtl="0" fontAlgn="base">
              <a:buFontTx/>
              <a:buChar char="-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Hard worker </a:t>
            </a:r>
          </a:p>
          <a:p>
            <a:pPr marL="0" indent="0" rtl="0" fontAlgn="base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- Team player </a:t>
            </a:r>
          </a:p>
          <a:p>
            <a:pPr rtl="0" fontAlgn="base">
              <a:buFontTx/>
              <a:buChar char="-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On time </a:t>
            </a:r>
          </a:p>
          <a:p>
            <a:pPr rtl="0" fontAlgn="base">
              <a:buFontTx/>
              <a:buChar char="-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Good communication skills </a:t>
            </a:r>
          </a:p>
          <a:p>
            <a:pPr rtl="0" fontAlgn="base">
              <a:buFontTx/>
              <a:buChar char="-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Be honest </a:t>
            </a:r>
          </a:p>
          <a:p>
            <a:pPr rtl="0" fontAlgn="base">
              <a:buFontTx/>
              <a:buChar char="-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Able to solve problems </a:t>
            </a:r>
          </a:p>
          <a:p>
            <a:endParaRPr lang="en-IE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625A0C-A7EA-4DC0-9F7D-8C902554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1" i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Benefits of work</a:t>
            </a:r>
            <a:r>
              <a:rPr lang="en-GB" b="0" i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 </a:t>
            </a:r>
            <a:endParaRPr lang="en-IE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56F75-6851-4FC6-88B4-F6C141CC2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following are some of the reasons for working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You will feel better and will get a sense of achievement 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You can develop your skills which will make it easier to get a job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You might be able to travel or get benefits such as a car or lab-top as part of your work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023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9E4372-27A9-471D-A9F5-8B66C827A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 sz="3700" b="1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Unemployment</a:t>
            </a:r>
            <a:r>
              <a:rPr lang="en-IE" sz="3700" b="0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 </a:t>
            </a:r>
            <a:endParaRPr lang="en-IE" sz="37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9034C-ED9D-430E-A3FD-EB78D456F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Full employment in Ireland is 4%. Unemployment can lead to the following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 lower standard of living - due to people having less </a:t>
            </a:r>
            <a:r>
              <a:rPr lang="en-GB" sz="1800" b="0" i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money </a:t>
            </a:r>
            <a:endParaRPr lang="en-GB" sz="1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Less tax for the Government – As employee are not paying PAYE, PRSI and USC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More expenditure for the Government – As now they have to pay more people social protection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Loss of sale for the Business – as customer have less disposal income to buy goods and services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Less Foreign Direct Investment – Companies will not what to locate in Ireland as people will not be able to buy their goods/services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24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5974B-B9B1-4B39-B1B6-194DF0BE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E" sz="4000">
                <a:solidFill>
                  <a:srgbClr val="FFFFFF"/>
                </a:solidFill>
                <a:latin typeface="Comic Sans MS" panose="030F0702030302020204" pitchFamily="66" charset="0"/>
              </a:rPr>
              <a:t>Key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1FEFA-1440-4469-B961-7649E9CAB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Work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any activity that require effort. It included mental and physical effort. No payment is received for some types of work 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Employment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 is work for which a person receive payment 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Volunteering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 when people give their time freely without payment. They want to give something back to society and help other 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IE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5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87C0C3-078E-409A-B262-8BCE40052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E" sz="4000">
                <a:solidFill>
                  <a:srgbClr val="FFFFFF"/>
                </a:solidFill>
                <a:latin typeface="Comic Sans MS" panose="030F0702030302020204" pitchFamily="66" charset="0"/>
              </a:rPr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7AE58-7D59-4A9D-90FB-3E5D0C539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Employment </a:t>
            </a:r>
            <a:r>
              <a:rPr lang="en-GB" sz="24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400" b="0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when a business gives someone work to do in return for a wage 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GB" sz="24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Employee </a:t>
            </a:r>
            <a:r>
              <a:rPr lang="en-GB" sz="24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400" b="0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when someone does work in a business for a wage. They use this wage to buy things that they need and have a good standard of living 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IE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71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87C0C3-078E-409A-B262-8BCE40052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E" sz="4000">
                <a:solidFill>
                  <a:srgbClr val="FFFFFF"/>
                </a:solidFill>
                <a:latin typeface="Comic Sans MS" panose="030F0702030302020204" pitchFamily="66" charset="0"/>
              </a:rPr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7AE58-7D59-4A9D-90FB-3E5D0C539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Probationary Period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 is a certain mount of time in employment where the manager see if the employee is worth given a full time job too. 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Self Employed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These are people who work for themselves. They get to make all the decision and keep all the profits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Unemployment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is a person who is unable to find work. They must be of working age (16-65) and looking for employment </a:t>
            </a:r>
            <a:endParaRPr lang="en-IE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98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246C7D-2BC9-490C-BB5E-6F169ED15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Why do people volunteer </a:t>
            </a:r>
            <a:endParaRPr lang="en-IE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D98BB-E995-47C3-BC0B-2A26C8428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They are passionate about something 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They have a personal experience of something and what to help other experience the same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They had help themselves and not want to give back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They have skills that other are looking for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They have time available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8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6F5991-2257-4A02-9B8C-B808A7E3A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  <a:latin typeface="Comic Sans MS" panose="030F0702030302020204" pitchFamily="66" charset="0"/>
              </a:rPr>
              <a:t>Treat volunteering like a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839DE-B97A-428F-930D-E5B5EFA13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If you are volunteering, you should treat it like a job. Remember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24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Be realisable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Attend training 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Do work to the best of your 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ability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Keep information confidential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Treat all people with respect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1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063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086C31-3ADF-4DCD-B5EB-9797AB68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IE" sz="4000" b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Benefits of Volunteering </a:t>
            </a:r>
            <a:endParaRPr lang="en-IE" sz="40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A2D630-7A30-468E-BE41-DA4FA39381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757005"/>
              </p:ext>
            </p:extLst>
          </p:nvPr>
        </p:nvGraphicFramePr>
        <p:xfrm>
          <a:off x="6355080" y="1717068"/>
          <a:ext cx="5029201" cy="4327743"/>
        </p:xfrm>
        <a:graphic>
          <a:graphicData uri="http://schemas.openxmlformats.org/drawingml/2006/table">
            <a:tbl>
              <a:tblPr firstRow="1" bandRow="1"/>
              <a:tblGrid>
                <a:gridCol w="1708348">
                  <a:extLst>
                    <a:ext uri="{9D8B030D-6E8A-4147-A177-3AD203B41FA5}">
                      <a16:colId xmlns:a16="http://schemas.microsoft.com/office/drawing/2014/main" val="1146837622"/>
                    </a:ext>
                  </a:extLst>
                </a:gridCol>
                <a:gridCol w="1630109">
                  <a:extLst>
                    <a:ext uri="{9D8B030D-6E8A-4147-A177-3AD203B41FA5}">
                      <a16:colId xmlns:a16="http://schemas.microsoft.com/office/drawing/2014/main" val="331401834"/>
                    </a:ext>
                  </a:extLst>
                </a:gridCol>
                <a:gridCol w="1690744">
                  <a:extLst>
                    <a:ext uri="{9D8B030D-6E8A-4147-A177-3AD203B41FA5}">
                      <a16:colId xmlns:a16="http://schemas.microsoft.com/office/drawing/2014/main" val="3906718796"/>
                    </a:ext>
                  </a:extLst>
                </a:gridCol>
              </a:tblGrid>
              <a:tr h="36428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IE" sz="1400" b="1" i="0" dirty="0">
                          <a:effectLst/>
                          <a:latin typeface="Comic Sans MS" panose="030F0702030302020204" pitchFamily="66" charset="0"/>
                        </a:rPr>
                        <a:t>Individual Worker </a:t>
                      </a:r>
                      <a:endParaRPr lang="en-IE" sz="2200" b="1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IE" sz="1400" b="1" i="0">
                          <a:effectLst/>
                          <a:latin typeface="Comic Sans MS" panose="030F0702030302020204" pitchFamily="66" charset="0"/>
                        </a:rPr>
                        <a:t>The Organisation </a:t>
                      </a:r>
                      <a:endParaRPr lang="en-IE" sz="2200" b="1" i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IE" sz="1400" b="1" i="0" dirty="0">
                          <a:effectLst/>
                          <a:latin typeface="Comic Sans MS" panose="030F0702030302020204" pitchFamily="66" charset="0"/>
                        </a:rPr>
                        <a:t>Society </a:t>
                      </a:r>
                      <a:endParaRPr lang="en-IE" sz="2200" b="1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244784"/>
                  </a:ext>
                </a:extLst>
              </a:tr>
              <a:tr h="570832"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/>
                      </a:pPr>
                      <a:r>
                        <a:rPr lang="en-GB" sz="1400" b="0" i="0" dirty="0">
                          <a:effectLst/>
                          <a:latin typeface="Comic Sans MS" panose="030F0702030302020204" pitchFamily="66" charset="0"/>
                        </a:rPr>
                        <a:t> Chance to learn a new skill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/>
                      </a:pPr>
                      <a:r>
                        <a:rPr lang="en-GB" sz="1400" b="0" i="0" dirty="0">
                          <a:effectLst/>
                          <a:latin typeface="Comic Sans MS" panose="030F0702030302020204" pitchFamily="66" charset="0"/>
                        </a:rPr>
                        <a:t> Gain new skills and Ideas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/>
                      </a:pPr>
                      <a:r>
                        <a:rPr lang="en-IE" sz="1400" b="0" i="0" dirty="0">
                          <a:effectLst/>
                          <a:latin typeface="Comic Sans MS" panose="030F0702030302020204" pitchFamily="66" charset="0"/>
                        </a:rPr>
                        <a:t> Helping other unities communities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619419"/>
                  </a:ext>
                </a:extLst>
              </a:tr>
              <a:tr h="570832"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 startAt="2"/>
                      </a:pPr>
                      <a:r>
                        <a:rPr lang="en-GB" sz="1400" b="0" i="0" dirty="0">
                          <a:effectLst/>
                          <a:latin typeface="Comic Sans MS" panose="030F0702030302020204" pitchFamily="66" charset="0"/>
                        </a:rPr>
                        <a:t> It can lead to employment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 startAt="2"/>
                      </a:pPr>
                      <a:r>
                        <a:rPr lang="en-IE" sz="1400" b="0" i="0" dirty="0">
                          <a:effectLst/>
                          <a:latin typeface="Comic Sans MS" panose="030F0702030302020204" pitchFamily="66" charset="0"/>
                        </a:rPr>
                        <a:t> Benefits from motivated people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 startAt="2"/>
                      </a:pPr>
                      <a:r>
                        <a:rPr lang="en-IE" sz="1400" b="0" i="0" dirty="0">
                          <a:effectLst/>
                          <a:latin typeface="Comic Sans MS" panose="030F0702030302020204" pitchFamily="66" charset="0"/>
                        </a:rPr>
                        <a:t> Reduces social isolation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444390"/>
                  </a:ext>
                </a:extLst>
              </a:tr>
              <a:tr h="777383"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 startAt="3"/>
                      </a:pPr>
                      <a:r>
                        <a:rPr lang="en-IE" sz="1400" b="0" i="0" dirty="0">
                          <a:effectLst/>
                          <a:latin typeface="Comic Sans MS" panose="030F0702030302020204" pitchFamily="66" charset="0"/>
                        </a:rPr>
                        <a:t> It shows initiative 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 startAt="3"/>
                      </a:pPr>
                      <a:r>
                        <a:rPr lang="en-GB" sz="1400" b="0" i="0" dirty="0">
                          <a:effectLst/>
                          <a:latin typeface="Comic Sans MS" panose="030F0702030302020204" pitchFamily="66" charset="0"/>
                        </a:rPr>
                        <a:t> They get free work so more profits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 startAt="3"/>
                      </a:pPr>
                      <a:r>
                        <a:rPr lang="en-IE" sz="1400" b="0" i="0" dirty="0">
                          <a:effectLst/>
                          <a:latin typeface="Comic Sans MS" panose="030F0702030302020204" pitchFamily="66" charset="0"/>
                        </a:rPr>
                        <a:t> Thing get done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382674"/>
                  </a:ext>
                </a:extLst>
              </a:tr>
              <a:tr h="570832"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 startAt="4"/>
                      </a:pPr>
                      <a:r>
                        <a:rPr lang="en-IE" sz="1400" b="0" i="0" dirty="0">
                          <a:effectLst/>
                          <a:latin typeface="Comic Sans MS" panose="030F0702030302020204" pitchFamily="66" charset="0"/>
                        </a:rPr>
                        <a:t> Make new friends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 startAt="4"/>
                      </a:pPr>
                      <a:r>
                        <a:rPr lang="en-IE" sz="1400" b="0" i="0" dirty="0">
                          <a:effectLst/>
                          <a:latin typeface="Comic Sans MS" panose="030F0702030302020204" pitchFamily="66" charset="0"/>
                        </a:rPr>
                        <a:t> It brings positive publicity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 startAt="4"/>
                      </a:pPr>
                      <a:r>
                        <a:rPr lang="en-GB" sz="1400" b="0" i="0" dirty="0">
                          <a:effectLst/>
                          <a:latin typeface="Comic Sans MS" panose="030F0702030302020204" pitchFamily="66" charset="0"/>
                        </a:rPr>
                        <a:t> Reduces financial burden on the state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617198"/>
                  </a:ext>
                </a:extLst>
              </a:tr>
              <a:tr h="570832">
                <a:tc>
                  <a:txBody>
                    <a:bodyPr/>
                    <a:lstStyle/>
                    <a:p>
                      <a:pPr algn="l" rtl="0" fontAlgn="base">
                        <a:buFont typeface="+mj-lt"/>
                        <a:buAutoNum type="arabicPeriod" startAt="5"/>
                      </a:pPr>
                      <a:r>
                        <a:rPr lang="en-IE" sz="1400" b="0" i="0" dirty="0">
                          <a:effectLst/>
                          <a:latin typeface="Comic Sans MS" panose="030F0702030302020204" pitchFamily="66" charset="0"/>
                        </a:rPr>
                        <a:t> Improve personal satisfaction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1400" b="0" i="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112664" marR="112664" marT="56332" marB="5633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634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25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F2858C-4F97-449F-AFD5-38796E3E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Contract of Employment </a:t>
            </a:r>
            <a:endParaRPr lang="en-IE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6DD2-B5F0-4520-BDCE-9D858D81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 lnSpcReduction="10000"/>
          </a:bodyPr>
          <a:lstStyle/>
          <a:p>
            <a:pPr marL="0" indent="0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When you start a job you are entitles to get a contract of employment. This set out the following </a:t>
            </a:r>
          </a:p>
          <a:p>
            <a:pPr marL="0" indent="0" rtl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GB" sz="19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Employer’s name and address  	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Employees name and address  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Job title  				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Job description  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Code of conduct  			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Date of commencement  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Remuneration – salary and wages  	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Holiday entitlements  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Length of probationary period  		</a:t>
            </a:r>
            <a:endParaRPr lang="en-GB" sz="19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Any other condition of hours  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11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Pension agreements  			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11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Sick leave entitlements  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13"/>
            </a:pPr>
            <a:r>
              <a:rPr lang="en-GB" sz="19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Signatures of employer and employee 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E" sz="19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2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204E4-524E-443B-8F4B-345630EF1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3700" b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Types of Employment </a:t>
            </a:r>
            <a:endParaRPr lang="en-IE" sz="37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F9B2-7CE6-4A53-9C49-738AA2EB8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There are different types of employment that employee can do. These include the following 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Full-time employment 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- These employees will work 35 hours or more a wee, receive  a full week pay. Their hours may vary or be 9-5 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Part-time employment 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- These employees work up to 30 hours and receive a wage for any hours worked 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Fixed term employment 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- These are contact that are for a specific period of time. For example a project manager – when the contact ends the employment ends 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Causal Employee 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- These employees don’t have fixed hours or arrangements and are usually on standby to do work for the business as the require it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IE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860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Strand 2</vt:lpstr>
      <vt:lpstr>Key Term</vt:lpstr>
      <vt:lpstr>Key Terms</vt:lpstr>
      <vt:lpstr>Key Terms</vt:lpstr>
      <vt:lpstr>Why do people volunteer </vt:lpstr>
      <vt:lpstr>Treat volunteering like a job</vt:lpstr>
      <vt:lpstr>Benefits of Volunteering </vt:lpstr>
      <vt:lpstr>Contract of Employment </vt:lpstr>
      <vt:lpstr>Types of Employment </vt:lpstr>
      <vt:lpstr>Types of Employment </vt:lpstr>
      <vt:lpstr>Skills/qualities required by employee </vt:lpstr>
      <vt:lpstr>Benefits of work </vt:lpstr>
      <vt:lpstr>Unemployment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Strand 2</dc:title>
  <dc:creator>Jason Ryan</dc:creator>
  <cp:lastModifiedBy>Jason Ryan</cp:lastModifiedBy>
  <cp:revision>1</cp:revision>
  <dcterms:created xsi:type="dcterms:W3CDTF">2021-01-30T19:20:03Z</dcterms:created>
  <dcterms:modified xsi:type="dcterms:W3CDTF">2021-01-30T19:23:45Z</dcterms:modified>
</cp:coreProperties>
</file>