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9" r:id="rId14"/>
    <p:sldId id="270" r:id="rId15"/>
    <p:sldId id="268"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56364A3-06C2-4C7D-A127-7A81E5CA0E95}" v="1640" dt="2021-04-05T17:55:15.132"/>
    <p1510:client id="{DA93E7FB-B4A2-9F82-0ED1-DF2430F23F06}" v="325" dt="2021-04-06T09:17:29.22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4/6/2021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4/6/2021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4/6/2021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4/6/2021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4/6/2021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4/6/2021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4/6/2021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4/6/2021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4/6/2021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4/6/2021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4/6/2021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4/6/2021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3045368" y="2043663"/>
            <a:ext cx="6105194" cy="2031055"/>
          </a:xfrm>
        </p:spPr>
        <p:txBody>
          <a:bodyPr>
            <a:normAutofit/>
          </a:bodyPr>
          <a:lstStyle/>
          <a:p>
            <a:r>
              <a:rPr lang="en-US" dirty="0">
                <a:solidFill>
                  <a:srgbClr val="FFFFFF"/>
                </a:solidFill>
                <a:latin typeface="Comic Sans MS"/>
                <a:cs typeface="Calibri Light"/>
              </a:rPr>
              <a:t>Strand 2</a:t>
            </a:r>
            <a:endParaRPr lang="en-US" dirty="0">
              <a:solidFill>
                <a:srgbClr val="FFFFFF"/>
              </a:solidFill>
              <a:latin typeface="Comic Sans MS"/>
            </a:endParaRPr>
          </a:p>
        </p:txBody>
      </p:sp>
      <p:sp>
        <p:nvSpPr>
          <p:cNvPr id="3" name="Subtitle 2"/>
          <p:cNvSpPr>
            <a:spLocks noGrp="1"/>
          </p:cNvSpPr>
          <p:nvPr>
            <p:ph type="subTitle" idx="1"/>
          </p:nvPr>
        </p:nvSpPr>
        <p:spPr>
          <a:xfrm>
            <a:off x="3045368" y="4074718"/>
            <a:ext cx="6105194" cy="682079"/>
          </a:xfrm>
        </p:spPr>
        <p:txBody>
          <a:bodyPr vert="horz" lIns="91440" tIns="45720" rIns="91440" bIns="45720" rtlCol="0" anchor="t">
            <a:noAutofit/>
          </a:bodyPr>
          <a:lstStyle/>
          <a:p>
            <a:pPr>
              <a:lnSpc>
                <a:spcPct val="100000"/>
              </a:lnSpc>
              <a:spcBef>
                <a:spcPts val="0"/>
              </a:spcBef>
            </a:pPr>
            <a:r>
              <a:rPr lang="en-US" sz="1800" dirty="0">
                <a:solidFill>
                  <a:schemeClr val="bg1"/>
                </a:solidFill>
                <a:latin typeface="Comic Sans MS"/>
                <a:ea typeface="+mn-lt"/>
                <a:cs typeface="+mn-lt"/>
              </a:rPr>
              <a:t>2.11 - Assess the importance of planning an </a:t>
            </a:r>
            <a:r>
              <a:rPr lang="en-US" sz="1800" dirty="0" err="1">
                <a:solidFill>
                  <a:schemeClr val="bg1"/>
                </a:solidFill>
                <a:latin typeface="Comic Sans MS"/>
                <a:ea typeface="+mn-lt"/>
                <a:cs typeface="+mn-lt"/>
              </a:rPr>
              <a:t>organisation’s</a:t>
            </a:r>
            <a:r>
              <a:rPr lang="en-US" sz="1800" dirty="0">
                <a:solidFill>
                  <a:schemeClr val="bg1"/>
                </a:solidFill>
                <a:latin typeface="Comic Sans MS"/>
                <a:ea typeface="+mn-lt"/>
                <a:cs typeface="+mn-lt"/>
              </a:rPr>
              <a:t> cash flow, propose suitable sources of finance to manage expenditure and prepare a budget</a:t>
            </a:r>
            <a:endParaRPr lang="en-US" sz="1800">
              <a:solidFill>
                <a:schemeClr val="bg1"/>
              </a:solidFill>
              <a:latin typeface="Comic Sans MS"/>
            </a:endParaRPr>
          </a:p>
        </p:txBody>
      </p:sp>
    </p:spTree>
    <p:extLst>
      <p:ext uri="{BB962C8B-B14F-4D97-AF65-F5344CB8AC3E}">
        <p14:creationId xmlns:p14="http://schemas.microsoft.com/office/powerpoint/2010/main" val="109857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wd">
                                    <p:tmPct val="15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par>
                                <p:cTn id="8" presetID="10" presetClass="entr" presetSubtype="0" fill="hold" grpId="0" nodeType="withEffect">
                                  <p:stCondLst>
                                    <p:cond delay="500"/>
                                  </p:stCondLst>
                                  <p:iterate type="wd">
                                    <p:tmPct val="15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CF0FED43-CBB4-4CC2-91D8-C782E8A96359}"/>
              </a:ext>
            </a:extLst>
          </p:cNvPr>
          <p:cNvSpPr>
            <a:spLocks noGrp="1"/>
          </p:cNvSpPr>
          <p:nvPr>
            <p:ph type="title"/>
          </p:nvPr>
        </p:nvSpPr>
        <p:spPr>
          <a:xfrm>
            <a:off x="1179226" y="826680"/>
            <a:ext cx="9833548" cy="1325563"/>
          </a:xfrm>
        </p:spPr>
        <p:txBody>
          <a:bodyPr>
            <a:normAutofit/>
          </a:bodyPr>
          <a:lstStyle/>
          <a:p>
            <a:pPr algn="ctr"/>
            <a:r>
              <a:rPr lang="en-US" sz="4000" dirty="0">
                <a:solidFill>
                  <a:srgbClr val="FFFFFF"/>
                </a:solidFill>
                <a:latin typeface="Comic Sans MS"/>
                <a:cs typeface="Calibri Light"/>
              </a:rPr>
              <a:t>Short Term Source of finance</a:t>
            </a:r>
            <a:endParaRPr lang="en-US" sz="4000" dirty="0">
              <a:latin typeface="Comic Sans MS"/>
              <a:ea typeface="+mj-lt"/>
              <a:cs typeface="+mj-lt"/>
            </a:endParaRPr>
          </a:p>
        </p:txBody>
      </p:sp>
      <p:sp>
        <p:nvSpPr>
          <p:cNvPr id="3" name="Content Placeholder 2">
            <a:extLst>
              <a:ext uri="{FF2B5EF4-FFF2-40B4-BE49-F238E27FC236}">
                <a16:creationId xmlns:a16="http://schemas.microsoft.com/office/drawing/2014/main" id="{DA3C5635-CF73-47E0-835F-A915272FC0E2}"/>
              </a:ext>
            </a:extLst>
          </p:cNvPr>
          <p:cNvSpPr>
            <a:spLocks noGrp="1"/>
          </p:cNvSpPr>
          <p:nvPr>
            <p:ph idx="1"/>
          </p:nvPr>
        </p:nvSpPr>
        <p:spPr>
          <a:xfrm>
            <a:off x="1179226" y="3092970"/>
            <a:ext cx="9833548" cy="2693976"/>
          </a:xfrm>
        </p:spPr>
        <p:txBody>
          <a:bodyPr vert="horz" lIns="91440" tIns="45720" rIns="91440" bIns="45720" rtlCol="0" anchor="t">
            <a:noAutofit/>
          </a:bodyPr>
          <a:lstStyle/>
          <a:p>
            <a:pPr marL="0" indent="0">
              <a:lnSpc>
                <a:spcPct val="100000"/>
              </a:lnSpc>
              <a:spcBef>
                <a:spcPts val="300"/>
              </a:spcBef>
              <a:buNone/>
            </a:pPr>
            <a:r>
              <a:rPr lang="en-US" sz="2200" b="1" dirty="0">
                <a:solidFill>
                  <a:srgbClr val="000000"/>
                </a:solidFill>
                <a:latin typeface="Comic Sans MS"/>
                <a:ea typeface="+mn-lt"/>
                <a:cs typeface="+mn-lt"/>
              </a:rPr>
              <a:t>Accrued Expenses </a:t>
            </a:r>
            <a:r>
              <a:rPr lang="en-US" sz="2200" b="1" baseline="30000" dirty="0">
                <a:solidFill>
                  <a:srgbClr val="000000"/>
                </a:solidFill>
                <a:latin typeface="Comic Sans MS"/>
                <a:ea typeface="+mn-lt"/>
                <a:cs typeface="+mn-lt"/>
              </a:rPr>
              <a:t>Def</a:t>
            </a:r>
            <a:r>
              <a:rPr lang="en-US" sz="2200" dirty="0">
                <a:solidFill>
                  <a:srgbClr val="000000"/>
                </a:solidFill>
                <a:latin typeface="Comic Sans MS"/>
                <a:ea typeface="+mn-lt"/>
                <a:cs typeface="+mn-lt"/>
              </a:rPr>
              <a:t> This is also known as deferred payment. You don’t</a:t>
            </a:r>
            <a:endParaRPr lang="en-US" dirty="0">
              <a:solidFill>
                <a:srgbClr val="000000"/>
              </a:solidFill>
              <a:latin typeface="Calibri" panose="020F0502020204030204"/>
              <a:ea typeface="+mn-lt"/>
              <a:cs typeface="+mn-lt"/>
            </a:endParaRPr>
          </a:p>
          <a:p>
            <a:pPr marL="0" indent="0">
              <a:lnSpc>
                <a:spcPct val="100000"/>
              </a:lnSpc>
              <a:spcBef>
                <a:spcPts val="300"/>
              </a:spcBef>
              <a:buNone/>
            </a:pPr>
            <a:r>
              <a:rPr lang="en-US" sz="2200" dirty="0">
                <a:solidFill>
                  <a:srgbClr val="000000"/>
                </a:solidFill>
                <a:latin typeface="Comic Sans MS"/>
                <a:ea typeface="+mn-lt"/>
                <a:cs typeface="+mn-lt"/>
              </a:rPr>
              <a:t>pay a bill when you get it but leave it  to the last minute. It  can affect </a:t>
            </a:r>
            <a:endParaRPr lang="en-US" dirty="0"/>
          </a:p>
          <a:p>
            <a:pPr marL="0" indent="0">
              <a:lnSpc>
                <a:spcPct val="100000"/>
              </a:lnSpc>
              <a:spcBef>
                <a:spcPts val="300"/>
              </a:spcBef>
              <a:buNone/>
            </a:pPr>
            <a:r>
              <a:rPr lang="en-US" sz="2200" dirty="0">
                <a:solidFill>
                  <a:srgbClr val="000000"/>
                </a:solidFill>
                <a:latin typeface="Comic Sans MS"/>
                <a:ea typeface="+mn-lt"/>
                <a:cs typeface="+mn-lt"/>
              </a:rPr>
              <a:t>you credit rating. </a:t>
            </a:r>
            <a:endParaRPr lang="en-US" dirty="0">
              <a:solidFill>
                <a:srgbClr val="000000"/>
              </a:solidFill>
              <a:latin typeface="Calibri"/>
              <a:cs typeface="Calibri" panose="020F0502020204030204"/>
            </a:endParaRPr>
          </a:p>
          <a:p>
            <a:pPr marL="0" indent="0">
              <a:lnSpc>
                <a:spcPct val="100000"/>
              </a:lnSpc>
              <a:spcBef>
                <a:spcPts val="300"/>
              </a:spcBef>
              <a:buNone/>
            </a:pPr>
            <a:endParaRPr lang="en-US" sz="2200" dirty="0">
              <a:solidFill>
                <a:srgbClr val="000000"/>
              </a:solidFill>
              <a:latin typeface="Comic Sans MS"/>
              <a:ea typeface="+mn-lt"/>
              <a:cs typeface="+mn-lt"/>
            </a:endParaRPr>
          </a:p>
          <a:p>
            <a:pPr>
              <a:lnSpc>
                <a:spcPct val="100000"/>
              </a:lnSpc>
              <a:spcBef>
                <a:spcPts val="300"/>
              </a:spcBef>
              <a:buNone/>
            </a:pPr>
            <a:r>
              <a:rPr lang="en-US" sz="2200" b="1" dirty="0">
                <a:solidFill>
                  <a:srgbClr val="000000"/>
                </a:solidFill>
                <a:latin typeface="Comic Sans MS"/>
                <a:ea typeface="+mn-lt"/>
                <a:cs typeface="+mn-lt"/>
              </a:rPr>
              <a:t>Trade Credit </a:t>
            </a:r>
            <a:r>
              <a:rPr lang="en-US" sz="2200" b="1" baseline="30000" dirty="0">
                <a:solidFill>
                  <a:srgbClr val="000000"/>
                </a:solidFill>
                <a:latin typeface="Comic Sans MS"/>
                <a:ea typeface="+mn-lt"/>
                <a:cs typeface="+mn-lt"/>
              </a:rPr>
              <a:t>Def</a:t>
            </a:r>
            <a:r>
              <a:rPr lang="en-US" sz="2200" dirty="0">
                <a:solidFill>
                  <a:srgbClr val="000000"/>
                </a:solidFill>
                <a:latin typeface="Comic Sans MS"/>
                <a:ea typeface="+mn-lt"/>
                <a:cs typeface="+mn-lt"/>
              </a:rPr>
              <a:t> This means buying now paying for them at a later date. </a:t>
            </a:r>
          </a:p>
          <a:p>
            <a:pPr>
              <a:lnSpc>
                <a:spcPct val="100000"/>
              </a:lnSpc>
              <a:spcBef>
                <a:spcPts val="300"/>
              </a:spcBef>
              <a:buNone/>
            </a:pPr>
            <a:r>
              <a:rPr lang="en-US" sz="2200" dirty="0">
                <a:solidFill>
                  <a:srgbClr val="000000"/>
                </a:solidFill>
                <a:latin typeface="Comic Sans MS"/>
                <a:ea typeface="+mn-lt"/>
                <a:cs typeface="+mn-lt"/>
              </a:rPr>
              <a:t>If you pay before the date you will  receive a discount.  interest  can be </a:t>
            </a:r>
          </a:p>
          <a:p>
            <a:pPr>
              <a:lnSpc>
                <a:spcPct val="100000"/>
              </a:lnSpc>
              <a:spcBef>
                <a:spcPts val="300"/>
              </a:spcBef>
              <a:buNone/>
            </a:pPr>
            <a:r>
              <a:rPr lang="en-US" sz="2200" dirty="0">
                <a:solidFill>
                  <a:srgbClr val="000000"/>
                </a:solidFill>
                <a:latin typeface="Comic Sans MS"/>
                <a:ea typeface="+mn-lt"/>
                <a:cs typeface="+mn-lt"/>
              </a:rPr>
              <a:t>charge on overdrawn amounts </a:t>
            </a:r>
            <a:endParaRPr lang="en-US" sz="2200" dirty="0">
              <a:solidFill>
                <a:srgbClr val="000000"/>
              </a:solidFill>
              <a:latin typeface="Comic Sans MS"/>
              <a:cs typeface="Calibri" panose="020F0502020204030204"/>
            </a:endParaRPr>
          </a:p>
          <a:p>
            <a:pPr>
              <a:lnSpc>
                <a:spcPct val="100000"/>
              </a:lnSpc>
              <a:spcBef>
                <a:spcPts val="300"/>
              </a:spcBef>
              <a:buNone/>
            </a:pPr>
            <a:endParaRPr lang="en-US" sz="2200" dirty="0">
              <a:solidFill>
                <a:srgbClr val="000000"/>
              </a:solidFill>
              <a:latin typeface="Comic Sans MS"/>
              <a:cs typeface="Calibri" panose="020F0502020204030204"/>
            </a:endParaRPr>
          </a:p>
        </p:txBody>
      </p:sp>
    </p:spTree>
    <p:extLst>
      <p:ext uri="{BB962C8B-B14F-4D97-AF65-F5344CB8AC3E}">
        <p14:creationId xmlns:p14="http://schemas.microsoft.com/office/powerpoint/2010/main" val="14450518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CF0FED43-CBB4-4CC2-91D8-C782E8A96359}"/>
              </a:ext>
            </a:extLst>
          </p:cNvPr>
          <p:cNvSpPr>
            <a:spLocks noGrp="1"/>
          </p:cNvSpPr>
          <p:nvPr>
            <p:ph type="title"/>
          </p:nvPr>
        </p:nvSpPr>
        <p:spPr>
          <a:xfrm>
            <a:off x="1179226" y="826680"/>
            <a:ext cx="9833548" cy="1325563"/>
          </a:xfrm>
        </p:spPr>
        <p:txBody>
          <a:bodyPr>
            <a:normAutofit/>
          </a:bodyPr>
          <a:lstStyle/>
          <a:p>
            <a:pPr algn="ctr"/>
            <a:r>
              <a:rPr lang="en-US" sz="4000" dirty="0">
                <a:solidFill>
                  <a:srgbClr val="FFFFFF"/>
                </a:solidFill>
                <a:latin typeface="Comic Sans MS"/>
                <a:cs typeface="Calibri Light"/>
              </a:rPr>
              <a:t>Short Term Source of finance</a:t>
            </a:r>
            <a:endParaRPr lang="en-US" sz="4000" dirty="0">
              <a:ea typeface="+mj-lt"/>
              <a:cs typeface="+mj-lt"/>
            </a:endParaRPr>
          </a:p>
        </p:txBody>
      </p:sp>
      <p:sp>
        <p:nvSpPr>
          <p:cNvPr id="3" name="Content Placeholder 2">
            <a:extLst>
              <a:ext uri="{FF2B5EF4-FFF2-40B4-BE49-F238E27FC236}">
                <a16:creationId xmlns:a16="http://schemas.microsoft.com/office/drawing/2014/main" id="{DA3C5635-CF73-47E0-835F-A915272FC0E2}"/>
              </a:ext>
            </a:extLst>
          </p:cNvPr>
          <p:cNvSpPr>
            <a:spLocks noGrp="1"/>
          </p:cNvSpPr>
          <p:nvPr>
            <p:ph idx="1"/>
          </p:nvPr>
        </p:nvSpPr>
        <p:spPr>
          <a:xfrm>
            <a:off x="1179226" y="3092970"/>
            <a:ext cx="9833548" cy="2693976"/>
          </a:xfrm>
        </p:spPr>
        <p:txBody>
          <a:bodyPr vert="horz" lIns="91440" tIns="45720" rIns="91440" bIns="45720" rtlCol="0" anchor="t">
            <a:noAutofit/>
          </a:bodyPr>
          <a:lstStyle/>
          <a:p>
            <a:pPr marL="0" indent="0">
              <a:lnSpc>
                <a:spcPct val="100000"/>
              </a:lnSpc>
              <a:spcBef>
                <a:spcPts val="300"/>
              </a:spcBef>
              <a:buNone/>
            </a:pPr>
            <a:r>
              <a:rPr lang="en-US" sz="2200" b="1" dirty="0">
                <a:solidFill>
                  <a:srgbClr val="000000"/>
                </a:solidFill>
                <a:latin typeface="Comic Sans MS"/>
                <a:ea typeface="+mn-lt"/>
                <a:cs typeface="+mn-lt"/>
              </a:rPr>
              <a:t>Credit Card</a:t>
            </a:r>
            <a:r>
              <a:rPr lang="en-US" sz="2200" dirty="0">
                <a:solidFill>
                  <a:srgbClr val="000000"/>
                </a:solidFill>
                <a:latin typeface="Comic Sans MS"/>
                <a:ea typeface="+mn-lt"/>
                <a:cs typeface="+mn-lt"/>
              </a:rPr>
              <a:t>  </a:t>
            </a:r>
            <a:r>
              <a:rPr lang="en-US" sz="2200" b="1" baseline="30000" dirty="0">
                <a:solidFill>
                  <a:srgbClr val="000000"/>
                </a:solidFill>
                <a:latin typeface="Comic Sans MS"/>
                <a:ea typeface="+mn-lt"/>
                <a:cs typeface="+mn-lt"/>
              </a:rPr>
              <a:t>Def</a:t>
            </a:r>
            <a:r>
              <a:rPr lang="en-US" sz="2200" dirty="0">
                <a:solidFill>
                  <a:srgbClr val="000000"/>
                </a:solidFill>
                <a:latin typeface="Comic Sans MS"/>
                <a:ea typeface="+mn-lt"/>
                <a:cs typeface="+mn-lt"/>
              </a:rPr>
              <a:t> This is buying now and paying for them at a later date. The credit card company will pay for the purchase and you will  ay the credit card company back with interest. It is not good for all purchase and can be very expensive </a:t>
            </a:r>
            <a:endParaRPr lang="en-US" sz="2200" dirty="0">
              <a:solidFill>
                <a:srgbClr val="000000"/>
              </a:solidFill>
              <a:latin typeface="Comic Sans MS"/>
              <a:cs typeface="Calibri" panose="020F0502020204030204"/>
            </a:endParaRPr>
          </a:p>
          <a:p>
            <a:pPr>
              <a:lnSpc>
                <a:spcPct val="100000"/>
              </a:lnSpc>
              <a:spcBef>
                <a:spcPts val="300"/>
              </a:spcBef>
              <a:buNone/>
            </a:pPr>
            <a:r>
              <a:rPr lang="en-US" sz="2200" b="1" dirty="0">
                <a:solidFill>
                  <a:srgbClr val="000000"/>
                </a:solidFill>
                <a:latin typeface="Comic Sans MS"/>
                <a:ea typeface="+mn-lt"/>
                <a:cs typeface="+mn-lt"/>
              </a:rPr>
              <a:t>Invoice Discounting</a:t>
            </a:r>
            <a:r>
              <a:rPr lang="en-US" sz="2200" dirty="0">
                <a:solidFill>
                  <a:srgbClr val="000000"/>
                </a:solidFill>
                <a:latin typeface="Comic Sans MS"/>
                <a:ea typeface="+mn-lt"/>
                <a:cs typeface="+mn-lt"/>
              </a:rPr>
              <a:t>  </a:t>
            </a:r>
            <a:r>
              <a:rPr lang="en-US" sz="2200" b="1" baseline="30000" dirty="0">
                <a:solidFill>
                  <a:srgbClr val="000000"/>
                </a:solidFill>
                <a:latin typeface="Comic Sans MS"/>
                <a:ea typeface="+mn-lt"/>
                <a:cs typeface="+mn-lt"/>
              </a:rPr>
              <a:t>Def</a:t>
            </a:r>
            <a:r>
              <a:rPr lang="en-US" sz="2200" dirty="0">
                <a:solidFill>
                  <a:srgbClr val="000000"/>
                </a:solidFill>
                <a:latin typeface="Comic Sans MS"/>
                <a:ea typeface="+mn-lt"/>
                <a:cs typeface="+mn-lt"/>
              </a:rPr>
              <a:t> This is borrowing money based on payment from </a:t>
            </a:r>
          </a:p>
          <a:p>
            <a:pPr>
              <a:lnSpc>
                <a:spcPct val="100000"/>
              </a:lnSpc>
              <a:spcBef>
                <a:spcPts val="300"/>
              </a:spcBef>
              <a:buNone/>
            </a:pPr>
            <a:r>
              <a:rPr lang="en-US" sz="2200" dirty="0">
                <a:solidFill>
                  <a:srgbClr val="000000"/>
                </a:solidFill>
                <a:latin typeface="Comic Sans MS"/>
                <a:ea typeface="+mn-lt"/>
                <a:cs typeface="+mn-lt"/>
              </a:rPr>
              <a:t>an invoice. The business will collect payment and will use this to repay </a:t>
            </a:r>
            <a:endParaRPr lang="en-US" sz="2200">
              <a:solidFill>
                <a:srgbClr val="000000"/>
              </a:solidFill>
              <a:latin typeface="Comic Sans MS"/>
              <a:ea typeface="+mn-lt"/>
              <a:cs typeface="+mn-lt"/>
            </a:endParaRPr>
          </a:p>
          <a:p>
            <a:pPr>
              <a:lnSpc>
                <a:spcPct val="100000"/>
              </a:lnSpc>
              <a:spcBef>
                <a:spcPts val="300"/>
              </a:spcBef>
              <a:buNone/>
            </a:pPr>
            <a:r>
              <a:rPr lang="en-US" sz="2200" dirty="0">
                <a:solidFill>
                  <a:srgbClr val="000000"/>
                </a:solidFill>
                <a:latin typeface="Comic Sans MS"/>
                <a:ea typeface="+mn-lt"/>
                <a:cs typeface="+mn-lt"/>
              </a:rPr>
              <a:t>the loan. Interest can be charge on overdrawn amounts </a:t>
            </a:r>
            <a:endParaRPr lang="en-US" sz="2200" dirty="0">
              <a:solidFill>
                <a:srgbClr val="000000"/>
              </a:solidFill>
              <a:latin typeface="Comic Sans MS"/>
              <a:cs typeface="Calibri" panose="020F0502020204030204"/>
            </a:endParaRPr>
          </a:p>
          <a:p>
            <a:pPr marL="0" indent="0">
              <a:lnSpc>
                <a:spcPct val="100000"/>
              </a:lnSpc>
              <a:spcBef>
                <a:spcPts val="300"/>
              </a:spcBef>
              <a:buNone/>
            </a:pPr>
            <a:endParaRPr lang="en-US" sz="2200" dirty="0">
              <a:solidFill>
                <a:srgbClr val="000000"/>
              </a:solidFill>
              <a:latin typeface="Comic Sans MS"/>
              <a:cs typeface="Calibri" panose="020F0502020204030204"/>
            </a:endParaRPr>
          </a:p>
        </p:txBody>
      </p:sp>
    </p:spTree>
    <p:extLst>
      <p:ext uri="{BB962C8B-B14F-4D97-AF65-F5344CB8AC3E}">
        <p14:creationId xmlns:p14="http://schemas.microsoft.com/office/powerpoint/2010/main" val="5921478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CF0FED43-CBB4-4CC2-91D8-C782E8A96359}"/>
              </a:ext>
            </a:extLst>
          </p:cNvPr>
          <p:cNvSpPr>
            <a:spLocks noGrp="1"/>
          </p:cNvSpPr>
          <p:nvPr>
            <p:ph type="title"/>
          </p:nvPr>
        </p:nvSpPr>
        <p:spPr>
          <a:xfrm>
            <a:off x="1179226" y="826680"/>
            <a:ext cx="9833548" cy="1325563"/>
          </a:xfrm>
        </p:spPr>
        <p:txBody>
          <a:bodyPr>
            <a:normAutofit/>
          </a:bodyPr>
          <a:lstStyle/>
          <a:p>
            <a:pPr algn="ctr"/>
            <a:r>
              <a:rPr lang="en-US" sz="4000" dirty="0">
                <a:solidFill>
                  <a:srgbClr val="FFFFFF"/>
                </a:solidFill>
                <a:latin typeface="Comic Sans MS"/>
                <a:cs typeface="Calibri Light"/>
              </a:rPr>
              <a:t>Short Term Source of finance</a:t>
            </a:r>
            <a:endParaRPr lang="en-US" sz="4000" dirty="0">
              <a:solidFill>
                <a:srgbClr val="FFFFFF"/>
              </a:solidFill>
              <a:latin typeface="Comic Sans MS"/>
            </a:endParaRPr>
          </a:p>
        </p:txBody>
      </p:sp>
      <p:sp>
        <p:nvSpPr>
          <p:cNvPr id="3" name="Content Placeholder 2">
            <a:extLst>
              <a:ext uri="{FF2B5EF4-FFF2-40B4-BE49-F238E27FC236}">
                <a16:creationId xmlns:a16="http://schemas.microsoft.com/office/drawing/2014/main" id="{DA3C5635-CF73-47E0-835F-A915272FC0E2}"/>
              </a:ext>
            </a:extLst>
          </p:cNvPr>
          <p:cNvSpPr>
            <a:spLocks noGrp="1"/>
          </p:cNvSpPr>
          <p:nvPr>
            <p:ph idx="1"/>
          </p:nvPr>
        </p:nvSpPr>
        <p:spPr>
          <a:xfrm>
            <a:off x="1179226" y="3092970"/>
            <a:ext cx="9833548" cy="2693976"/>
          </a:xfrm>
        </p:spPr>
        <p:txBody>
          <a:bodyPr vert="horz" lIns="91440" tIns="45720" rIns="91440" bIns="45720" rtlCol="0" anchor="t">
            <a:noAutofit/>
          </a:bodyPr>
          <a:lstStyle/>
          <a:p>
            <a:pPr marL="0" indent="0">
              <a:lnSpc>
                <a:spcPct val="100000"/>
              </a:lnSpc>
              <a:spcBef>
                <a:spcPts val="300"/>
              </a:spcBef>
              <a:buNone/>
            </a:pPr>
            <a:r>
              <a:rPr lang="en-US" sz="2200" b="1" dirty="0">
                <a:solidFill>
                  <a:srgbClr val="000000"/>
                </a:solidFill>
                <a:latin typeface="Comic Sans MS"/>
                <a:ea typeface="+mn-lt"/>
                <a:cs typeface="+mn-lt"/>
              </a:rPr>
              <a:t>Factoring </a:t>
            </a:r>
            <a:r>
              <a:rPr lang="en-US" sz="2200" b="1" baseline="30000" dirty="0">
                <a:solidFill>
                  <a:srgbClr val="000000"/>
                </a:solidFill>
                <a:latin typeface="Comic Sans MS"/>
                <a:ea typeface="+mn-lt"/>
                <a:cs typeface="+mn-lt"/>
              </a:rPr>
              <a:t>Def</a:t>
            </a:r>
            <a:r>
              <a:rPr lang="en-US" sz="2200" dirty="0">
                <a:solidFill>
                  <a:srgbClr val="000000"/>
                </a:solidFill>
                <a:latin typeface="Comic Sans MS"/>
                <a:ea typeface="+mn-lt"/>
                <a:cs typeface="+mn-lt"/>
              </a:rPr>
              <a:t> This is when a business sells a debt to a factoring company for less value of the amount owed. They used this money to  pay bill and the factoring company will get the full value from the debtor </a:t>
            </a:r>
            <a:endParaRPr lang="en-US" sz="2200" dirty="0">
              <a:solidFill>
                <a:srgbClr val="000000"/>
              </a:solidFill>
              <a:latin typeface="Comic Sans MS"/>
              <a:cs typeface="Calibri" panose="020F0502020204030204"/>
            </a:endParaRPr>
          </a:p>
        </p:txBody>
      </p:sp>
    </p:spTree>
    <p:extLst>
      <p:ext uri="{BB962C8B-B14F-4D97-AF65-F5344CB8AC3E}">
        <p14:creationId xmlns:p14="http://schemas.microsoft.com/office/powerpoint/2010/main" val="26204153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3E6C39CD-D06A-47E2-9BFE-039CFC4A6B90}"/>
              </a:ext>
            </a:extLst>
          </p:cNvPr>
          <p:cNvSpPr>
            <a:spLocks noGrp="1"/>
          </p:cNvSpPr>
          <p:nvPr>
            <p:ph type="title"/>
          </p:nvPr>
        </p:nvSpPr>
        <p:spPr>
          <a:xfrm>
            <a:off x="1179226" y="826680"/>
            <a:ext cx="9833548" cy="1325563"/>
          </a:xfrm>
        </p:spPr>
        <p:txBody>
          <a:bodyPr>
            <a:normAutofit/>
          </a:bodyPr>
          <a:lstStyle/>
          <a:p>
            <a:pPr algn="ctr"/>
            <a:r>
              <a:rPr lang="en-US" sz="4000">
                <a:solidFill>
                  <a:srgbClr val="FFFFFF"/>
                </a:solidFill>
                <a:latin typeface="Comic Sans MS"/>
                <a:cs typeface="Calibri Light"/>
              </a:rPr>
              <a:t>Medium Term Sources of Finance</a:t>
            </a:r>
            <a:endParaRPr lang="en-US" sz="4000">
              <a:solidFill>
                <a:srgbClr val="FFFFFF"/>
              </a:solidFill>
              <a:latin typeface="Comic Sans MS"/>
            </a:endParaRPr>
          </a:p>
        </p:txBody>
      </p:sp>
      <p:sp>
        <p:nvSpPr>
          <p:cNvPr id="3" name="Content Placeholder 2">
            <a:extLst>
              <a:ext uri="{FF2B5EF4-FFF2-40B4-BE49-F238E27FC236}">
                <a16:creationId xmlns:a16="http://schemas.microsoft.com/office/drawing/2014/main" id="{7288F8E6-39E4-4FC4-B69C-FF6F7124C760}"/>
              </a:ext>
            </a:extLst>
          </p:cNvPr>
          <p:cNvSpPr>
            <a:spLocks noGrp="1"/>
          </p:cNvSpPr>
          <p:nvPr>
            <p:ph idx="1"/>
          </p:nvPr>
        </p:nvSpPr>
        <p:spPr>
          <a:xfrm>
            <a:off x="1179226" y="3092970"/>
            <a:ext cx="9833548" cy="2693976"/>
          </a:xfrm>
        </p:spPr>
        <p:txBody>
          <a:bodyPr vert="horz" lIns="91440" tIns="45720" rIns="91440" bIns="45720" rtlCol="0" anchor="t">
            <a:normAutofit/>
          </a:bodyPr>
          <a:lstStyle/>
          <a:p>
            <a:pPr marL="0" indent="0">
              <a:spcBef>
                <a:spcPts val="300"/>
              </a:spcBef>
              <a:buNone/>
            </a:pPr>
            <a:r>
              <a:rPr lang="en-US" sz="2200" dirty="0">
                <a:solidFill>
                  <a:srgbClr val="000000"/>
                </a:solidFill>
                <a:latin typeface="Comic Sans MS"/>
                <a:ea typeface="+mn-lt"/>
                <a:cs typeface="+mn-lt"/>
              </a:rPr>
              <a:t>This type of finance is repaid between 1-5 years and includes</a:t>
            </a:r>
            <a:endParaRPr lang="en-US" sz="2200">
              <a:solidFill>
                <a:srgbClr val="000000"/>
              </a:solidFill>
              <a:latin typeface="Comic Sans MS"/>
            </a:endParaRPr>
          </a:p>
          <a:p>
            <a:pPr marL="0" indent="0">
              <a:spcBef>
                <a:spcPts val="300"/>
              </a:spcBef>
              <a:buNone/>
            </a:pPr>
            <a:endParaRPr lang="en-US" sz="2200" dirty="0">
              <a:solidFill>
                <a:srgbClr val="000000"/>
              </a:solidFill>
              <a:latin typeface="Comic Sans MS"/>
              <a:ea typeface="+mn-lt"/>
              <a:cs typeface="+mn-lt"/>
            </a:endParaRPr>
          </a:p>
          <a:p>
            <a:pPr marL="0" indent="0">
              <a:spcBef>
                <a:spcPts val="300"/>
              </a:spcBef>
              <a:buNone/>
            </a:pPr>
            <a:r>
              <a:rPr lang="en-US" sz="2200" b="1" dirty="0">
                <a:solidFill>
                  <a:srgbClr val="000000"/>
                </a:solidFill>
                <a:latin typeface="Comic Sans MS"/>
                <a:ea typeface="+mn-lt"/>
                <a:cs typeface="+mn-lt"/>
              </a:rPr>
              <a:t>Leasing </a:t>
            </a:r>
            <a:r>
              <a:rPr lang="en-US" sz="2200" b="1" baseline="30000" dirty="0">
                <a:solidFill>
                  <a:srgbClr val="000000"/>
                </a:solidFill>
                <a:latin typeface="Comic Sans MS"/>
                <a:ea typeface="+mn-lt"/>
                <a:cs typeface="+mn-lt"/>
              </a:rPr>
              <a:t>Def</a:t>
            </a:r>
            <a:r>
              <a:rPr lang="en-US" sz="2200" dirty="0">
                <a:solidFill>
                  <a:srgbClr val="000000"/>
                </a:solidFill>
                <a:latin typeface="Comic Sans MS"/>
                <a:ea typeface="+mn-lt"/>
                <a:cs typeface="+mn-lt"/>
              </a:rPr>
              <a:t> This is renting an asset form a company. It allows the company to use the asset as long as they pay regular payments. It is a legally binding agreement. This type of finance is expensive as you never own the asset. No Security is required as the assets always belongs to the leasing company </a:t>
            </a:r>
            <a:endParaRPr lang="en-US" sz="2200">
              <a:solidFill>
                <a:srgbClr val="000000"/>
              </a:solidFill>
              <a:latin typeface="Comic Sans MS"/>
            </a:endParaRPr>
          </a:p>
          <a:p>
            <a:pPr marL="0" indent="0">
              <a:spcBef>
                <a:spcPts val="300"/>
              </a:spcBef>
              <a:buNone/>
            </a:pPr>
            <a:endParaRPr lang="en-US" sz="2200" dirty="0">
              <a:solidFill>
                <a:srgbClr val="000000"/>
              </a:solidFill>
              <a:latin typeface="Comic Sans MS"/>
              <a:cs typeface="Calibri"/>
            </a:endParaRPr>
          </a:p>
        </p:txBody>
      </p:sp>
    </p:spTree>
    <p:extLst>
      <p:ext uri="{BB962C8B-B14F-4D97-AF65-F5344CB8AC3E}">
        <p14:creationId xmlns:p14="http://schemas.microsoft.com/office/powerpoint/2010/main" val="31137205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3E6C39CD-D06A-47E2-9BFE-039CFC4A6B90}"/>
              </a:ext>
            </a:extLst>
          </p:cNvPr>
          <p:cNvSpPr>
            <a:spLocks noGrp="1"/>
          </p:cNvSpPr>
          <p:nvPr>
            <p:ph type="title"/>
          </p:nvPr>
        </p:nvSpPr>
        <p:spPr>
          <a:xfrm>
            <a:off x="1179226" y="826680"/>
            <a:ext cx="9833548" cy="1325563"/>
          </a:xfrm>
        </p:spPr>
        <p:txBody>
          <a:bodyPr>
            <a:normAutofit/>
          </a:bodyPr>
          <a:lstStyle/>
          <a:p>
            <a:pPr algn="ctr"/>
            <a:r>
              <a:rPr lang="en-US" sz="4000">
                <a:solidFill>
                  <a:srgbClr val="FFFFFF"/>
                </a:solidFill>
                <a:latin typeface="Comic Sans MS"/>
                <a:cs typeface="Calibri Light"/>
              </a:rPr>
              <a:t>Medium Term Sources of Finance</a:t>
            </a:r>
            <a:endParaRPr lang="en-US" sz="4000">
              <a:solidFill>
                <a:srgbClr val="FFFFFF"/>
              </a:solidFill>
              <a:latin typeface="Comic Sans MS"/>
            </a:endParaRPr>
          </a:p>
        </p:txBody>
      </p:sp>
      <p:sp>
        <p:nvSpPr>
          <p:cNvPr id="3" name="Content Placeholder 2">
            <a:extLst>
              <a:ext uri="{FF2B5EF4-FFF2-40B4-BE49-F238E27FC236}">
                <a16:creationId xmlns:a16="http://schemas.microsoft.com/office/drawing/2014/main" id="{7288F8E6-39E4-4FC4-B69C-FF6F7124C760}"/>
              </a:ext>
            </a:extLst>
          </p:cNvPr>
          <p:cNvSpPr>
            <a:spLocks noGrp="1"/>
          </p:cNvSpPr>
          <p:nvPr>
            <p:ph idx="1"/>
          </p:nvPr>
        </p:nvSpPr>
        <p:spPr>
          <a:xfrm>
            <a:off x="1179226" y="3092970"/>
            <a:ext cx="9833548" cy="2693976"/>
          </a:xfrm>
        </p:spPr>
        <p:txBody>
          <a:bodyPr vert="horz" lIns="91440" tIns="45720" rIns="91440" bIns="45720" rtlCol="0" anchor="t">
            <a:normAutofit/>
          </a:bodyPr>
          <a:lstStyle/>
          <a:p>
            <a:pPr marL="0" indent="0">
              <a:spcBef>
                <a:spcPts val="300"/>
              </a:spcBef>
              <a:buNone/>
            </a:pPr>
            <a:endParaRPr lang="en-US" sz="2200" dirty="0">
              <a:solidFill>
                <a:srgbClr val="000000"/>
              </a:solidFill>
              <a:latin typeface="Comic Sans MS"/>
              <a:cs typeface="Calibri"/>
            </a:endParaRPr>
          </a:p>
          <a:p>
            <a:pPr marL="0" indent="0">
              <a:spcBef>
                <a:spcPts val="300"/>
              </a:spcBef>
              <a:buNone/>
            </a:pPr>
            <a:r>
              <a:rPr lang="en-US" sz="2200" b="1" dirty="0">
                <a:solidFill>
                  <a:srgbClr val="000000"/>
                </a:solidFill>
                <a:latin typeface="Comic Sans MS"/>
                <a:ea typeface="+mn-lt"/>
                <a:cs typeface="+mn-lt"/>
              </a:rPr>
              <a:t>Hire Purchase </a:t>
            </a:r>
            <a:r>
              <a:rPr lang="en-US" sz="2200" b="1" baseline="30000" dirty="0">
                <a:solidFill>
                  <a:srgbClr val="000000"/>
                </a:solidFill>
                <a:latin typeface="Comic Sans MS"/>
                <a:ea typeface="+mn-lt"/>
                <a:cs typeface="+mn-lt"/>
              </a:rPr>
              <a:t>Def</a:t>
            </a:r>
            <a:r>
              <a:rPr lang="en-US" sz="2200" dirty="0">
                <a:solidFill>
                  <a:srgbClr val="000000"/>
                </a:solidFill>
                <a:latin typeface="Comic Sans MS"/>
                <a:ea typeface="+mn-lt"/>
                <a:cs typeface="+mn-lt"/>
              </a:rPr>
              <a:t> This is when the business pays a deposit for an asset, then a finance company pays the balance. The business pays back the finance company with interest. The business doesn’t own the asset until the last instalment is paid This is a very expensive form of finance as the ARP can be as much as 20%. If the business doesn’t pay an instalment they can lose the asset </a:t>
            </a:r>
            <a:endParaRPr lang="en-US" sz="2200">
              <a:solidFill>
                <a:srgbClr val="000000"/>
              </a:solidFill>
              <a:latin typeface="Comic Sans MS"/>
            </a:endParaRPr>
          </a:p>
          <a:p>
            <a:pPr marL="0" indent="0">
              <a:spcBef>
                <a:spcPts val="300"/>
              </a:spcBef>
              <a:buNone/>
            </a:pPr>
            <a:endParaRPr lang="en-US" sz="2200" dirty="0">
              <a:solidFill>
                <a:srgbClr val="000000"/>
              </a:solidFill>
              <a:latin typeface="Comic Sans MS"/>
              <a:cs typeface="Calibri"/>
            </a:endParaRPr>
          </a:p>
        </p:txBody>
      </p:sp>
    </p:spTree>
    <p:extLst>
      <p:ext uri="{BB962C8B-B14F-4D97-AF65-F5344CB8AC3E}">
        <p14:creationId xmlns:p14="http://schemas.microsoft.com/office/powerpoint/2010/main" val="40367957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3E6C39CD-D06A-47E2-9BFE-039CFC4A6B90}"/>
              </a:ext>
            </a:extLst>
          </p:cNvPr>
          <p:cNvSpPr>
            <a:spLocks noGrp="1"/>
          </p:cNvSpPr>
          <p:nvPr>
            <p:ph type="title"/>
          </p:nvPr>
        </p:nvSpPr>
        <p:spPr>
          <a:xfrm>
            <a:off x="1179226" y="826680"/>
            <a:ext cx="9833548" cy="1325563"/>
          </a:xfrm>
        </p:spPr>
        <p:txBody>
          <a:bodyPr>
            <a:normAutofit/>
          </a:bodyPr>
          <a:lstStyle/>
          <a:p>
            <a:pPr algn="ctr"/>
            <a:r>
              <a:rPr lang="en-US" sz="4000">
                <a:solidFill>
                  <a:srgbClr val="FFFFFF"/>
                </a:solidFill>
                <a:latin typeface="Comic Sans MS"/>
                <a:cs typeface="Calibri Light"/>
              </a:rPr>
              <a:t>Medium Term Sources of Finance</a:t>
            </a:r>
            <a:endParaRPr lang="en-US" sz="4000">
              <a:solidFill>
                <a:srgbClr val="FFFFFF"/>
              </a:solidFill>
              <a:latin typeface="Comic Sans MS"/>
            </a:endParaRPr>
          </a:p>
        </p:txBody>
      </p:sp>
      <p:sp>
        <p:nvSpPr>
          <p:cNvPr id="3" name="Content Placeholder 2">
            <a:extLst>
              <a:ext uri="{FF2B5EF4-FFF2-40B4-BE49-F238E27FC236}">
                <a16:creationId xmlns:a16="http://schemas.microsoft.com/office/drawing/2014/main" id="{7288F8E6-39E4-4FC4-B69C-FF6F7124C760}"/>
              </a:ext>
            </a:extLst>
          </p:cNvPr>
          <p:cNvSpPr>
            <a:spLocks noGrp="1"/>
          </p:cNvSpPr>
          <p:nvPr>
            <p:ph idx="1"/>
          </p:nvPr>
        </p:nvSpPr>
        <p:spPr>
          <a:xfrm>
            <a:off x="1179226" y="3092970"/>
            <a:ext cx="9833548" cy="2693976"/>
          </a:xfrm>
        </p:spPr>
        <p:txBody>
          <a:bodyPr vert="horz" lIns="91440" tIns="45720" rIns="91440" bIns="45720" rtlCol="0" anchor="t">
            <a:normAutofit/>
          </a:bodyPr>
          <a:lstStyle/>
          <a:p>
            <a:pPr marL="0" indent="0">
              <a:spcBef>
                <a:spcPts val="300"/>
              </a:spcBef>
              <a:buNone/>
            </a:pPr>
            <a:endParaRPr lang="en-US" sz="2200" dirty="0">
              <a:solidFill>
                <a:srgbClr val="000000"/>
              </a:solidFill>
              <a:latin typeface="Comic Sans MS"/>
              <a:cs typeface="Calibri"/>
            </a:endParaRPr>
          </a:p>
          <a:p>
            <a:pPr marL="0" indent="0">
              <a:spcBef>
                <a:spcPts val="300"/>
              </a:spcBef>
              <a:buNone/>
            </a:pPr>
            <a:r>
              <a:rPr lang="en-US" sz="2200" b="1" dirty="0">
                <a:solidFill>
                  <a:srgbClr val="000000"/>
                </a:solidFill>
                <a:latin typeface="Comic Sans MS"/>
                <a:ea typeface="+mn-lt"/>
                <a:cs typeface="+mn-lt"/>
              </a:rPr>
              <a:t>Medium Term Loan </a:t>
            </a:r>
            <a:r>
              <a:rPr lang="en-US" sz="2200" b="1" baseline="30000" dirty="0">
                <a:solidFill>
                  <a:srgbClr val="000000"/>
                </a:solidFill>
                <a:latin typeface="Comic Sans MS"/>
                <a:ea typeface="+mn-lt"/>
                <a:cs typeface="+mn-lt"/>
              </a:rPr>
              <a:t>Def</a:t>
            </a:r>
            <a:r>
              <a:rPr lang="en-US" sz="2200" dirty="0">
                <a:solidFill>
                  <a:srgbClr val="000000"/>
                </a:solidFill>
                <a:latin typeface="Comic Sans MS"/>
                <a:ea typeface="+mn-lt"/>
                <a:cs typeface="+mn-lt"/>
              </a:rPr>
              <a:t> This is usually a loan from a financial institution. The business swill make fixed repayment to the financial institution until the loan is repaid. This repayment includes the interest plus the loan repayment amount) APR is usually cheaper but if the loan is not repaid the business credit rating can be affected.  Security may be needs to get the loan </a:t>
            </a:r>
            <a:endParaRPr lang="en-US" sz="2200" dirty="0">
              <a:solidFill>
                <a:srgbClr val="000000"/>
              </a:solidFill>
              <a:latin typeface="Comic Sans MS"/>
            </a:endParaRPr>
          </a:p>
        </p:txBody>
      </p:sp>
    </p:spTree>
    <p:extLst>
      <p:ext uri="{BB962C8B-B14F-4D97-AF65-F5344CB8AC3E}">
        <p14:creationId xmlns:p14="http://schemas.microsoft.com/office/powerpoint/2010/main" val="25761745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B671831A-C72A-4641-8D62-D5C1CAC43FE2}"/>
              </a:ext>
            </a:extLst>
          </p:cNvPr>
          <p:cNvSpPr>
            <a:spLocks noGrp="1"/>
          </p:cNvSpPr>
          <p:nvPr>
            <p:ph type="title"/>
          </p:nvPr>
        </p:nvSpPr>
        <p:spPr>
          <a:xfrm>
            <a:off x="1179226" y="826680"/>
            <a:ext cx="9833548" cy="1325563"/>
          </a:xfrm>
        </p:spPr>
        <p:txBody>
          <a:bodyPr>
            <a:normAutofit/>
          </a:bodyPr>
          <a:lstStyle/>
          <a:p>
            <a:pPr algn="ctr"/>
            <a:r>
              <a:rPr lang="en-US" dirty="0">
                <a:solidFill>
                  <a:srgbClr val="FFFFFF"/>
                </a:solidFill>
                <a:latin typeface="Comic Sans MS"/>
                <a:cs typeface="Calibri Light"/>
              </a:rPr>
              <a:t>Long Term Source of Finance</a:t>
            </a:r>
            <a:endParaRPr lang="en-US">
              <a:solidFill>
                <a:srgbClr val="FFFFFF"/>
              </a:solidFill>
              <a:latin typeface="Comic Sans MS"/>
            </a:endParaRPr>
          </a:p>
        </p:txBody>
      </p:sp>
      <p:sp>
        <p:nvSpPr>
          <p:cNvPr id="3" name="Content Placeholder 2">
            <a:extLst>
              <a:ext uri="{FF2B5EF4-FFF2-40B4-BE49-F238E27FC236}">
                <a16:creationId xmlns:a16="http://schemas.microsoft.com/office/drawing/2014/main" id="{04969ECE-B94A-4632-BE3D-F51A5A23F779}"/>
              </a:ext>
            </a:extLst>
          </p:cNvPr>
          <p:cNvSpPr>
            <a:spLocks noGrp="1"/>
          </p:cNvSpPr>
          <p:nvPr>
            <p:ph idx="1"/>
          </p:nvPr>
        </p:nvSpPr>
        <p:spPr>
          <a:xfrm>
            <a:off x="1179226" y="3092970"/>
            <a:ext cx="9833548" cy="2693976"/>
          </a:xfrm>
        </p:spPr>
        <p:txBody>
          <a:bodyPr vert="horz" lIns="91440" tIns="45720" rIns="91440" bIns="45720" rtlCol="0" anchor="t">
            <a:noAutofit/>
          </a:bodyPr>
          <a:lstStyle/>
          <a:p>
            <a:pPr marL="0" indent="0">
              <a:buNone/>
            </a:pPr>
            <a:r>
              <a:rPr lang="en-US" sz="2200" dirty="0">
                <a:solidFill>
                  <a:srgbClr val="000000"/>
                </a:solidFill>
                <a:latin typeface="Comic Sans MS"/>
                <a:ea typeface="+mn-lt"/>
                <a:cs typeface="+mn-lt"/>
              </a:rPr>
              <a:t>This type of finance is repaid between after years and includes</a:t>
            </a:r>
            <a:endParaRPr lang="en-US" sz="2200" dirty="0">
              <a:solidFill>
                <a:srgbClr val="000000"/>
              </a:solidFill>
              <a:latin typeface="Comic Sans MS"/>
            </a:endParaRPr>
          </a:p>
          <a:p>
            <a:pPr marL="0" indent="0">
              <a:buNone/>
            </a:pPr>
            <a:r>
              <a:rPr lang="en-US" sz="2200" b="1" dirty="0">
                <a:solidFill>
                  <a:srgbClr val="000000"/>
                </a:solidFill>
                <a:latin typeface="Comic Sans MS"/>
                <a:ea typeface="+mn-lt"/>
                <a:cs typeface="+mn-lt"/>
              </a:rPr>
              <a:t>Share capital </a:t>
            </a:r>
            <a:r>
              <a:rPr lang="en-US" sz="2200" b="1" baseline="30000" dirty="0">
                <a:solidFill>
                  <a:srgbClr val="000000"/>
                </a:solidFill>
                <a:latin typeface="Comic Sans MS"/>
                <a:ea typeface="+mn-lt"/>
                <a:cs typeface="+mn-lt"/>
              </a:rPr>
              <a:t>Def</a:t>
            </a:r>
            <a:r>
              <a:rPr lang="en-US" sz="2200" dirty="0">
                <a:solidFill>
                  <a:srgbClr val="000000"/>
                </a:solidFill>
                <a:latin typeface="Comic Sans MS"/>
                <a:ea typeface="+mn-lt"/>
                <a:cs typeface="+mn-lt"/>
              </a:rPr>
              <a:t> This is money that is invested into the business by its shareholders. In return for this they will receive a  dividend.. There is no  fixed interest payment but  issuing new share will reduce the control of other shareholders                    </a:t>
            </a:r>
            <a:endParaRPr lang="en-US" sz="2200" dirty="0">
              <a:solidFill>
                <a:srgbClr val="000000"/>
              </a:solidFill>
              <a:latin typeface="Comic Sans MS"/>
              <a:cs typeface="Calibri" panose="020F0502020204030204"/>
            </a:endParaRPr>
          </a:p>
        </p:txBody>
      </p:sp>
    </p:spTree>
    <p:extLst>
      <p:ext uri="{BB962C8B-B14F-4D97-AF65-F5344CB8AC3E}">
        <p14:creationId xmlns:p14="http://schemas.microsoft.com/office/powerpoint/2010/main" val="7301359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B671831A-C72A-4641-8D62-D5C1CAC43FE2}"/>
              </a:ext>
            </a:extLst>
          </p:cNvPr>
          <p:cNvSpPr>
            <a:spLocks noGrp="1"/>
          </p:cNvSpPr>
          <p:nvPr>
            <p:ph type="title"/>
          </p:nvPr>
        </p:nvSpPr>
        <p:spPr>
          <a:xfrm>
            <a:off x="1179226" y="826680"/>
            <a:ext cx="9833548" cy="1325563"/>
          </a:xfrm>
        </p:spPr>
        <p:txBody>
          <a:bodyPr>
            <a:normAutofit/>
          </a:bodyPr>
          <a:lstStyle/>
          <a:p>
            <a:pPr algn="ctr"/>
            <a:r>
              <a:rPr lang="en-US" dirty="0">
                <a:solidFill>
                  <a:srgbClr val="FFFFFF"/>
                </a:solidFill>
                <a:latin typeface="Comic Sans MS"/>
                <a:cs typeface="Calibri Light"/>
              </a:rPr>
              <a:t>Long Term Source of Finance</a:t>
            </a:r>
            <a:endParaRPr lang="en-US">
              <a:solidFill>
                <a:srgbClr val="FFFFFF"/>
              </a:solidFill>
              <a:latin typeface="Comic Sans MS"/>
            </a:endParaRPr>
          </a:p>
        </p:txBody>
      </p:sp>
      <p:sp>
        <p:nvSpPr>
          <p:cNvPr id="3" name="Content Placeholder 2">
            <a:extLst>
              <a:ext uri="{FF2B5EF4-FFF2-40B4-BE49-F238E27FC236}">
                <a16:creationId xmlns:a16="http://schemas.microsoft.com/office/drawing/2014/main" id="{04969ECE-B94A-4632-BE3D-F51A5A23F779}"/>
              </a:ext>
            </a:extLst>
          </p:cNvPr>
          <p:cNvSpPr>
            <a:spLocks noGrp="1"/>
          </p:cNvSpPr>
          <p:nvPr>
            <p:ph idx="1"/>
          </p:nvPr>
        </p:nvSpPr>
        <p:spPr>
          <a:xfrm>
            <a:off x="1179226" y="3092970"/>
            <a:ext cx="9833548" cy="2693976"/>
          </a:xfrm>
        </p:spPr>
        <p:txBody>
          <a:bodyPr vert="horz" lIns="91440" tIns="45720" rIns="91440" bIns="45720" rtlCol="0" anchor="t">
            <a:noAutofit/>
          </a:bodyPr>
          <a:lstStyle/>
          <a:p>
            <a:pPr marL="0" indent="0">
              <a:buNone/>
            </a:pPr>
            <a:r>
              <a:rPr lang="en-US" sz="2200" b="1" dirty="0">
                <a:solidFill>
                  <a:srgbClr val="000000"/>
                </a:solidFill>
                <a:latin typeface="Comic Sans MS"/>
                <a:ea typeface="+mn-lt"/>
                <a:cs typeface="+mn-lt"/>
              </a:rPr>
              <a:t>Venture capital </a:t>
            </a:r>
            <a:r>
              <a:rPr lang="en-US" sz="2200" b="1" baseline="30000" dirty="0">
                <a:solidFill>
                  <a:srgbClr val="000000"/>
                </a:solidFill>
                <a:latin typeface="Comic Sans MS"/>
                <a:ea typeface="+mn-lt"/>
                <a:cs typeface="+mn-lt"/>
              </a:rPr>
              <a:t>Def</a:t>
            </a:r>
            <a:r>
              <a:rPr lang="en-US" sz="2200" dirty="0">
                <a:solidFill>
                  <a:srgbClr val="000000"/>
                </a:solidFill>
                <a:latin typeface="Comic Sans MS"/>
                <a:ea typeface="+mn-lt"/>
                <a:cs typeface="+mn-lt"/>
              </a:rPr>
              <a:t> This is like dragons’ den. They invest in new or high-risk business. They will sit on the board of directors  and help plan a  strategy for the business to allow  The investors will look for a high return on their investment. The business may  need to give some  control to the  investor in the form of shares </a:t>
            </a:r>
            <a:endParaRPr lang="en-US" sz="2200">
              <a:solidFill>
                <a:srgbClr val="000000"/>
              </a:solidFill>
              <a:latin typeface="Comic Sans MS"/>
              <a:cs typeface="Calibri"/>
            </a:endParaRPr>
          </a:p>
          <a:p>
            <a:pPr marL="0" indent="0">
              <a:buNone/>
            </a:pPr>
            <a:r>
              <a:rPr lang="en-US" sz="2200" b="1" dirty="0">
                <a:solidFill>
                  <a:srgbClr val="000000"/>
                </a:solidFill>
                <a:latin typeface="Comic Sans MS"/>
                <a:ea typeface="+mn-lt"/>
                <a:cs typeface="+mn-lt"/>
              </a:rPr>
              <a:t>Retained Earnings</a:t>
            </a:r>
            <a:r>
              <a:rPr lang="en-US" sz="2200" dirty="0">
                <a:solidFill>
                  <a:srgbClr val="000000"/>
                </a:solidFill>
                <a:latin typeface="Comic Sans MS"/>
                <a:ea typeface="+mn-lt"/>
                <a:cs typeface="+mn-lt"/>
              </a:rPr>
              <a:t>           </a:t>
            </a:r>
            <a:r>
              <a:rPr lang="en-US" sz="2200" b="1" baseline="30000" dirty="0">
                <a:solidFill>
                  <a:srgbClr val="000000"/>
                </a:solidFill>
                <a:latin typeface="Comic Sans MS"/>
                <a:ea typeface="+mn-lt"/>
                <a:cs typeface="+mn-lt"/>
              </a:rPr>
              <a:t>Def</a:t>
            </a:r>
            <a:r>
              <a:rPr lang="en-US" sz="2200" dirty="0">
                <a:solidFill>
                  <a:srgbClr val="000000"/>
                </a:solidFill>
                <a:latin typeface="Comic Sans MS"/>
                <a:ea typeface="+mn-lt"/>
                <a:cs typeface="+mn-lt"/>
              </a:rPr>
              <a:t> This is when the business puts the profits from the year back into the business. This is a form of equity finance. There are no  interest repayment or loss of  Control </a:t>
            </a:r>
            <a:endParaRPr lang="en-US" sz="2200" dirty="0">
              <a:solidFill>
                <a:srgbClr val="000000"/>
              </a:solidFill>
              <a:latin typeface="Comic Sans MS"/>
              <a:cs typeface="Calibri"/>
            </a:endParaRPr>
          </a:p>
        </p:txBody>
      </p:sp>
    </p:spTree>
    <p:extLst>
      <p:ext uri="{BB962C8B-B14F-4D97-AF65-F5344CB8AC3E}">
        <p14:creationId xmlns:p14="http://schemas.microsoft.com/office/powerpoint/2010/main" val="21992733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B671831A-C72A-4641-8D62-D5C1CAC43FE2}"/>
              </a:ext>
            </a:extLst>
          </p:cNvPr>
          <p:cNvSpPr>
            <a:spLocks noGrp="1"/>
          </p:cNvSpPr>
          <p:nvPr>
            <p:ph type="title"/>
          </p:nvPr>
        </p:nvSpPr>
        <p:spPr>
          <a:xfrm>
            <a:off x="1179226" y="826680"/>
            <a:ext cx="9833548" cy="1325563"/>
          </a:xfrm>
        </p:spPr>
        <p:txBody>
          <a:bodyPr>
            <a:normAutofit/>
          </a:bodyPr>
          <a:lstStyle/>
          <a:p>
            <a:pPr algn="ctr"/>
            <a:r>
              <a:rPr lang="en-US" dirty="0">
                <a:solidFill>
                  <a:srgbClr val="FFFFFF"/>
                </a:solidFill>
                <a:latin typeface="Comic Sans MS"/>
                <a:cs typeface="Calibri Light"/>
              </a:rPr>
              <a:t>Long Term Source of Finance</a:t>
            </a:r>
            <a:endParaRPr lang="en-US">
              <a:solidFill>
                <a:srgbClr val="FFFFFF"/>
              </a:solidFill>
              <a:latin typeface="Comic Sans MS"/>
            </a:endParaRPr>
          </a:p>
        </p:txBody>
      </p:sp>
      <p:sp>
        <p:nvSpPr>
          <p:cNvPr id="3" name="Content Placeholder 2">
            <a:extLst>
              <a:ext uri="{FF2B5EF4-FFF2-40B4-BE49-F238E27FC236}">
                <a16:creationId xmlns:a16="http://schemas.microsoft.com/office/drawing/2014/main" id="{04969ECE-B94A-4632-BE3D-F51A5A23F779}"/>
              </a:ext>
            </a:extLst>
          </p:cNvPr>
          <p:cNvSpPr>
            <a:spLocks noGrp="1"/>
          </p:cNvSpPr>
          <p:nvPr>
            <p:ph idx="1"/>
          </p:nvPr>
        </p:nvSpPr>
        <p:spPr>
          <a:xfrm>
            <a:off x="1179226" y="3092970"/>
            <a:ext cx="9833548" cy="2693976"/>
          </a:xfrm>
        </p:spPr>
        <p:txBody>
          <a:bodyPr vert="horz" lIns="91440" tIns="45720" rIns="91440" bIns="45720" rtlCol="0" anchor="t">
            <a:noAutofit/>
          </a:bodyPr>
          <a:lstStyle/>
          <a:p>
            <a:pPr marL="0" indent="0">
              <a:buNone/>
            </a:pPr>
            <a:r>
              <a:rPr lang="en-US" sz="2200" b="1" dirty="0">
                <a:solidFill>
                  <a:srgbClr val="000000"/>
                </a:solidFill>
                <a:latin typeface="Comic Sans MS"/>
                <a:ea typeface="+mn-lt"/>
                <a:cs typeface="+mn-lt"/>
              </a:rPr>
              <a:t>Grants </a:t>
            </a:r>
            <a:r>
              <a:rPr lang="en-US" sz="2200" b="1" baseline="30000" dirty="0">
                <a:solidFill>
                  <a:srgbClr val="000000"/>
                </a:solidFill>
                <a:latin typeface="Comic Sans MS"/>
                <a:ea typeface="+mn-lt"/>
                <a:cs typeface="+mn-lt"/>
              </a:rPr>
              <a:t>Def</a:t>
            </a:r>
            <a:r>
              <a:rPr lang="en-US" sz="2200" dirty="0">
                <a:solidFill>
                  <a:srgbClr val="000000"/>
                </a:solidFill>
                <a:latin typeface="Comic Sans MS"/>
                <a:ea typeface="+mn-lt"/>
                <a:cs typeface="+mn-lt"/>
              </a:rPr>
              <a:t> This is money given by the Government to a specific purpose. There is no interest charged as long as the money is used for the intended purpose. </a:t>
            </a:r>
            <a:endParaRPr lang="en-US" sz="2200">
              <a:solidFill>
                <a:srgbClr val="000000"/>
              </a:solidFill>
              <a:latin typeface="Comic Sans MS"/>
              <a:cs typeface="Calibri"/>
            </a:endParaRPr>
          </a:p>
          <a:p>
            <a:pPr marL="0" indent="0">
              <a:buNone/>
            </a:pPr>
            <a:r>
              <a:rPr lang="en-US" sz="2200" b="1" dirty="0">
                <a:solidFill>
                  <a:srgbClr val="000000"/>
                </a:solidFill>
                <a:latin typeface="Comic Sans MS"/>
                <a:ea typeface="+mn-lt"/>
                <a:cs typeface="+mn-lt"/>
              </a:rPr>
              <a:t>Sale and Lease back </a:t>
            </a:r>
            <a:r>
              <a:rPr lang="en-US" sz="2200" b="1" baseline="30000" dirty="0">
                <a:solidFill>
                  <a:srgbClr val="000000"/>
                </a:solidFill>
                <a:latin typeface="Comic Sans MS"/>
                <a:ea typeface="+mn-lt"/>
                <a:cs typeface="+mn-lt"/>
              </a:rPr>
              <a:t>Def</a:t>
            </a:r>
            <a:r>
              <a:rPr lang="en-US" sz="2200" dirty="0">
                <a:solidFill>
                  <a:srgbClr val="000000"/>
                </a:solidFill>
                <a:latin typeface="Comic Sans MS"/>
                <a:ea typeface="+mn-lt"/>
                <a:cs typeface="+mn-lt"/>
              </a:rPr>
              <a:t> This is when a business sell their premises to raise finance but will then lease (rent) it back from the  buyer This will result in the business spaying a fixed  </a:t>
            </a:r>
            <a:r>
              <a:rPr lang="en-US" sz="2200" dirty="0" err="1">
                <a:solidFill>
                  <a:srgbClr val="000000"/>
                </a:solidFill>
                <a:latin typeface="Comic Sans MS"/>
                <a:ea typeface="+mn-lt"/>
                <a:cs typeface="+mn-lt"/>
              </a:rPr>
              <a:t>ent</a:t>
            </a:r>
            <a:r>
              <a:rPr lang="en-US" sz="2200" dirty="0">
                <a:solidFill>
                  <a:srgbClr val="000000"/>
                </a:solidFill>
                <a:latin typeface="Comic Sans MS"/>
                <a:ea typeface="+mn-lt"/>
                <a:cs typeface="+mn-lt"/>
              </a:rPr>
              <a:t> and will lose control over the asset </a:t>
            </a:r>
            <a:endParaRPr lang="en-US" sz="2200" dirty="0">
              <a:solidFill>
                <a:srgbClr val="000000"/>
              </a:solidFill>
              <a:latin typeface="Comic Sans MS"/>
              <a:cs typeface="Calibri"/>
            </a:endParaRPr>
          </a:p>
        </p:txBody>
      </p:sp>
    </p:spTree>
    <p:extLst>
      <p:ext uri="{BB962C8B-B14F-4D97-AF65-F5344CB8AC3E}">
        <p14:creationId xmlns:p14="http://schemas.microsoft.com/office/powerpoint/2010/main" val="26420308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B671831A-C72A-4641-8D62-D5C1CAC43FE2}"/>
              </a:ext>
            </a:extLst>
          </p:cNvPr>
          <p:cNvSpPr>
            <a:spLocks noGrp="1"/>
          </p:cNvSpPr>
          <p:nvPr>
            <p:ph type="title"/>
          </p:nvPr>
        </p:nvSpPr>
        <p:spPr>
          <a:xfrm>
            <a:off x="1179226" y="826680"/>
            <a:ext cx="9833548" cy="1325563"/>
          </a:xfrm>
        </p:spPr>
        <p:txBody>
          <a:bodyPr>
            <a:normAutofit/>
          </a:bodyPr>
          <a:lstStyle/>
          <a:p>
            <a:pPr algn="ctr"/>
            <a:r>
              <a:rPr lang="en-US" dirty="0">
                <a:solidFill>
                  <a:srgbClr val="FFFFFF"/>
                </a:solidFill>
                <a:latin typeface="Comic Sans MS"/>
                <a:cs typeface="Calibri Light"/>
              </a:rPr>
              <a:t>Long Term Source of Finance</a:t>
            </a:r>
            <a:endParaRPr lang="en-US">
              <a:solidFill>
                <a:srgbClr val="FFFFFF"/>
              </a:solidFill>
              <a:latin typeface="Comic Sans MS"/>
            </a:endParaRPr>
          </a:p>
        </p:txBody>
      </p:sp>
      <p:sp>
        <p:nvSpPr>
          <p:cNvPr id="3" name="Content Placeholder 2">
            <a:extLst>
              <a:ext uri="{FF2B5EF4-FFF2-40B4-BE49-F238E27FC236}">
                <a16:creationId xmlns:a16="http://schemas.microsoft.com/office/drawing/2014/main" id="{04969ECE-B94A-4632-BE3D-F51A5A23F779}"/>
              </a:ext>
            </a:extLst>
          </p:cNvPr>
          <p:cNvSpPr>
            <a:spLocks noGrp="1"/>
          </p:cNvSpPr>
          <p:nvPr>
            <p:ph idx="1"/>
          </p:nvPr>
        </p:nvSpPr>
        <p:spPr>
          <a:xfrm>
            <a:off x="1179226" y="3092970"/>
            <a:ext cx="9833548" cy="2693976"/>
          </a:xfrm>
        </p:spPr>
        <p:txBody>
          <a:bodyPr vert="horz" lIns="91440" tIns="45720" rIns="91440" bIns="45720" rtlCol="0" anchor="t">
            <a:noAutofit/>
          </a:bodyPr>
          <a:lstStyle/>
          <a:p>
            <a:pPr marL="0" indent="0">
              <a:buNone/>
            </a:pPr>
            <a:r>
              <a:rPr lang="en-US" sz="2200" b="1" dirty="0">
                <a:solidFill>
                  <a:srgbClr val="000000"/>
                </a:solidFill>
                <a:latin typeface="Comic Sans MS"/>
                <a:ea typeface="+mn-lt"/>
                <a:cs typeface="+mn-lt"/>
              </a:rPr>
              <a:t>Debentures </a:t>
            </a:r>
            <a:r>
              <a:rPr lang="en-US" sz="2200" b="1" baseline="30000" dirty="0">
                <a:solidFill>
                  <a:srgbClr val="000000"/>
                </a:solidFill>
                <a:latin typeface="Comic Sans MS"/>
                <a:ea typeface="+mn-lt"/>
                <a:cs typeface="+mn-lt"/>
              </a:rPr>
              <a:t>Def</a:t>
            </a:r>
            <a:r>
              <a:rPr lang="en-US" sz="2200" dirty="0">
                <a:solidFill>
                  <a:srgbClr val="000000"/>
                </a:solidFill>
                <a:latin typeface="Comic Sans MS"/>
                <a:ea typeface="+mn-lt"/>
                <a:cs typeface="+mn-lt"/>
              </a:rPr>
              <a:t> This is s long term loan that has to be paid back a specific date in the future. They will have to pay back interest each year. There is no loss of control, but  security will be required </a:t>
            </a:r>
            <a:endParaRPr lang="en-US" sz="2200">
              <a:solidFill>
                <a:srgbClr val="000000"/>
              </a:solidFill>
              <a:latin typeface="Comic Sans MS"/>
              <a:cs typeface="Calibri" panose="020F0502020204030204"/>
            </a:endParaRPr>
          </a:p>
          <a:p>
            <a:pPr marL="0" indent="0">
              <a:buNone/>
            </a:pPr>
            <a:r>
              <a:rPr lang="en-US" sz="2200" b="1" dirty="0">
                <a:solidFill>
                  <a:srgbClr val="000000"/>
                </a:solidFill>
                <a:latin typeface="Comic Sans MS"/>
                <a:ea typeface="+mn-lt"/>
                <a:cs typeface="+mn-lt"/>
              </a:rPr>
              <a:t>Mortgage </a:t>
            </a:r>
            <a:r>
              <a:rPr lang="en-US" sz="2200" b="1" baseline="30000" dirty="0">
                <a:solidFill>
                  <a:srgbClr val="000000"/>
                </a:solidFill>
                <a:latin typeface="Comic Sans MS"/>
                <a:ea typeface="+mn-lt"/>
                <a:cs typeface="+mn-lt"/>
              </a:rPr>
              <a:t>Def</a:t>
            </a:r>
            <a:r>
              <a:rPr lang="en-US" sz="2200" dirty="0">
                <a:solidFill>
                  <a:srgbClr val="000000"/>
                </a:solidFill>
                <a:latin typeface="Comic Sans MS"/>
                <a:ea typeface="+mn-lt"/>
                <a:cs typeface="+mn-lt"/>
              </a:rPr>
              <a:t> This is s loan that is used to purchase a premise. IT is usually paid back between 25-30 years  If the business can’t repay the mortgage, they may loss the  premises. The business may not be able to sell the premises within that period if they need finance. They will need to give some form of security </a:t>
            </a:r>
            <a:endParaRPr lang="en-US" sz="2200">
              <a:solidFill>
                <a:srgbClr val="000000"/>
              </a:solidFill>
              <a:latin typeface="Comic Sans MS"/>
              <a:cs typeface="Calibri"/>
            </a:endParaRPr>
          </a:p>
          <a:p>
            <a:pPr marL="0" indent="0">
              <a:buNone/>
            </a:pPr>
            <a:endParaRPr lang="en-US" sz="2200">
              <a:solidFill>
                <a:srgbClr val="000000"/>
              </a:solidFill>
              <a:latin typeface="Comic Sans MS"/>
              <a:cs typeface="Calibri"/>
            </a:endParaRPr>
          </a:p>
        </p:txBody>
      </p:sp>
    </p:spTree>
    <p:extLst>
      <p:ext uri="{BB962C8B-B14F-4D97-AF65-F5344CB8AC3E}">
        <p14:creationId xmlns:p14="http://schemas.microsoft.com/office/powerpoint/2010/main" val="5079830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B73AC89A-2966-4F5B-A293-E9DB5D6D7D53}"/>
              </a:ext>
            </a:extLst>
          </p:cNvPr>
          <p:cNvSpPr>
            <a:spLocks noGrp="1"/>
          </p:cNvSpPr>
          <p:nvPr>
            <p:ph type="title"/>
          </p:nvPr>
        </p:nvSpPr>
        <p:spPr>
          <a:xfrm>
            <a:off x="1179226" y="826680"/>
            <a:ext cx="9833548" cy="1325563"/>
          </a:xfrm>
        </p:spPr>
        <p:txBody>
          <a:bodyPr>
            <a:normAutofit/>
          </a:bodyPr>
          <a:lstStyle/>
          <a:p>
            <a:pPr algn="ctr"/>
            <a:r>
              <a:rPr lang="en-US" sz="4000" dirty="0">
                <a:solidFill>
                  <a:srgbClr val="FFFFFF"/>
                </a:solidFill>
                <a:latin typeface="Comic Sans MS"/>
                <a:cs typeface="Calibri Light"/>
              </a:rPr>
              <a:t>Key Words</a:t>
            </a:r>
            <a:endParaRPr lang="en-US" sz="4000" dirty="0">
              <a:solidFill>
                <a:srgbClr val="FFFFFF"/>
              </a:solidFill>
              <a:latin typeface="Comic Sans MS"/>
            </a:endParaRPr>
          </a:p>
        </p:txBody>
      </p:sp>
      <p:sp>
        <p:nvSpPr>
          <p:cNvPr id="3" name="Content Placeholder 2">
            <a:extLst>
              <a:ext uri="{FF2B5EF4-FFF2-40B4-BE49-F238E27FC236}">
                <a16:creationId xmlns:a16="http://schemas.microsoft.com/office/drawing/2014/main" id="{17BA73B0-1AFB-45C7-9B92-B9ECED41C620}"/>
              </a:ext>
            </a:extLst>
          </p:cNvPr>
          <p:cNvSpPr>
            <a:spLocks noGrp="1"/>
          </p:cNvSpPr>
          <p:nvPr>
            <p:ph idx="1"/>
          </p:nvPr>
        </p:nvSpPr>
        <p:spPr>
          <a:xfrm>
            <a:off x="1179226" y="3092970"/>
            <a:ext cx="9833548" cy="2693976"/>
          </a:xfrm>
        </p:spPr>
        <p:txBody>
          <a:bodyPr vert="horz" lIns="91440" tIns="45720" rIns="91440" bIns="45720" rtlCol="0" anchor="t">
            <a:normAutofit/>
          </a:bodyPr>
          <a:lstStyle/>
          <a:p>
            <a:pPr marL="0" indent="0">
              <a:lnSpc>
                <a:spcPct val="100000"/>
              </a:lnSpc>
              <a:spcBef>
                <a:spcPts val="300"/>
              </a:spcBef>
              <a:buNone/>
            </a:pPr>
            <a:r>
              <a:rPr lang="en-US" sz="2200" b="1" dirty="0">
                <a:latin typeface="Comic Sans MS"/>
                <a:ea typeface="+mn-lt"/>
                <a:cs typeface="+mn-lt"/>
              </a:rPr>
              <a:t>Debt Finance - </a:t>
            </a:r>
            <a:r>
              <a:rPr lang="en-US" sz="2200" dirty="0">
                <a:latin typeface="Comic Sans MS"/>
                <a:ea typeface="+mn-lt"/>
                <a:cs typeface="+mn-lt"/>
              </a:rPr>
              <a:t>This is money that is borrowed that has to be repaid with interest </a:t>
            </a:r>
            <a:endParaRPr lang="en-US" sz="2200">
              <a:solidFill>
                <a:srgbClr val="000000"/>
              </a:solidFill>
              <a:latin typeface="Comic Sans MS"/>
              <a:cs typeface="Calibri" panose="020F0502020204030204"/>
            </a:endParaRPr>
          </a:p>
          <a:p>
            <a:pPr marL="0" indent="0">
              <a:lnSpc>
                <a:spcPct val="100000"/>
              </a:lnSpc>
              <a:spcBef>
                <a:spcPts val="300"/>
              </a:spcBef>
              <a:buNone/>
            </a:pPr>
            <a:r>
              <a:rPr lang="en-US" sz="2200" b="1" dirty="0">
                <a:latin typeface="Comic Sans MS"/>
                <a:ea typeface="+mn-lt"/>
                <a:cs typeface="+mn-lt"/>
              </a:rPr>
              <a:t>Equity Finance - </a:t>
            </a:r>
            <a:r>
              <a:rPr lang="en-US" sz="2200" dirty="0">
                <a:latin typeface="Comic Sans MS"/>
                <a:ea typeface="+mn-lt"/>
                <a:cs typeface="+mn-lt"/>
              </a:rPr>
              <a:t>This is money that is usually got from selling  shares. It is the owners capital </a:t>
            </a:r>
          </a:p>
          <a:p>
            <a:pPr marL="0" indent="0">
              <a:lnSpc>
                <a:spcPct val="100000"/>
              </a:lnSpc>
              <a:spcBef>
                <a:spcPts val="300"/>
              </a:spcBef>
              <a:buNone/>
            </a:pPr>
            <a:r>
              <a:rPr lang="en-US" sz="2200" b="1" dirty="0">
                <a:latin typeface="Comic Sans MS"/>
                <a:ea typeface="+mn-lt"/>
                <a:cs typeface="+mn-lt"/>
              </a:rPr>
              <a:t>Working Capital</a:t>
            </a:r>
            <a:r>
              <a:rPr lang="en-US" sz="2200" dirty="0">
                <a:latin typeface="Comic Sans MS"/>
                <a:ea typeface="+mn-lt"/>
                <a:cs typeface="+mn-lt"/>
              </a:rPr>
              <a:t> - This is the money that a business uses for the  day-to-day running of a business Working capital is  calculate by  using the following formula - Current Assets – Current Liabilities </a:t>
            </a:r>
            <a:endParaRPr lang="en-US" sz="2200">
              <a:latin typeface="Comic Sans MS"/>
              <a:cs typeface="Calibri"/>
            </a:endParaRPr>
          </a:p>
        </p:txBody>
      </p:sp>
    </p:spTree>
    <p:extLst>
      <p:ext uri="{BB962C8B-B14F-4D97-AF65-F5344CB8AC3E}">
        <p14:creationId xmlns:p14="http://schemas.microsoft.com/office/powerpoint/2010/main" val="41134500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B671831A-C72A-4641-8D62-D5C1CAC43FE2}"/>
              </a:ext>
            </a:extLst>
          </p:cNvPr>
          <p:cNvSpPr>
            <a:spLocks noGrp="1"/>
          </p:cNvSpPr>
          <p:nvPr>
            <p:ph type="title"/>
          </p:nvPr>
        </p:nvSpPr>
        <p:spPr>
          <a:xfrm>
            <a:off x="1179226" y="826680"/>
            <a:ext cx="9833548" cy="1325563"/>
          </a:xfrm>
        </p:spPr>
        <p:txBody>
          <a:bodyPr>
            <a:normAutofit/>
          </a:bodyPr>
          <a:lstStyle/>
          <a:p>
            <a:pPr algn="ctr"/>
            <a:r>
              <a:rPr lang="en-US" dirty="0">
                <a:solidFill>
                  <a:srgbClr val="FFFFFF"/>
                </a:solidFill>
                <a:latin typeface="Comic Sans MS"/>
                <a:cs typeface="Calibri Light"/>
              </a:rPr>
              <a:t>Long Term Source of Finance</a:t>
            </a:r>
            <a:endParaRPr lang="en-US">
              <a:solidFill>
                <a:srgbClr val="FFFFFF"/>
              </a:solidFill>
              <a:latin typeface="Comic Sans MS"/>
            </a:endParaRPr>
          </a:p>
        </p:txBody>
      </p:sp>
      <p:sp>
        <p:nvSpPr>
          <p:cNvPr id="3" name="Content Placeholder 2">
            <a:extLst>
              <a:ext uri="{FF2B5EF4-FFF2-40B4-BE49-F238E27FC236}">
                <a16:creationId xmlns:a16="http://schemas.microsoft.com/office/drawing/2014/main" id="{04969ECE-B94A-4632-BE3D-F51A5A23F779}"/>
              </a:ext>
            </a:extLst>
          </p:cNvPr>
          <p:cNvSpPr>
            <a:spLocks noGrp="1"/>
          </p:cNvSpPr>
          <p:nvPr>
            <p:ph idx="1"/>
          </p:nvPr>
        </p:nvSpPr>
        <p:spPr>
          <a:xfrm>
            <a:off x="1179226" y="3092970"/>
            <a:ext cx="9833548" cy="2693976"/>
          </a:xfrm>
        </p:spPr>
        <p:txBody>
          <a:bodyPr vert="horz" lIns="91440" tIns="45720" rIns="91440" bIns="45720" rtlCol="0" anchor="t">
            <a:noAutofit/>
          </a:bodyPr>
          <a:lstStyle/>
          <a:p>
            <a:pPr marL="0" indent="0">
              <a:buNone/>
            </a:pPr>
            <a:r>
              <a:rPr lang="en-US" sz="2200" b="1" dirty="0">
                <a:solidFill>
                  <a:srgbClr val="000000"/>
                </a:solidFill>
                <a:latin typeface="Comic Sans MS"/>
                <a:ea typeface="+mn-lt"/>
                <a:cs typeface="+mn-lt"/>
              </a:rPr>
              <a:t>Crowdfunding </a:t>
            </a:r>
            <a:r>
              <a:rPr lang="en-US" sz="2200" b="1" baseline="30000" dirty="0">
                <a:solidFill>
                  <a:srgbClr val="000000"/>
                </a:solidFill>
                <a:latin typeface="Comic Sans MS"/>
                <a:ea typeface="+mn-lt"/>
                <a:cs typeface="+mn-lt"/>
              </a:rPr>
              <a:t>Def</a:t>
            </a:r>
            <a:r>
              <a:rPr lang="en-US" sz="2200" dirty="0">
                <a:solidFill>
                  <a:srgbClr val="000000"/>
                </a:solidFill>
                <a:latin typeface="Comic Sans MS"/>
                <a:ea typeface="+mn-lt"/>
                <a:cs typeface="+mn-lt"/>
              </a:rPr>
              <a:t> This is asking investors for small amount of money for which they will receive a reward It can be hard to raise a lot of finance this way. A share of the  profits may be given to the investors but there is no security required </a:t>
            </a:r>
            <a:endParaRPr lang="en-US" sz="2200">
              <a:solidFill>
                <a:srgbClr val="000000"/>
              </a:solidFill>
              <a:latin typeface="Comic Sans MS"/>
              <a:cs typeface="Calibri"/>
            </a:endParaRPr>
          </a:p>
        </p:txBody>
      </p:sp>
    </p:spTree>
    <p:extLst>
      <p:ext uri="{BB962C8B-B14F-4D97-AF65-F5344CB8AC3E}">
        <p14:creationId xmlns:p14="http://schemas.microsoft.com/office/powerpoint/2010/main" val="20652473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F64EFF4-F5B2-4D2B-94A0-A2CC92F806E3}"/>
              </a:ext>
            </a:extLst>
          </p:cNvPr>
          <p:cNvSpPr>
            <a:spLocks noGrp="1"/>
          </p:cNvSpPr>
          <p:nvPr>
            <p:ph type="title"/>
          </p:nvPr>
        </p:nvSpPr>
        <p:spPr>
          <a:xfrm>
            <a:off x="1179226" y="826680"/>
            <a:ext cx="9833548" cy="1325563"/>
          </a:xfrm>
        </p:spPr>
        <p:txBody>
          <a:bodyPr>
            <a:normAutofit/>
          </a:bodyPr>
          <a:lstStyle/>
          <a:p>
            <a:pPr algn="ctr"/>
            <a:r>
              <a:rPr lang="en-US" sz="4000" dirty="0">
                <a:solidFill>
                  <a:srgbClr val="FFFFFF"/>
                </a:solidFill>
                <a:latin typeface="Comic Sans MS"/>
                <a:cs typeface="Calibri Light"/>
              </a:rPr>
              <a:t>Loan Application for a Business</a:t>
            </a:r>
            <a:endParaRPr lang="en-US" sz="4000" dirty="0">
              <a:solidFill>
                <a:srgbClr val="FFFFFF"/>
              </a:solidFill>
              <a:latin typeface="Comic Sans MS"/>
            </a:endParaRPr>
          </a:p>
        </p:txBody>
      </p:sp>
      <p:sp>
        <p:nvSpPr>
          <p:cNvPr id="3" name="Content Placeholder 2">
            <a:extLst>
              <a:ext uri="{FF2B5EF4-FFF2-40B4-BE49-F238E27FC236}">
                <a16:creationId xmlns:a16="http://schemas.microsoft.com/office/drawing/2014/main" id="{F82C7D09-AEC9-4328-833F-613BCC0013B8}"/>
              </a:ext>
            </a:extLst>
          </p:cNvPr>
          <p:cNvSpPr>
            <a:spLocks noGrp="1"/>
          </p:cNvSpPr>
          <p:nvPr>
            <p:ph idx="1"/>
          </p:nvPr>
        </p:nvSpPr>
        <p:spPr>
          <a:xfrm>
            <a:off x="1179226" y="3092970"/>
            <a:ext cx="9833548" cy="2693976"/>
          </a:xfrm>
        </p:spPr>
        <p:txBody>
          <a:bodyPr vert="horz" lIns="91440" tIns="45720" rIns="91440" bIns="45720" rtlCol="0" anchor="t">
            <a:noAutofit/>
          </a:bodyPr>
          <a:lstStyle/>
          <a:p>
            <a:pPr marL="0" indent="0">
              <a:buNone/>
            </a:pPr>
            <a:r>
              <a:rPr lang="en-US" sz="2200" dirty="0">
                <a:solidFill>
                  <a:srgbClr val="000000"/>
                </a:solidFill>
                <a:latin typeface="Comic Sans MS"/>
                <a:ea typeface="+mn-lt"/>
                <a:cs typeface="+mn-lt"/>
              </a:rPr>
              <a:t>The following are some of the factors a bank will consider before given a loan </a:t>
            </a:r>
            <a:endParaRPr lang="en-US" sz="2200" dirty="0">
              <a:solidFill>
                <a:srgbClr val="000000"/>
              </a:solidFill>
              <a:latin typeface="Comic Sans MS"/>
              <a:cs typeface="Calibri" panose="020F0502020204030204"/>
            </a:endParaRPr>
          </a:p>
          <a:p>
            <a:pPr marL="514350" indent="-514350">
              <a:buAutoNum type="arabicPeriod"/>
            </a:pPr>
            <a:r>
              <a:rPr lang="en-US" sz="2200" dirty="0">
                <a:solidFill>
                  <a:srgbClr val="000000"/>
                </a:solidFill>
                <a:latin typeface="Comic Sans MS"/>
                <a:ea typeface="+mn-lt"/>
                <a:cs typeface="+mn-lt"/>
              </a:rPr>
              <a:t>The purpose of the loan – What does the business require the loan for. Will the loan help the business to be in a better position</a:t>
            </a:r>
          </a:p>
          <a:p>
            <a:pPr marL="514350" indent="-514350">
              <a:buAutoNum type="arabicPeriod"/>
            </a:pPr>
            <a:r>
              <a:rPr lang="en-US" sz="2200" dirty="0">
                <a:solidFill>
                  <a:srgbClr val="000000"/>
                </a:solidFill>
                <a:latin typeface="Comic Sans MS"/>
                <a:ea typeface="+mn-lt"/>
                <a:cs typeface="+mn-lt"/>
              </a:rPr>
              <a:t>Can the business repay it – The bank will look for several year bank statement and for the business to prove they can afford the repayments</a:t>
            </a:r>
          </a:p>
          <a:p>
            <a:pPr marL="514350" indent="-514350">
              <a:buAutoNum type="arabicPeriod"/>
            </a:pPr>
            <a:endParaRPr lang="en-US" sz="2200" dirty="0">
              <a:solidFill>
                <a:srgbClr val="000000"/>
              </a:solidFill>
              <a:latin typeface="Comic Sans MS"/>
              <a:cs typeface="Calibri"/>
            </a:endParaRPr>
          </a:p>
        </p:txBody>
      </p:sp>
    </p:spTree>
    <p:extLst>
      <p:ext uri="{BB962C8B-B14F-4D97-AF65-F5344CB8AC3E}">
        <p14:creationId xmlns:p14="http://schemas.microsoft.com/office/powerpoint/2010/main" val="7085931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F64EFF4-F5B2-4D2B-94A0-A2CC92F806E3}"/>
              </a:ext>
            </a:extLst>
          </p:cNvPr>
          <p:cNvSpPr>
            <a:spLocks noGrp="1"/>
          </p:cNvSpPr>
          <p:nvPr>
            <p:ph type="title"/>
          </p:nvPr>
        </p:nvSpPr>
        <p:spPr>
          <a:xfrm>
            <a:off x="1179226" y="826680"/>
            <a:ext cx="9833548" cy="1325563"/>
          </a:xfrm>
        </p:spPr>
        <p:txBody>
          <a:bodyPr>
            <a:normAutofit/>
          </a:bodyPr>
          <a:lstStyle/>
          <a:p>
            <a:pPr algn="ctr"/>
            <a:r>
              <a:rPr lang="en-US" sz="4000" dirty="0">
                <a:solidFill>
                  <a:srgbClr val="FFFFFF"/>
                </a:solidFill>
                <a:latin typeface="Comic Sans MS"/>
                <a:cs typeface="Calibri Light"/>
              </a:rPr>
              <a:t>Loan Application for a Business</a:t>
            </a:r>
            <a:endParaRPr lang="en-US" sz="4000" dirty="0">
              <a:solidFill>
                <a:srgbClr val="FFFFFF"/>
              </a:solidFill>
              <a:latin typeface="Comic Sans MS"/>
            </a:endParaRPr>
          </a:p>
        </p:txBody>
      </p:sp>
      <p:sp>
        <p:nvSpPr>
          <p:cNvPr id="3" name="Content Placeholder 2">
            <a:extLst>
              <a:ext uri="{FF2B5EF4-FFF2-40B4-BE49-F238E27FC236}">
                <a16:creationId xmlns:a16="http://schemas.microsoft.com/office/drawing/2014/main" id="{F82C7D09-AEC9-4328-833F-613BCC0013B8}"/>
              </a:ext>
            </a:extLst>
          </p:cNvPr>
          <p:cNvSpPr>
            <a:spLocks noGrp="1"/>
          </p:cNvSpPr>
          <p:nvPr>
            <p:ph idx="1"/>
          </p:nvPr>
        </p:nvSpPr>
        <p:spPr>
          <a:xfrm>
            <a:off x="1179226" y="3092970"/>
            <a:ext cx="9833548" cy="2693976"/>
          </a:xfrm>
        </p:spPr>
        <p:txBody>
          <a:bodyPr vert="horz" lIns="91440" tIns="45720" rIns="91440" bIns="45720" rtlCol="0" anchor="t">
            <a:noAutofit/>
          </a:bodyPr>
          <a:lstStyle/>
          <a:p>
            <a:pPr marL="0" indent="0">
              <a:buNone/>
            </a:pPr>
            <a:r>
              <a:rPr lang="en-US" sz="2200" dirty="0">
                <a:solidFill>
                  <a:srgbClr val="000000"/>
                </a:solidFill>
                <a:latin typeface="Comic Sans MS"/>
                <a:ea typeface="+mn-lt"/>
                <a:cs typeface="+mn-lt"/>
              </a:rPr>
              <a:t>3. A Business Plan – This will set out the vision for the business and help the bank understand the future projection of the business for sales, expenditure and profits</a:t>
            </a:r>
            <a:endParaRPr lang="en-US" dirty="0">
              <a:cs typeface="Calibri" panose="020F0502020204030204"/>
            </a:endParaRPr>
          </a:p>
          <a:p>
            <a:pPr marL="0" indent="0">
              <a:buNone/>
            </a:pPr>
            <a:r>
              <a:rPr lang="en-US" sz="2200" dirty="0">
                <a:solidFill>
                  <a:srgbClr val="000000"/>
                </a:solidFill>
                <a:latin typeface="Comic Sans MS"/>
                <a:ea typeface="+mn-lt"/>
                <a:cs typeface="+mn-lt"/>
              </a:rPr>
              <a:t>4. Collateral – A bank may require some form of security. This will be sold if the business fails to repay the loan</a:t>
            </a:r>
            <a:endParaRPr lang="en-US" dirty="0">
              <a:solidFill>
                <a:srgbClr val="000000"/>
              </a:solidFill>
              <a:latin typeface="Calibri" panose="020F0502020204030204"/>
              <a:ea typeface="+mn-lt"/>
              <a:cs typeface="+mn-lt"/>
            </a:endParaRPr>
          </a:p>
          <a:p>
            <a:pPr marL="0" indent="0">
              <a:buNone/>
            </a:pPr>
            <a:r>
              <a:rPr lang="en-US" sz="2200" dirty="0">
                <a:solidFill>
                  <a:srgbClr val="000000"/>
                </a:solidFill>
                <a:latin typeface="Comic Sans MS"/>
                <a:ea typeface="+mn-lt"/>
                <a:cs typeface="+mn-lt"/>
              </a:rPr>
              <a:t>5. Credit History – The bank will make a credit check on the business to see if they had god out previous loans and if they were repaid</a:t>
            </a:r>
            <a:endParaRPr lang="en-US">
              <a:solidFill>
                <a:srgbClr val="000000"/>
              </a:solidFill>
              <a:latin typeface="Calibri" panose="020F0502020204030204"/>
              <a:ea typeface="+mn-lt"/>
              <a:cs typeface="+mn-lt"/>
            </a:endParaRPr>
          </a:p>
          <a:p>
            <a:pPr marL="0" indent="0">
              <a:buNone/>
            </a:pPr>
            <a:endParaRPr lang="en-US" sz="2200" dirty="0">
              <a:solidFill>
                <a:srgbClr val="000000"/>
              </a:solidFill>
              <a:latin typeface="Comic Sans MS"/>
              <a:cs typeface="Calibri"/>
            </a:endParaRPr>
          </a:p>
          <a:p>
            <a:endParaRPr lang="en-US" sz="2200" dirty="0">
              <a:solidFill>
                <a:srgbClr val="000000"/>
              </a:solidFill>
              <a:latin typeface="Comic Sans MS"/>
              <a:cs typeface="Calibri"/>
            </a:endParaRPr>
          </a:p>
        </p:txBody>
      </p:sp>
    </p:spTree>
    <p:extLst>
      <p:ext uri="{BB962C8B-B14F-4D97-AF65-F5344CB8AC3E}">
        <p14:creationId xmlns:p14="http://schemas.microsoft.com/office/powerpoint/2010/main" val="9795308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F64EFF4-F5B2-4D2B-94A0-A2CC92F806E3}"/>
              </a:ext>
            </a:extLst>
          </p:cNvPr>
          <p:cNvSpPr>
            <a:spLocks noGrp="1"/>
          </p:cNvSpPr>
          <p:nvPr>
            <p:ph type="title"/>
          </p:nvPr>
        </p:nvSpPr>
        <p:spPr>
          <a:xfrm>
            <a:off x="1179226" y="826680"/>
            <a:ext cx="9833548" cy="1325563"/>
          </a:xfrm>
        </p:spPr>
        <p:txBody>
          <a:bodyPr>
            <a:normAutofit/>
          </a:bodyPr>
          <a:lstStyle/>
          <a:p>
            <a:pPr algn="ctr"/>
            <a:r>
              <a:rPr lang="en-US" sz="4000" dirty="0">
                <a:solidFill>
                  <a:srgbClr val="FFFFFF"/>
                </a:solidFill>
                <a:latin typeface="Comic Sans MS"/>
                <a:cs typeface="Calibri Light"/>
              </a:rPr>
              <a:t>Loan Application for a Business</a:t>
            </a:r>
            <a:endParaRPr lang="en-US" sz="4000" dirty="0">
              <a:solidFill>
                <a:srgbClr val="FFFFFF"/>
              </a:solidFill>
              <a:latin typeface="Comic Sans MS"/>
            </a:endParaRPr>
          </a:p>
        </p:txBody>
      </p:sp>
      <p:sp>
        <p:nvSpPr>
          <p:cNvPr id="3" name="Content Placeholder 2">
            <a:extLst>
              <a:ext uri="{FF2B5EF4-FFF2-40B4-BE49-F238E27FC236}">
                <a16:creationId xmlns:a16="http://schemas.microsoft.com/office/drawing/2014/main" id="{F82C7D09-AEC9-4328-833F-613BCC0013B8}"/>
              </a:ext>
            </a:extLst>
          </p:cNvPr>
          <p:cNvSpPr>
            <a:spLocks noGrp="1"/>
          </p:cNvSpPr>
          <p:nvPr>
            <p:ph idx="1"/>
          </p:nvPr>
        </p:nvSpPr>
        <p:spPr>
          <a:xfrm>
            <a:off x="1179226" y="3092970"/>
            <a:ext cx="9833548" cy="2693976"/>
          </a:xfrm>
        </p:spPr>
        <p:txBody>
          <a:bodyPr vert="horz" lIns="91440" tIns="45720" rIns="91440" bIns="45720" rtlCol="0" anchor="t">
            <a:noAutofit/>
          </a:bodyPr>
          <a:lstStyle/>
          <a:p>
            <a:pPr marL="0" indent="0">
              <a:buNone/>
            </a:pPr>
            <a:r>
              <a:rPr lang="en-US" sz="2200" dirty="0">
                <a:solidFill>
                  <a:srgbClr val="000000"/>
                </a:solidFill>
                <a:latin typeface="Comic Sans MS"/>
                <a:ea typeface="+mn-lt"/>
                <a:cs typeface="+mn-lt"/>
              </a:rPr>
              <a:t>6. Own Investment – The banks like to see the business put up some of the money themselves. This </a:t>
            </a:r>
            <a:r>
              <a:rPr lang="en-US" sz="2200">
                <a:solidFill>
                  <a:srgbClr val="000000"/>
                </a:solidFill>
                <a:latin typeface="Comic Sans MS"/>
                <a:ea typeface="+mn-lt"/>
                <a:cs typeface="+mn-lt"/>
              </a:rPr>
              <a:t>means</a:t>
            </a:r>
            <a:r>
              <a:rPr lang="en-US" sz="2200" dirty="0">
                <a:solidFill>
                  <a:srgbClr val="000000"/>
                </a:solidFill>
                <a:latin typeface="Comic Sans MS"/>
                <a:ea typeface="+mn-lt"/>
                <a:cs typeface="+mn-lt"/>
              </a:rPr>
              <a:t> the business will share the risk.</a:t>
            </a:r>
            <a:endParaRPr lang="en-US" sz="2200">
              <a:solidFill>
                <a:srgbClr val="000000"/>
              </a:solidFill>
              <a:latin typeface="Comic Sans MS"/>
              <a:cs typeface="Calibri"/>
            </a:endParaRPr>
          </a:p>
          <a:p>
            <a:endParaRPr lang="en-US" sz="2200" dirty="0">
              <a:solidFill>
                <a:srgbClr val="000000"/>
              </a:solidFill>
              <a:latin typeface="Comic Sans MS"/>
              <a:cs typeface="Calibri"/>
            </a:endParaRPr>
          </a:p>
        </p:txBody>
      </p:sp>
    </p:spTree>
    <p:extLst>
      <p:ext uri="{BB962C8B-B14F-4D97-AF65-F5344CB8AC3E}">
        <p14:creationId xmlns:p14="http://schemas.microsoft.com/office/powerpoint/2010/main" val="20067738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994D4DE7-AE63-42EB-A50C-20BDCAB3259F}"/>
              </a:ext>
            </a:extLst>
          </p:cNvPr>
          <p:cNvSpPr>
            <a:spLocks noGrp="1"/>
          </p:cNvSpPr>
          <p:nvPr>
            <p:ph type="title"/>
          </p:nvPr>
        </p:nvSpPr>
        <p:spPr>
          <a:xfrm>
            <a:off x="1179226" y="826680"/>
            <a:ext cx="9833548" cy="1325563"/>
          </a:xfrm>
        </p:spPr>
        <p:txBody>
          <a:bodyPr>
            <a:normAutofit/>
          </a:bodyPr>
          <a:lstStyle/>
          <a:p>
            <a:pPr algn="ctr"/>
            <a:r>
              <a:rPr lang="en-US" sz="4000" dirty="0">
                <a:solidFill>
                  <a:srgbClr val="FFFFFF"/>
                </a:solidFill>
                <a:latin typeface="Comic Sans MS"/>
                <a:cs typeface="Calibri"/>
              </a:rPr>
              <a:t>Manage Debtors </a:t>
            </a:r>
            <a:endParaRPr lang="en-US" sz="4000" dirty="0">
              <a:solidFill>
                <a:srgbClr val="FFFFFF"/>
              </a:solidFill>
              <a:latin typeface="Comic Sans MS"/>
            </a:endParaRPr>
          </a:p>
        </p:txBody>
      </p:sp>
      <p:sp>
        <p:nvSpPr>
          <p:cNvPr id="3" name="Content Placeholder 2">
            <a:extLst>
              <a:ext uri="{FF2B5EF4-FFF2-40B4-BE49-F238E27FC236}">
                <a16:creationId xmlns:a16="http://schemas.microsoft.com/office/drawing/2014/main" id="{FA5FAFDA-9613-408B-BFAB-24E4452DA5ED}"/>
              </a:ext>
            </a:extLst>
          </p:cNvPr>
          <p:cNvSpPr>
            <a:spLocks noGrp="1"/>
          </p:cNvSpPr>
          <p:nvPr>
            <p:ph idx="1"/>
          </p:nvPr>
        </p:nvSpPr>
        <p:spPr>
          <a:xfrm>
            <a:off x="1179226" y="3092970"/>
            <a:ext cx="9833548" cy="2693976"/>
          </a:xfrm>
        </p:spPr>
        <p:txBody>
          <a:bodyPr vert="horz" lIns="91440" tIns="45720" rIns="91440" bIns="45720" rtlCol="0" anchor="t">
            <a:normAutofit lnSpcReduction="10000"/>
          </a:bodyPr>
          <a:lstStyle/>
          <a:p>
            <a:pPr marL="0" indent="0">
              <a:buNone/>
            </a:pPr>
            <a:r>
              <a:rPr lang="en-US" sz="2000" b="1" dirty="0">
                <a:solidFill>
                  <a:srgbClr val="000000"/>
                </a:solidFill>
                <a:latin typeface="Comic Sans MS"/>
                <a:ea typeface="+mn-lt"/>
                <a:cs typeface="+mn-lt"/>
              </a:rPr>
              <a:t>Debtors </a:t>
            </a:r>
            <a:r>
              <a:rPr lang="en-US" sz="2000" b="1" baseline="30000" dirty="0">
                <a:solidFill>
                  <a:srgbClr val="000000"/>
                </a:solidFill>
                <a:latin typeface="Comic Sans MS"/>
                <a:ea typeface="+mn-lt"/>
                <a:cs typeface="+mn-lt"/>
              </a:rPr>
              <a:t>Def</a:t>
            </a:r>
            <a:r>
              <a:rPr lang="en-US" sz="2000" dirty="0">
                <a:solidFill>
                  <a:srgbClr val="000000"/>
                </a:solidFill>
                <a:latin typeface="Comic Sans MS"/>
                <a:ea typeface="+mn-lt"/>
                <a:cs typeface="+mn-lt"/>
              </a:rPr>
              <a:t> These are the customer who owe use money. We have sold goods to </a:t>
            </a:r>
          </a:p>
          <a:p>
            <a:pPr marL="0" indent="0">
              <a:buNone/>
            </a:pPr>
            <a:r>
              <a:rPr lang="en-US" sz="2000" dirty="0">
                <a:solidFill>
                  <a:srgbClr val="000000"/>
                </a:solidFill>
                <a:latin typeface="Comic Sans MS"/>
                <a:ea typeface="+mn-lt"/>
                <a:cs typeface="+mn-lt"/>
              </a:rPr>
              <a:t>them on credit </a:t>
            </a:r>
            <a:endParaRPr lang="en-US" sz="2000" dirty="0">
              <a:solidFill>
                <a:srgbClr val="000000"/>
              </a:solidFill>
              <a:latin typeface="Comic Sans MS"/>
            </a:endParaRPr>
          </a:p>
          <a:p>
            <a:pPr marL="0" indent="0">
              <a:buNone/>
            </a:pPr>
            <a:r>
              <a:rPr lang="en-US" sz="2000" dirty="0">
                <a:solidFill>
                  <a:srgbClr val="000000"/>
                </a:solidFill>
                <a:latin typeface="Comic Sans MS"/>
                <a:ea typeface="+mn-lt"/>
                <a:cs typeface="+mn-lt"/>
              </a:rPr>
              <a:t>When a business sells goods on credit they give the buyer 30 days to pay for the goods. </a:t>
            </a:r>
            <a:endParaRPr lang="en-US" sz="2000" dirty="0">
              <a:solidFill>
                <a:srgbClr val="000000"/>
              </a:solidFill>
              <a:latin typeface="Comic Sans MS"/>
            </a:endParaRPr>
          </a:p>
          <a:p>
            <a:pPr marL="0" indent="0">
              <a:buNone/>
            </a:pPr>
            <a:r>
              <a:rPr lang="en-US" sz="2000" dirty="0">
                <a:solidFill>
                  <a:srgbClr val="000000"/>
                </a:solidFill>
                <a:latin typeface="Comic Sans MS"/>
                <a:ea typeface="+mn-lt"/>
                <a:cs typeface="+mn-lt"/>
              </a:rPr>
              <a:t>This means that the business will not receive money for 30 days sometimes it can </a:t>
            </a:r>
          </a:p>
          <a:p>
            <a:pPr marL="0" indent="0">
              <a:buNone/>
            </a:pPr>
            <a:r>
              <a:rPr lang="en-US" sz="2000" dirty="0">
                <a:solidFill>
                  <a:srgbClr val="000000"/>
                </a:solidFill>
                <a:latin typeface="Comic Sans MS"/>
                <a:ea typeface="+mn-lt"/>
                <a:cs typeface="+mn-lt"/>
              </a:rPr>
              <a:t>be longer. It is important that the business receives payment regularly from </a:t>
            </a:r>
          </a:p>
          <a:p>
            <a:pPr marL="0" indent="0">
              <a:buNone/>
            </a:pPr>
            <a:r>
              <a:rPr lang="en-US" sz="2000" dirty="0">
                <a:solidFill>
                  <a:srgbClr val="000000"/>
                </a:solidFill>
                <a:latin typeface="Comic Sans MS"/>
                <a:ea typeface="+mn-lt"/>
                <a:cs typeface="+mn-lt"/>
              </a:rPr>
              <a:t>debtors so they can buy raw materials and pay expenses </a:t>
            </a:r>
            <a:endParaRPr lang="en-US" sz="2000" dirty="0">
              <a:solidFill>
                <a:srgbClr val="000000"/>
              </a:solidFill>
              <a:latin typeface="Comic Sans MS"/>
              <a:cs typeface="Calibri"/>
            </a:endParaRPr>
          </a:p>
        </p:txBody>
      </p:sp>
    </p:spTree>
    <p:extLst>
      <p:ext uri="{BB962C8B-B14F-4D97-AF65-F5344CB8AC3E}">
        <p14:creationId xmlns:p14="http://schemas.microsoft.com/office/powerpoint/2010/main" val="29312403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D92C0D6-2D7F-4178-8AEF-945B2BE53DD2}"/>
              </a:ext>
            </a:extLst>
          </p:cNvPr>
          <p:cNvSpPr>
            <a:spLocks noGrp="1"/>
          </p:cNvSpPr>
          <p:nvPr>
            <p:ph type="title"/>
          </p:nvPr>
        </p:nvSpPr>
        <p:spPr>
          <a:xfrm>
            <a:off x="1179226" y="826680"/>
            <a:ext cx="9833548" cy="1325563"/>
          </a:xfrm>
        </p:spPr>
        <p:txBody>
          <a:bodyPr>
            <a:normAutofit/>
          </a:bodyPr>
          <a:lstStyle/>
          <a:p>
            <a:pPr algn="ctr"/>
            <a:r>
              <a:rPr lang="en-US" sz="4000" dirty="0">
                <a:solidFill>
                  <a:srgbClr val="FFFFFF"/>
                </a:solidFill>
                <a:latin typeface="Comic Sans MS"/>
                <a:cs typeface="Calibri"/>
              </a:rPr>
              <a:t>Managing Stock </a:t>
            </a:r>
            <a:endParaRPr lang="en-US" sz="4000" dirty="0">
              <a:solidFill>
                <a:srgbClr val="FFFFFF"/>
              </a:solidFill>
              <a:latin typeface="Comic Sans MS"/>
            </a:endParaRPr>
          </a:p>
        </p:txBody>
      </p:sp>
      <p:sp>
        <p:nvSpPr>
          <p:cNvPr id="3" name="Content Placeholder 2">
            <a:extLst>
              <a:ext uri="{FF2B5EF4-FFF2-40B4-BE49-F238E27FC236}">
                <a16:creationId xmlns:a16="http://schemas.microsoft.com/office/drawing/2014/main" id="{5AF7F271-FD50-49C1-9F0E-8F1F163837B7}"/>
              </a:ext>
            </a:extLst>
          </p:cNvPr>
          <p:cNvSpPr>
            <a:spLocks noGrp="1"/>
          </p:cNvSpPr>
          <p:nvPr>
            <p:ph idx="1"/>
          </p:nvPr>
        </p:nvSpPr>
        <p:spPr>
          <a:xfrm>
            <a:off x="1179226" y="3092970"/>
            <a:ext cx="9833548" cy="2693976"/>
          </a:xfrm>
        </p:spPr>
        <p:txBody>
          <a:bodyPr vert="horz" lIns="91440" tIns="45720" rIns="91440" bIns="45720" rtlCol="0" anchor="t">
            <a:normAutofit/>
          </a:bodyPr>
          <a:lstStyle/>
          <a:p>
            <a:pPr marL="0" indent="0">
              <a:buNone/>
            </a:pPr>
            <a:r>
              <a:rPr lang="en-US" sz="2000" b="1" dirty="0">
                <a:solidFill>
                  <a:srgbClr val="000000"/>
                </a:solidFill>
                <a:latin typeface="Comic Sans MS"/>
                <a:ea typeface="+mn-lt"/>
                <a:cs typeface="+mn-lt"/>
              </a:rPr>
              <a:t>Stock </a:t>
            </a:r>
            <a:r>
              <a:rPr lang="en-US" sz="2000" b="1" baseline="30000" dirty="0">
                <a:solidFill>
                  <a:srgbClr val="000000"/>
                </a:solidFill>
                <a:latin typeface="Comic Sans MS"/>
                <a:ea typeface="+mn-lt"/>
                <a:cs typeface="+mn-lt"/>
              </a:rPr>
              <a:t>Def</a:t>
            </a:r>
            <a:r>
              <a:rPr lang="en-US" sz="2000" dirty="0">
                <a:solidFill>
                  <a:srgbClr val="000000"/>
                </a:solidFill>
                <a:latin typeface="Comic Sans MS"/>
                <a:ea typeface="+mn-lt"/>
                <a:cs typeface="+mn-lt"/>
              </a:rPr>
              <a:t> This is making sure that the business has the optimum level of stock. </a:t>
            </a:r>
          </a:p>
          <a:p>
            <a:pPr marL="0" indent="0">
              <a:buNone/>
            </a:pPr>
            <a:r>
              <a:rPr lang="en-US" sz="2000" dirty="0">
                <a:solidFill>
                  <a:srgbClr val="000000"/>
                </a:solidFill>
                <a:latin typeface="Comic Sans MS"/>
                <a:ea typeface="+mn-lt"/>
                <a:cs typeface="+mn-lt"/>
              </a:rPr>
              <a:t>This is not having to little or too much stock. </a:t>
            </a:r>
            <a:endParaRPr lang="en-US" sz="2000" dirty="0">
              <a:solidFill>
                <a:srgbClr val="000000"/>
              </a:solidFill>
              <a:latin typeface="Comic Sans MS"/>
              <a:cs typeface="Calibri" panose="020F0502020204030204"/>
            </a:endParaRPr>
          </a:p>
          <a:p>
            <a:pPr marL="0" indent="0">
              <a:buNone/>
            </a:pPr>
            <a:r>
              <a:rPr lang="en-US" sz="2000" dirty="0">
                <a:solidFill>
                  <a:srgbClr val="000000"/>
                </a:solidFill>
                <a:latin typeface="Comic Sans MS"/>
                <a:ea typeface="+mn-lt"/>
                <a:cs typeface="+mn-lt"/>
              </a:rPr>
              <a:t>If the business has too little stock, they will lose out on sales and the potential </a:t>
            </a:r>
          </a:p>
          <a:p>
            <a:pPr marL="0" indent="0">
              <a:buNone/>
            </a:pPr>
            <a:r>
              <a:rPr lang="en-US" sz="2000" dirty="0">
                <a:solidFill>
                  <a:srgbClr val="000000"/>
                </a:solidFill>
                <a:latin typeface="Comic Sans MS"/>
                <a:ea typeface="+mn-lt"/>
                <a:cs typeface="+mn-lt"/>
              </a:rPr>
              <a:t>of customer loyalty as they will go somewhere else to get the product, they </a:t>
            </a:r>
          </a:p>
          <a:p>
            <a:pPr marL="0" indent="0">
              <a:buNone/>
            </a:pPr>
            <a:r>
              <a:rPr lang="en-US" sz="2000" dirty="0">
                <a:solidFill>
                  <a:srgbClr val="000000"/>
                </a:solidFill>
                <a:latin typeface="Comic Sans MS"/>
                <a:ea typeface="+mn-lt"/>
                <a:cs typeface="+mn-lt"/>
              </a:rPr>
              <a:t>need. </a:t>
            </a:r>
            <a:endParaRPr lang="en-US" sz="2000" dirty="0">
              <a:solidFill>
                <a:srgbClr val="000000"/>
              </a:solidFill>
              <a:latin typeface="Comic Sans MS"/>
              <a:cs typeface="Calibri"/>
            </a:endParaRPr>
          </a:p>
        </p:txBody>
      </p:sp>
    </p:spTree>
    <p:extLst>
      <p:ext uri="{BB962C8B-B14F-4D97-AF65-F5344CB8AC3E}">
        <p14:creationId xmlns:p14="http://schemas.microsoft.com/office/powerpoint/2010/main" val="21211058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EE58D867-EE96-4EC2-9BDC-3BCBA888D4E2}"/>
              </a:ext>
            </a:extLst>
          </p:cNvPr>
          <p:cNvSpPr>
            <a:spLocks noGrp="1"/>
          </p:cNvSpPr>
          <p:nvPr>
            <p:ph type="title"/>
          </p:nvPr>
        </p:nvSpPr>
        <p:spPr>
          <a:xfrm>
            <a:off x="1179226" y="826680"/>
            <a:ext cx="9833548" cy="1325563"/>
          </a:xfrm>
        </p:spPr>
        <p:txBody>
          <a:bodyPr>
            <a:normAutofit/>
          </a:bodyPr>
          <a:lstStyle/>
          <a:p>
            <a:pPr algn="ctr"/>
            <a:r>
              <a:rPr lang="en-US" sz="4000" dirty="0">
                <a:solidFill>
                  <a:srgbClr val="FFFFFF"/>
                </a:solidFill>
                <a:latin typeface="Comic Sans MS"/>
                <a:cs typeface="Calibri"/>
              </a:rPr>
              <a:t>Managing Cash Flow </a:t>
            </a:r>
            <a:endParaRPr lang="en-US" sz="4000" dirty="0">
              <a:solidFill>
                <a:srgbClr val="FFFFFF"/>
              </a:solidFill>
              <a:latin typeface="Comic Sans MS"/>
            </a:endParaRPr>
          </a:p>
        </p:txBody>
      </p:sp>
      <p:sp>
        <p:nvSpPr>
          <p:cNvPr id="3" name="Content Placeholder 2">
            <a:extLst>
              <a:ext uri="{FF2B5EF4-FFF2-40B4-BE49-F238E27FC236}">
                <a16:creationId xmlns:a16="http://schemas.microsoft.com/office/drawing/2014/main" id="{768BE22A-A9CE-4F4E-8F72-CD80AF35E6A2}"/>
              </a:ext>
            </a:extLst>
          </p:cNvPr>
          <p:cNvSpPr>
            <a:spLocks noGrp="1"/>
          </p:cNvSpPr>
          <p:nvPr>
            <p:ph idx="1"/>
          </p:nvPr>
        </p:nvSpPr>
        <p:spPr>
          <a:xfrm>
            <a:off x="1179226" y="3092970"/>
            <a:ext cx="9833548" cy="2693976"/>
          </a:xfrm>
        </p:spPr>
        <p:txBody>
          <a:bodyPr vert="horz" lIns="91440" tIns="45720" rIns="91440" bIns="45720" rtlCol="0" anchor="t">
            <a:normAutofit/>
          </a:bodyPr>
          <a:lstStyle/>
          <a:p>
            <a:pPr marL="0" indent="0">
              <a:buNone/>
            </a:pPr>
            <a:r>
              <a:rPr lang="en-US" sz="2000" b="1" dirty="0">
                <a:solidFill>
                  <a:srgbClr val="000000"/>
                </a:solidFill>
                <a:latin typeface="Comic Sans MS"/>
                <a:ea typeface="+mn-lt"/>
                <a:cs typeface="+mn-lt"/>
              </a:rPr>
              <a:t>Cashflow - </a:t>
            </a:r>
            <a:r>
              <a:rPr lang="en-US" sz="2000" dirty="0">
                <a:solidFill>
                  <a:srgbClr val="000000"/>
                </a:solidFill>
                <a:latin typeface="Comic Sans MS"/>
                <a:ea typeface="+mn-lt"/>
                <a:cs typeface="+mn-lt"/>
              </a:rPr>
              <a:t>this is like a household budget but for a business. It shows the </a:t>
            </a:r>
            <a:endParaRPr lang="en-US"/>
          </a:p>
          <a:p>
            <a:pPr marL="0" indent="0">
              <a:buNone/>
            </a:pPr>
            <a:r>
              <a:rPr lang="en-US" sz="2000" dirty="0">
                <a:solidFill>
                  <a:srgbClr val="000000"/>
                </a:solidFill>
                <a:latin typeface="Comic Sans MS"/>
                <a:ea typeface="+mn-lt"/>
                <a:cs typeface="+mn-lt"/>
              </a:rPr>
              <a:t>expected monthly income and expenditure. It helps to identify future surplus </a:t>
            </a:r>
            <a:endParaRPr lang="en-US"/>
          </a:p>
          <a:p>
            <a:pPr marL="0" indent="0">
              <a:buNone/>
            </a:pPr>
            <a:r>
              <a:rPr lang="en-US" sz="2000" dirty="0">
                <a:solidFill>
                  <a:srgbClr val="000000"/>
                </a:solidFill>
                <a:latin typeface="Comic Sans MS"/>
                <a:ea typeface="+mn-lt"/>
                <a:cs typeface="+mn-lt"/>
              </a:rPr>
              <a:t>and deficits           </a:t>
            </a:r>
            <a:endParaRPr lang="en-US" dirty="0"/>
          </a:p>
          <a:p>
            <a:pPr marL="0" indent="0">
              <a:buNone/>
            </a:pPr>
            <a:endParaRPr lang="en-US" sz="2000" dirty="0">
              <a:solidFill>
                <a:srgbClr val="000000"/>
              </a:solidFill>
              <a:latin typeface="Comic Sans MS"/>
              <a:cs typeface="Calibri"/>
            </a:endParaRPr>
          </a:p>
          <a:p>
            <a:pPr>
              <a:buNone/>
            </a:pPr>
            <a:r>
              <a:rPr lang="en-US" sz="2000" dirty="0">
                <a:solidFill>
                  <a:srgbClr val="000000"/>
                </a:solidFill>
                <a:latin typeface="Comic Sans MS"/>
                <a:ea typeface="+mn-lt"/>
                <a:cs typeface="+mn-lt"/>
              </a:rPr>
              <a:t>There are two parts to the Cashflow forecast – 1. Receipts (Income) and</a:t>
            </a:r>
          </a:p>
          <a:p>
            <a:pPr>
              <a:buNone/>
            </a:pPr>
            <a:r>
              <a:rPr lang="en-US" sz="2000" dirty="0">
                <a:solidFill>
                  <a:srgbClr val="000000"/>
                </a:solidFill>
                <a:latin typeface="Comic Sans MS"/>
                <a:ea typeface="+mn-lt"/>
                <a:cs typeface="+mn-lt"/>
              </a:rPr>
              <a:t>2.Payments (Expenditure) </a:t>
            </a:r>
            <a:endParaRPr lang="en-US"/>
          </a:p>
          <a:p>
            <a:pPr marL="0" indent="0">
              <a:buNone/>
            </a:pPr>
            <a:endParaRPr lang="en-US" sz="2000" dirty="0">
              <a:solidFill>
                <a:srgbClr val="000000"/>
              </a:solidFill>
              <a:latin typeface="Comic Sans MS"/>
              <a:ea typeface="+mn-lt"/>
              <a:cs typeface="+mn-lt"/>
            </a:endParaRPr>
          </a:p>
        </p:txBody>
      </p:sp>
    </p:spTree>
    <p:extLst>
      <p:ext uri="{BB962C8B-B14F-4D97-AF65-F5344CB8AC3E}">
        <p14:creationId xmlns:p14="http://schemas.microsoft.com/office/powerpoint/2010/main" val="37063714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5"/>
              </a:gs>
              <a:gs pos="25000">
                <a:schemeClr val="accent5"/>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02DD2BC0-6F29-4B4F-8D61-2DCF6D2E8E7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FCFBE5C-EED5-4851-99B9-FFBD6C7307B5}"/>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latin typeface="Comic Sans MS"/>
                <a:ea typeface="+mj-lt"/>
                <a:cs typeface="+mj-lt"/>
              </a:rPr>
              <a:t>CASH FLOW FORECASTS</a:t>
            </a:r>
            <a:r>
              <a:rPr lang="en-US" sz="4000" dirty="0">
                <a:solidFill>
                  <a:srgbClr val="FFFFFF"/>
                </a:solidFill>
                <a:latin typeface="Comic Sans MS"/>
                <a:ea typeface="+mj-lt"/>
                <a:cs typeface="+mj-lt"/>
              </a:rPr>
              <a:t> </a:t>
            </a:r>
            <a:endParaRPr lang="en-US" sz="4000">
              <a:solidFill>
                <a:srgbClr val="FFFFFF"/>
              </a:solidFill>
              <a:latin typeface="Comic Sans MS"/>
            </a:endParaRPr>
          </a:p>
        </p:txBody>
      </p:sp>
      <p:sp>
        <p:nvSpPr>
          <p:cNvPr id="6" name="TextBox 5">
            <a:extLst>
              <a:ext uri="{FF2B5EF4-FFF2-40B4-BE49-F238E27FC236}">
                <a16:creationId xmlns:a16="http://schemas.microsoft.com/office/drawing/2014/main" id="{567BDA46-B9FC-415E-9977-DC40CC33718C}"/>
              </a:ext>
            </a:extLst>
          </p:cNvPr>
          <p:cNvSpPr txBox="1"/>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graphicFrame>
        <p:nvGraphicFramePr>
          <p:cNvPr id="5" name="Content Placeholder 4">
            <a:extLst>
              <a:ext uri="{FF2B5EF4-FFF2-40B4-BE49-F238E27FC236}">
                <a16:creationId xmlns:a16="http://schemas.microsoft.com/office/drawing/2014/main" id="{6BEC994C-BED3-4078-88EE-DB695DFE3C51}"/>
              </a:ext>
            </a:extLst>
          </p:cNvPr>
          <p:cNvGraphicFramePr>
            <a:graphicFrameLocks noGrp="1"/>
          </p:cNvGraphicFramePr>
          <p:nvPr>
            <p:ph idx="1"/>
            <p:extLst>
              <p:ext uri="{D42A27DB-BD31-4B8C-83A1-F6EECF244321}">
                <p14:modId xmlns:p14="http://schemas.microsoft.com/office/powerpoint/2010/main" val="2295321535"/>
              </p:ext>
            </p:extLst>
          </p:nvPr>
        </p:nvGraphicFramePr>
        <p:xfrm>
          <a:off x="1036320" y="3036828"/>
          <a:ext cx="10119361" cy="2857620"/>
        </p:xfrm>
        <a:graphic>
          <a:graphicData uri="http://schemas.openxmlformats.org/drawingml/2006/table">
            <a:tbl>
              <a:tblPr firstRow="1" firstCol="1" bandRow="1">
                <a:tableStyleId>{5C22544A-7EE6-4342-B048-85BDC9FD1C3A}</a:tableStyleId>
              </a:tblPr>
              <a:tblGrid>
                <a:gridCol w="5022136">
                  <a:extLst>
                    <a:ext uri="{9D8B030D-6E8A-4147-A177-3AD203B41FA5}">
                      <a16:colId xmlns:a16="http://schemas.microsoft.com/office/drawing/2014/main" val="3867353532"/>
                    </a:ext>
                  </a:extLst>
                </a:gridCol>
                <a:gridCol w="5097225">
                  <a:extLst>
                    <a:ext uri="{9D8B030D-6E8A-4147-A177-3AD203B41FA5}">
                      <a16:colId xmlns:a16="http://schemas.microsoft.com/office/drawing/2014/main" val="1596170393"/>
                    </a:ext>
                  </a:extLst>
                </a:gridCol>
              </a:tblGrid>
              <a:tr h="571524">
                <a:tc>
                  <a:txBody>
                    <a:bodyPr/>
                    <a:lstStyle/>
                    <a:p>
                      <a:pPr algn="ctr">
                        <a:lnSpc>
                          <a:spcPct val="150000"/>
                        </a:lnSpc>
                      </a:pPr>
                      <a:r>
                        <a:rPr lang="en-US" sz="2600" dirty="0">
                          <a:effectLst/>
                          <a:latin typeface="Comic Sans MS"/>
                        </a:rPr>
                        <a:t>Income</a:t>
                      </a:r>
                    </a:p>
                  </a:txBody>
                  <a:tcPr marL="98665" marR="98665" marT="0" marB="0"/>
                </a:tc>
                <a:tc>
                  <a:txBody>
                    <a:bodyPr/>
                    <a:lstStyle/>
                    <a:p>
                      <a:pPr algn="ctr">
                        <a:lnSpc>
                          <a:spcPct val="150000"/>
                        </a:lnSpc>
                      </a:pPr>
                      <a:r>
                        <a:rPr lang="en-US" sz="2600" dirty="0">
                          <a:effectLst/>
                          <a:latin typeface="Comic Sans MS"/>
                        </a:rPr>
                        <a:t>Expenditure</a:t>
                      </a:r>
                    </a:p>
                  </a:txBody>
                  <a:tcPr marL="98665" marR="98665" marT="0" marB="0"/>
                </a:tc>
                <a:extLst>
                  <a:ext uri="{0D108BD9-81ED-4DB2-BD59-A6C34878D82A}">
                    <a16:rowId xmlns:a16="http://schemas.microsoft.com/office/drawing/2014/main" val="3828812580"/>
                  </a:ext>
                </a:extLst>
              </a:tr>
              <a:tr h="571524">
                <a:tc>
                  <a:txBody>
                    <a:bodyPr/>
                    <a:lstStyle/>
                    <a:p>
                      <a:pPr>
                        <a:lnSpc>
                          <a:spcPct val="150000"/>
                        </a:lnSpc>
                      </a:pPr>
                      <a:r>
                        <a:rPr lang="en-US" sz="2600" dirty="0">
                          <a:effectLst/>
                          <a:latin typeface="Comic Sans MS"/>
                        </a:rPr>
                        <a:t>Sale income</a:t>
                      </a:r>
                    </a:p>
                  </a:txBody>
                  <a:tcPr marL="98665" marR="98665" marT="0" marB="0"/>
                </a:tc>
                <a:tc>
                  <a:txBody>
                    <a:bodyPr/>
                    <a:lstStyle/>
                    <a:p>
                      <a:pPr>
                        <a:lnSpc>
                          <a:spcPct val="150000"/>
                        </a:lnSpc>
                      </a:pPr>
                      <a:r>
                        <a:rPr lang="en-US" sz="2600" dirty="0">
                          <a:effectLst/>
                          <a:latin typeface="Comic Sans MS"/>
                        </a:rPr>
                        <a:t>Purchases </a:t>
                      </a:r>
                    </a:p>
                  </a:txBody>
                  <a:tcPr marL="98665" marR="98665" marT="0" marB="0"/>
                </a:tc>
                <a:extLst>
                  <a:ext uri="{0D108BD9-81ED-4DB2-BD59-A6C34878D82A}">
                    <a16:rowId xmlns:a16="http://schemas.microsoft.com/office/drawing/2014/main" val="2575912762"/>
                  </a:ext>
                </a:extLst>
              </a:tr>
              <a:tr h="571524">
                <a:tc>
                  <a:txBody>
                    <a:bodyPr/>
                    <a:lstStyle/>
                    <a:p>
                      <a:pPr>
                        <a:lnSpc>
                          <a:spcPct val="150000"/>
                        </a:lnSpc>
                      </a:pPr>
                      <a:r>
                        <a:rPr lang="en-US" sz="2600" dirty="0">
                          <a:effectLst/>
                          <a:latin typeface="Comic Sans MS"/>
                        </a:rPr>
                        <a:t>Receipts for debtors</a:t>
                      </a:r>
                    </a:p>
                  </a:txBody>
                  <a:tcPr marL="98665" marR="98665" marT="0" marB="0"/>
                </a:tc>
                <a:tc>
                  <a:txBody>
                    <a:bodyPr/>
                    <a:lstStyle/>
                    <a:p>
                      <a:pPr>
                        <a:lnSpc>
                          <a:spcPct val="150000"/>
                        </a:lnSpc>
                      </a:pPr>
                      <a:r>
                        <a:rPr lang="en-US" sz="2600" dirty="0">
                          <a:effectLst/>
                          <a:latin typeface="Comic Sans MS"/>
                        </a:rPr>
                        <a:t>Dividends</a:t>
                      </a:r>
                    </a:p>
                  </a:txBody>
                  <a:tcPr marL="98665" marR="98665" marT="0" marB="0"/>
                </a:tc>
                <a:extLst>
                  <a:ext uri="{0D108BD9-81ED-4DB2-BD59-A6C34878D82A}">
                    <a16:rowId xmlns:a16="http://schemas.microsoft.com/office/drawing/2014/main" val="4142309912"/>
                  </a:ext>
                </a:extLst>
              </a:tr>
              <a:tr h="571524">
                <a:tc>
                  <a:txBody>
                    <a:bodyPr/>
                    <a:lstStyle/>
                    <a:p>
                      <a:pPr>
                        <a:lnSpc>
                          <a:spcPct val="150000"/>
                        </a:lnSpc>
                      </a:pPr>
                      <a:r>
                        <a:rPr lang="en-US" sz="2600" dirty="0">
                          <a:effectLst/>
                          <a:latin typeface="Comic Sans MS"/>
                        </a:rPr>
                        <a:t>Income from grants</a:t>
                      </a:r>
                    </a:p>
                  </a:txBody>
                  <a:tcPr marL="98665" marR="98665" marT="0" marB="0"/>
                </a:tc>
                <a:tc>
                  <a:txBody>
                    <a:bodyPr/>
                    <a:lstStyle/>
                    <a:p>
                      <a:pPr>
                        <a:lnSpc>
                          <a:spcPct val="150000"/>
                        </a:lnSpc>
                      </a:pPr>
                      <a:r>
                        <a:rPr lang="en-US" sz="2600" dirty="0">
                          <a:effectLst/>
                          <a:latin typeface="Comic Sans MS"/>
                        </a:rPr>
                        <a:t>Taxation</a:t>
                      </a:r>
                    </a:p>
                  </a:txBody>
                  <a:tcPr marL="98665" marR="98665" marT="0" marB="0"/>
                </a:tc>
                <a:extLst>
                  <a:ext uri="{0D108BD9-81ED-4DB2-BD59-A6C34878D82A}">
                    <a16:rowId xmlns:a16="http://schemas.microsoft.com/office/drawing/2014/main" val="900375480"/>
                  </a:ext>
                </a:extLst>
              </a:tr>
              <a:tr h="571524">
                <a:tc>
                  <a:txBody>
                    <a:bodyPr/>
                    <a:lstStyle/>
                    <a:p>
                      <a:pPr>
                        <a:lnSpc>
                          <a:spcPct val="150000"/>
                        </a:lnSpc>
                      </a:pPr>
                      <a:r>
                        <a:rPr lang="en-US" sz="2600" dirty="0">
                          <a:effectLst/>
                          <a:latin typeface="Comic Sans MS"/>
                        </a:rPr>
                        <a:t>Borrowings</a:t>
                      </a:r>
                    </a:p>
                  </a:txBody>
                  <a:tcPr marL="98665" marR="98665" marT="0" marB="0"/>
                </a:tc>
                <a:tc>
                  <a:txBody>
                    <a:bodyPr/>
                    <a:lstStyle/>
                    <a:p>
                      <a:pPr>
                        <a:lnSpc>
                          <a:spcPct val="150000"/>
                        </a:lnSpc>
                      </a:pPr>
                      <a:r>
                        <a:rPr lang="en-US" sz="2600" dirty="0">
                          <a:effectLst/>
                          <a:latin typeface="Comic Sans MS"/>
                        </a:rPr>
                        <a:t>Payment to creditors</a:t>
                      </a:r>
                    </a:p>
                  </a:txBody>
                  <a:tcPr marL="98665" marR="98665" marT="0" marB="0"/>
                </a:tc>
                <a:extLst>
                  <a:ext uri="{0D108BD9-81ED-4DB2-BD59-A6C34878D82A}">
                    <a16:rowId xmlns:a16="http://schemas.microsoft.com/office/drawing/2014/main" val="2385225192"/>
                  </a:ext>
                </a:extLst>
              </a:tr>
            </a:tbl>
          </a:graphicData>
        </a:graphic>
      </p:graphicFrame>
    </p:spTree>
    <p:extLst>
      <p:ext uri="{BB962C8B-B14F-4D97-AF65-F5344CB8AC3E}">
        <p14:creationId xmlns:p14="http://schemas.microsoft.com/office/powerpoint/2010/main" val="734055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B73AC89A-2966-4F5B-A293-E9DB5D6D7D53}"/>
              </a:ext>
            </a:extLst>
          </p:cNvPr>
          <p:cNvSpPr>
            <a:spLocks noGrp="1"/>
          </p:cNvSpPr>
          <p:nvPr>
            <p:ph type="title"/>
          </p:nvPr>
        </p:nvSpPr>
        <p:spPr>
          <a:xfrm>
            <a:off x="1179226" y="826680"/>
            <a:ext cx="9833548" cy="1325563"/>
          </a:xfrm>
        </p:spPr>
        <p:txBody>
          <a:bodyPr>
            <a:normAutofit/>
          </a:bodyPr>
          <a:lstStyle/>
          <a:p>
            <a:pPr algn="ctr"/>
            <a:r>
              <a:rPr lang="en-US" sz="4000" dirty="0">
                <a:solidFill>
                  <a:srgbClr val="FFFFFF"/>
                </a:solidFill>
                <a:latin typeface="Comic Sans MS"/>
                <a:cs typeface="Calibri Light"/>
              </a:rPr>
              <a:t>Key Words</a:t>
            </a:r>
            <a:endParaRPr lang="en-US" sz="4000" dirty="0">
              <a:solidFill>
                <a:srgbClr val="FFFFFF"/>
              </a:solidFill>
              <a:latin typeface="Comic Sans MS"/>
            </a:endParaRPr>
          </a:p>
        </p:txBody>
      </p:sp>
      <p:sp>
        <p:nvSpPr>
          <p:cNvPr id="3" name="Content Placeholder 2">
            <a:extLst>
              <a:ext uri="{FF2B5EF4-FFF2-40B4-BE49-F238E27FC236}">
                <a16:creationId xmlns:a16="http://schemas.microsoft.com/office/drawing/2014/main" id="{17BA73B0-1AFB-45C7-9B92-B9ECED41C620}"/>
              </a:ext>
            </a:extLst>
          </p:cNvPr>
          <p:cNvSpPr>
            <a:spLocks noGrp="1"/>
          </p:cNvSpPr>
          <p:nvPr>
            <p:ph idx="1"/>
          </p:nvPr>
        </p:nvSpPr>
        <p:spPr>
          <a:xfrm>
            <a:off x="1179226" y="3092970"/>
            <a:ext cx="9833548" cy="2693976"/>
          </a:xfrm>
        </p:spPr>
        <p:txBody>
          <a:bodyPr vert="horz" lIns="91440" tIns="45720" rIns="91440" bIns="45720" rtlCol="0" anchor="t">
            <a:noAutofit/>
          </a:bodyPr>
          <a:lstStyle/>
          <a:p>
            <a:pPr marL="0" indent="0">
              <a:lnSpc>
                <a:spcPct val="100000"/>
              </a:lnSpc>
              <a:buNone/>
            </a:pPr>
            <a:r>
              <a:rPr lang="en-US" sz="2300" b="1" dirty="0">
                <a:latin typeface="Comic Sans MS"/>
                <a:ea typeface="+mn-lt"/>
                <a:cs typeface="+mn-lt"/>
              </a:rPr>
              <a:t>Liquidity</a:t>
            </a:r>
            <a:r>
              <a:rPr lang="en-US" sz="2300" dirty="0">
                <a:latin typeface="Comic Sans MS"/>
                <a:ea typeface="+mn-lt"/>
                <a:cs typeface="+mn-lt"/>
              </a:rPr>
              <a:t> - This is the business ability to repay debts as they fall  due. It is about cashflow and if the business can pay its day-to- day expenses. </a:t>
            </a:r>
            <a:endParaRPr lang="en-US" sz="2300">
              <a:latin typeface="Comic Sans MS"/>
              <a:cs typeface="Calibri" panose="020F0502020204030204"/>
            </a:endParaRPr>
          </a:p>
          <a:p>
            <a:pPr marL="0" indent="0">
              <a:lnSpc>
                <a:spcPct val="100000"/>
              </a:lnSpc>
              <a:buNone/>
            </a:pPr>
            <a:r>
              <a:rPr lang="en-US" sz="2300" b="1" dirty="0">
                <a:latin typeface="Comic Sans MS"/>
                <a:ea typeface="+mn-lt"/>
                <a:cs typeface="+mn-lt"/>
              </a:rPr>
              <a:t>Debtors- </a:t>
            </a:r>
            <a:r>
              <a:rPr lang="en-US" sz="2300" dirty="0">
                <a:latin typeface="Comic Sans MS"/>
                <a:ea typeface="+mn-lt"/>
                <a:cs typeface="+mn-lt"/>
              </a:rPr>
              <a:t>These are the customer who owe use money. We have  sold goods to them on credit </a:t>
            </a:r>
            <a:endParaRPr lang="en-US" sz="2300">
              <a:latin typeface="Comic Sans MS"/>
              <a:cs typeface="Calibri" panose="020F0502020204030204"/>
            </a:endParaRPr>
          </a:p>
          <a:p>
            <a:pPr marL="0" indent="0">
              <a:lnSpc>
                <a:spcPct val="100000"/>
              </a:lnSpc>
              <a:buNone/>
            </a:pPr>
            <a:r>
              <a:rPr lang="en-US" sz="2300" b="1" dirty="0">
                <a:latin typeface="Comic Sans MS"/>
                <a:ea typeface="+mn-lt"/>
                <a:cs typeface="+mn-lt"/>
              </a:rPr>
              <a:t>Stock</a:t>
            </a:r>
            <a:r>
              <a:rPr lang="en-US" sz="2300" dirty="0">
                <a:latin typeface="Comic Sans MS"/>
                <a:ea typeface="+mn-lt"/>
                <a:cs typeface="+mn-lt"/>
              </a:rPr>
              <a:t>- This is making sure that the business has the optimum level of stock. This is not having to little or too much stock. </a:t>
            </a:r>
            <a:endParaRPr lang="en-US" sz="2300" dirty="0">
              <a:latin typeface="Comic Sans MS"/>
              <a:cs typeface="Calibri" panose="020F0502020204030204"/>
            </a:endParaRPr>
          </a:p>
        </p:txBody>
      </p:sp>
    </p:spTree>
    <p:extLst>
      <p:ext uri="{BB962C8B-B14F-4D97-AF65-F5344CB8AC3E}">
        <p14:creationId xmlns:p14="http://schemas.microsoft.com/office/powerpoint/2010/main" val="2970653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B73AC89A-2966-4F5B-A293-E9DB5D6D7D53}"/>
              </a:ext>
            </a:extLst>
          </p:cNvPr>
          <p:cNvSpPr>
            <a:spLocks noGrp="1"/>
          </p:cNvSpPr>
          <p:nvPr>
            <p:ph type="title"/>
          </p:nvPr>
        </p:nvSpPr>
        <p:spPr>
          <a:xfrm>
            <a:off x="1179226" y="826680"/>
            <a:ext cx="9833548" cy="1325563"/>
          </a:xfrm>
        </p:spPr>
        <p:txBody>
          <a:bodyPr>
            <a:normAutofit/>
          </a:bodyPr>
          <a:lstStyle/>
          <a:p>
            <a:pPr algn="ctr"/>
            <a:r>
              <a:rPr lang="en-US" sz="4000" dirty="0">
                <a:solidFill>
                  <a:srgbClr val="FFFFFF"/>
                </a:solidFill>
                <a:latin typeface="Comic Sans MS"/>
                <a:cs typeface="Calibri Light"/>
              </a:rPr>
              <a:t>Key Words</a:t>
            </a:r>
            <a:endParaRPr lang="en-US" sz="4000" dirty="0">
              <a:solidFill>
                <a:srgbClr val="FFFFFF"/>
              </a:solidFill>
              <a:latin typeface="Comic Sans MS"/>
            </a:endParaRPr>
          </a:p>
        </p:txBody>
      </p:sp>
      <p:sp>
        <p:nvSpPr>
          <p:cNvPr id="3" name="Content Placeholder 2">
            <a:extLst>
              <a:ext uri="{FF2B5EF4-FFF2-40B4-BE49-F238E27FC236}">
                <a16:creationId xmlns:a16="http://schemas.microsoft.com/office/drawing/2014/main" id="{17BA73B0-1AFB-45C7-9B92-B9ECED41C620}"/>
              </a:ext>
            </a:extLst>
          </p:cNvPr>
          <p:cNvSpPr>
            <a:spLocks noGrp="1"/>
          </p:cNvSpPr>
          <p:nvPr>
            <p:ph idx="1"/>
          </p:nvPr>
        </p:nvSpPr>
        <p:spPr>
          <a:xfrm>
            <a:off x="1179226" y="3092970"/>
            <a:ext cx="9833548" cy="2693976"/>
          </a:xfrm>
        </p:spPr>
        <p:txBody>
          <a:bodyPr vert="horz" lIns="91440" tIns="45720" rIns="91440" bIns="45720" rtlCol="0" anchor="t">
            <a:noAutofit/>
          </a:bodyPr>
          <a:lstStyle/>
          <a:p>
            <a:pPr marL="0" indent="0">
              <a:buNone/>
            </a:pPr>
            <a:r>
              <a:rPr lang="en-US" sz="2200" b="1" dirty="0">
                <a:latin typeface="Comic Sans MS"/>
                <a:ea typeface="+mn-lt"/>
                <a:cs typeface="+mn-lt"/>
              </a:rPr>
              <a:t>Cashflow</a:t>
            </a:r>
            <a:r>
              <a:rPr lang="en-US" sz="2200" dirty="0">
                <a:latin typeface="Comic Sans MS"/>
                <a:ea typeface="+mn-lt"/>
                <a:cs typeface="+mn-lt"/>
              </a:rPr>
              <a:t> - this is like a household budget but for a business. It  shows the expected monthly income and expenditure. It helps to identify future surplus and deficits</a:t>
            </a:r>
            <a:endParaRPr lang="en-US" sz="2200" dirty="0">
              <a:latin typeface="Comic Sans MS"/>
              <a:cs typeface="Calibri" panose="020F0502020204030204"/>
            </a:endParaRPr>
          </a:p>
        </p:txBody>
      </p:sp>
    </p:spTree>
    <p:extLst>
      <p:ext uri="{BB962C8B-B14F-4D97-AF65-F5344CB8AC3E}">
        <p14:creationId xmlns:p14="http://schemas.microsoft.com/office/powerpoint/2010/main" val="13608046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F96E0E7-EEF8-4086-A87C-48218F8A80A1}"/>
              </a:ext>
            </a:extLst>
          </p:cNvPr>
          <p:cNvSpPr>
            <a:spLocks noGrp="1"/>
          </p:cNvSpPr>
          <p:nvPr>
            <p:ph type="title"/>
          </p:nvPr>
        </p:nvSpPr>
        <p:spPr>
          <a:xfrm>
            <a:off x="1179226" y="826680"/>
            <a:ext cx="9833548" cy="1325563"/>
          </a:xfrm>
        </p:spPr>
        <p:txBody>
          <a:bodyPr>
            <a:normAutofit/>
          </a:bodyPr>
          <a:lstStyle/>
          <a:p>
            <a:pPr algn="ctr"/>
            <a:r>
              <a:rPr lang="en-US" sz="4000" dirty="0">
                <a:solidFill>
                  <a:srgbClr val="FFFFFF"/>
                </a:solidFill>
                <a:latin typeface="Comic Sans MS"/>
                <a:cs typeface="Calibri Light"/>
              </a:rPr>
              <a:t>Financial Needs of a business</a:t>
            </a:r>
            <a:endParaRPr lang="en-US" sz="4000" dirty="0">
              <a:solidFill>
                <a:srgbClr val="FFFFFF"/>
              </a:solidFill>
              <a:latin typeface="Comic Sans MS"/>
            </a:endParaRPr>
          </a:p>
        </p:txBody>
      </p:sp>
      <p:sp>
        <p:nvSpPr>
          <p:cNvPr id="3" name="Content Placeholder 2">
            <a:extLst>
              <a:ext uri="{FF2B5EF4-FFF2-40B4-BE49-F238E27FC236}">
                <a16:creationId xmlns:a16="http://schemas.microsoft.com/office/drawing/2014/main" id="{AAB2F82B-D3BE-4117-BDE0-CB2BE04643D7}"/>
              </a:ext>
            </a:extLst>
          </p:cNvPr>
          <p:cNvSpPr>
            <a:spLocks noGrp="1"/>
          </p:cNvSpPr>
          <p:nvPr>
            <p:ph idx="1"/>
          </p:nvPr>
        </p:nvSpPr>
        <p:spPr>
          <a:xfrm>
            <a:off x="1179226" y="3092970"/>
            <a:ext cx="9833548" cy="2693976"/>
          </a:xfrm>
        </p:spPr>
        <p:txBody>
          <a:bodyPr vert="horz" lIns="91440" tIns="45720" rIns="91440" bIns="45720" rtlCol="0" anchor="t">
            <a:noAutofit/>
          </a:bodyPr>
          <a:lstStyle/>
          <a:p>
            <a:pPr marL="0" indent="0">
              <a:lnSpc>
                <a:spcPct val="100000"/>
              </a:lnSpc>
              <a:buNone/>
            </a:pPr>
            <a:r>
              <a:rPr lang="en-US" sz="2200" b="1" dirty="0">
                <a:solidFill>
                  <a:srgbClr val="000000"/>
                </a:solidFill>
                <a:latin typeface="Comic Sans MS"/>
                <a:ea typeface="+mn-lt"/>
                <a:cs typeface="+mn-lt"/>
              </a:rPr>
              <a:t>Matching principal</a:t>
            </a:r>
            <a:r>
              <a:rPr lang="en-US" sz="2200" dirty="0">
                <a:solidFill>
                  <a:srgbClr val="000000"/>
                </a:solidFill>
                <a:latin typeface="Comic Sans MS"/>
                <a:ea typeface="+mn-lt"/>
                <a:cs typeface="+mn-lt"/>
              </a:rPr>
              <a:t> </a:t>
            </a:r>
            <a:endParaRPr lang="en-US" sz="2200">
              <a:solidFill>
                <a:srgbClr val="000000"/>
              </a:solidFill>
              <a:latin typeface="Comic Sans MS"/>
              <a:cs typeface="Calibri"/>
            </a:endParaRPr>
          </a:p>
          <a:p>
            <a:pPr marL="0" indent="0">
              <a:lnSpc>
                <a:spcPct val="100000"/>
              </a:lnSpc>
              <a:buNone/>
            </a:pPr>
            <a:r>
              <a:rPr lang="en-US" sz="2200" dirty="0">
                <a:solidFill>
                  <a:srgbClr val="000000"/>
                </a:solidFill>
                <a:latin typeface="Comic Sans MS"/>
                <a:ea typeface="+mn-lt"/>
                <a:cs typeface="+mn-lt"/>
              </a:rPr>
              <a:t>The matching principal states that the short, medium and long term needs should match the short, medium and long term source finance </a:t>
            </a:r>
          </a:p>
          <a:p>
            <a:pPr marL="0" indent="0">
              <a:lnSpc>
                <a:spcPct val="100000"/>
              </a:lnSpc>
              <a:buNone/>
            </a:pPr>
            <a:r>
              <a:rPr lang="en-US" sz="2200" b="1" u="sng" dirty="0">
                <a:solidFill>
                  <a:srgbClr val="000000"/>
                </a:solidFill>
                <a:latin typeface="Comic Sans MS"/>
                <a:cs typeface="Calibri" panose="020F0502020204030204"/>
              </a:rPr>
              <a:t>Short Term needs</a:t>
            </a:r>
            <a:r>
              <a:rPr lang="en-US" sz="2200" b="1" dirty="0">
                <a:solidFill>
                  <a:srgbClr val="000000"/>
                </a:solidFill>
                <a:latin typeface="Comic Sans MS"/>
                <a:cs typeface="Calibri" panose="020F0502020204030204"/>
              </a:rPr>
              <a:t>            </a:t>
            </a:r>
            <a:endParaRPr lang="en-US" sz="2200">
              <a:latin typeface="Comic Sans MS"/>
              <a:ea typeface="+mn-lt"/>
              <a:cs typeface="+mn-lt"/>
            </a:endParaRPr>
          </a:p>
          <a:p>
            <a:pPr marL="0" indent="0">
              <a:lnSpc>
                <a:spcPct val="100000"/>
              </a:lnSpc>
              <a:buNone/>
            </a:pPr>
            <a:r>
              <a:rPr lang="en-US" sz="2200" dirty="0">
                <a:solidFill>
                  <a:srgbClr val="000000"/>
                </a:solidFill>
                <a:latin typeface="Comic Sans MS"/>
                <a:cs typeface="Calibri" panose="020F0502020204030204"/>
              </a:rPr>
              <a:t>These are needs that must be repaid within 12 months (0-12 Months). Example include Wages, Insurance Rent. They are usually current expenditure. Current expenditure is day to day expenditure. </a:t>
            </a:r>
            <a:endParaRPr lang="en-US" sz="2200">
              <a:latin typeface="Comic Sans MS"/>
            </a:endParaRPr>
          </a:p>
        </p:txBody>
      </p:sp>
    </p:spTree>
    <p:extLst>
      <p:ext uri="{BB962C8B-B14F-4D97-AF65-F5344CB8AC3E}">
        <p14:creationId xmlns:p14="http://schemas.microsoft.com/office/powerpoint/2010/main" val="17431799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F96E0E7-EEF8-4086-A87C-48218F8A80A1}"/>
              </a:ext>
            </a:extLst>
          </p:cNvPr>
          <p:cNvSpPr>
            <a:spLocks noGrp="1"/>
          </p:cNvSpPr>
          <p:nvPr>
            <p:ph type="title"/>
          </p:nvPr>
        </p:nvSpPr>
        <p:spPr>
          <a:xfrm>
            <a:off x="1179226" y="826680"/>
            <a:ext cx="9833548" cy="1325563"/>
          </a:xfrm>
        </p:spPr>
        <p:txBody>
          <a:bodyPr>
            <a:normAutofit/>
          </a:bodyPr>
          <a:lstStyle/>
          <a:p>
            <a:pPr algn="ctr"/>
            <a:r>
              <a:rPr lang="en-US" sz="4000" dirty="0">
                <a:solidFill>
                  <a:srgbClr val="FFFFFF"/>
                </a:solidFill>
                <a:latin typeface="Comic Sans MS"/>
                <a:cs typeface="Calibri Light"/>
              </a:rPr>
              <a:t>Financial Needs of a business</a:t>
            </a:r>
            <a:endParaRPr lang="en-US" sz="4000" dirty="0">
              <a:solidFill>
                <a:srgbClr val="FFFFFF"/>
              </a:solidFill>
              <a:latin typeface="Comic Sans MS"/>
            </a:endParaRPr>
          </a:p>
        </p:txBody>
      </p:sp>
      <p:sp>
        <p:nvSpPr>
          <p:cNvPr id="3" name="Content Placeholder 2">
            <a:extLst>
              <a:ext uri="{FF2B5EF4-FFF2-40B4-BE49-F238E27FC236}">
                <a16:creationId xmlns:a16="http://schemas.microsoft.com/office/drawing/2014/main" id="{AAB2F82B-D3BE-4117-BDE0-CB2BE04643D7}"/>
              </a:ext>
            </a:extLst>
          </p:cNvPr>
          <p:cNvSpPr>
            <a:spLocks noGrp="1"/>
          </p:cNvSpPr>
          <p:nvPr>
            <p:ph idx="1"/>
          </p:nvPr>
        </p:nvSpPr>
        <p:spPr>
          <a:xfrm>
            <a:off x="1179226" y="3092970"/>
            <a:ext cx="9833548" cy="2693976"/>
          </a:xfrm>
        </p:spPr>
        <p:txBody>
          <a:bodyPr vert="horz" lIns="91440" tIns="45720" rIns="91440" bIns="45720" rtlCol="0" anchor="t">
            <a:noAutofit/>
          </a:bodyPr>
          <a:lstStyle/>
          <a:p>
            <a:pPr marL="0" indent="0">
              <a:lnSpc>
                <a:spcPct val="100000"/>
              </a:lnSpc>
              <a:buNone/>
            </a:pPr>
            <a:r>
              <a:rPr lang="en-US" sz="2200" b="1" u="sng" dirty="0">
                <a:solidFill>
                  <a:srgbClr val="000000"/>
                </a:solidFill>
                <a:latin typeface="Comic Sans MS"/>
                <a:ea typeface="+mn-lt"/>
                <a:cs typeface="+mn-lt"/>
              </a:rPr>
              <a:t>Medium Term Needs</a:t>
            </a:r>
            <a:r>
              <a:rPr lang="en-US" sz="2200" dirty="0">
                <a:solidFill>
                  <a:srgbClr val="000000"/>
                </a:solidFill>
                <a:latin typeface="Comic Sans MS"/>
                <a:ea typeface="+mn-lt"/>
                <a:cs typeface="+mn-lt"/>
              </a:rPr>
              <a:t> </a:t>
            </a:r>
            <a:endParaRPr lang="en-US" sz="2200">
              <a:solidFill>
                <a:srgbClr val="000000"/>
              </a:solidFill>
              <a:latin typeface="Comic Sans MS"/>
              <a:cs typeface="Calibri" panose="020F0502020204030204"/>
            </a:endParaRPr>
          </a:p>
          <a:p>
            <a:pPr marL="0" indent="0">
              <a:lnSpc>
                <a:spcPct val="100000"/>
              </a:lnSpc>
              <a:buNone/>
            </a:pPr>
            <a:r>
              <a:rPr lang="en-US" sz="2200" dirty="0">
                <a:solidFill>
                  <a:srgbClr val="000000"/>
                </a:solidFill>
                <a:latin typeface="Comic Sans MS"/>
                <a:ea typeface="+mn-lt"/>
                <a:cs typeface="+mn-lt"/>
              </a:rPr>
              <a:t>These are needs that must be repaid within 1-5 years. Example include buying vehicles. They are usually capital expenditure. Capital expenditure is once off expenditure. </a:t>
            </a:r>
            <a:endParaRPr lang="en-US" sz="2200">
              <a:solidFill>
                <a:srgbClr val="000000"/>
              </a:solidFill>
              <a:latin typeface="Comic Sans MS"/>
              <a:cs typeface="Calibri" panose="020F0502020204030204"/>
            </a:endParaRPr>
          </a:p>
          <a:p>
            <a:pPr marL="0" indent="0">
              <a:lnSpc>
                <a:spcPct val="100000"/>
              </a:lnSpc>
              <a:buNone/>
            </a:pPr>
            <a:r>
              <a:rPr lang="en-US" sz="2200" b="1" u="sng" dirty="0">
                <a:solidFill>
                  <a:srgbClr val="000000"/>
                </a:solidFill>
                <a:latin typeface="Comic Sans MS"/>
                <a:ea typeface="+mn-lt"/>
                <a:cs typeface="+mn-lt"/>
              </a:rPr>
              <a:t>Long Term Needs</a:t>
            </a:r>
            <a:r>
              <a:rPr lang="en-US" sz="2200" dirty="0">
                <a:solidFill>
                  <a:srgbClr val="000000"/>
                </a:solidFill>
                <a:latin typeface="Comic Sans MS"/>
                <a:ea typeface="+mn-lt"/>
                <a:cs typeface="+mn-lt"/>
              </a:rPr>
              <a:t> </a:t>
            </a:r>
            <a:endParaRPr lang="en-US" sz="2200">
              <a:solidFill>
                <a:srgbClr val="000000"/>
              </a:solidFill>
              <a:latin typeface="Comic Sans MS"/>
              <a:cs typeface="Calibri" panose="020F0502020204030204"/>
            </a:endParaRPr>
          </a:p>
          <a:p>
            <a:pPr marL="0" indent="0">
              <a:lnSpc>
                <a:spcPct val="100000"/>
              </a:lnSpc>
              <a:buNone/>
            </a:pPr>
            <a:r>
              <a:rPr lang="en-US" sz="2200" dirty="0">
                <a:solidFill>
                  <a:srgbClr val="000000"/>
                </a:solidFill>
                <a:latin typeface="Comic Sans MS"/>
                <a:ea typeface="+mn-lt"/>
                <a:cs typeface="+mn-lt"/>
              </a:rPr>
              <a:t>These are needs that must be repaid within over 5 years. Example include buying premises. They are usually capital expenditure. </a:t>
            </a:r>
            <a:endParaRPr lang="en-US" sz="2200">
              <a:solidFill>
                <a:srgbClr val="000000"/>
              </a:solidFill>
              <a:latin typeface="Comic Sans MS"/>
              <a:cs typeface="Calibri" panose="020F0502020204030204"/>
            </a:endParaRPr>
          </a:p>
          <a:p>
            <a:pPr>
              <a:lnSpc>
                <a:spcPct val="100000"/>
              </a:lnSpc>
            </a:pPr>
            <a:endParaRPr lang="en-US" sz="2200" dirty="0">
              <a:solidFill>
                <a:srgbClr val="000000"/>
              </a:solidFill>
              <a:latin typeface="Comic Sans MS"/>
            </a:endParaRPr>
          </a:p>
        </p:txBody>
      </p:sp>
    </p:spTree>
    <p:extLst>
      <p:ext uri="{BB962C8B-B14F-4D97-AF65-F5344CB8AC3E}">
        <p14:creationId xmlns:p14="http://schemas.microsoft.com/office/powerpoint/2010/main" val="2121834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808A236-3290-4B0E-B80D-550F876987F4}"/>
              </a:ext>
            </a:extLst>
          </p:cNvPr>
          <p:cNvSpPr>
            <a:spLocks noGrp="1"/>
          </p:cNvSpPr>
          <p:nvPr>
            <p:ph type="title"/>
          </p:nvPr>
        </p:nvSpPr>
        <p:spPr>
          <a:xfrm>
            <a:off x="1179226" y="826680"/>
            <a:ext cx="9833548" cy="1325563"/>
          </a:xfrm>
        </p:spPr>
        <p:txBody>
          <a:bodyPr>
            <a:normAutofit/>
          </a:bodyPr>
          <a:lstStyle/>
          <a:p>
            <a:pPr algn="ctr"/>
            <a:r>
              <a:rPr lang="en-US" sz="4000">
                <a:solidFill>
                  <a:srgbClr val="FFFFFF"/>
                </a:solidFill>
                <a:latin typeface="Comic Sans MS"/>
                <a:cs typeface="Calibri Light"/>
              </a:rPr>
              <a:t>Factors that affect the choice of Finance</a:t>
            </a:r>
            <a:endParaRPr lang="en-US" sz="4000">
              <a:solidFill>
                <a:srgbClr val="FFFFFF"/>
              </a:solidFill>
              <a:latin typeface="Comic Sans MS"/>
            </a:endParaRPr>
          </a:p>
        </p:txBody>
      </p:sp>
      <p:sp>
        <p:nvSpPr>
          <p:cNvPr id="3" name="Content Placeholder 2">
            <a:extLst>
              <a:ext uri="{FF2B5EF4-FFF2-40B4-BE49-F238E27FC236}">
                <a16:creationId xmlns:a16="http://schemas.microsoft.com/office/drawing/2014/main" id="{A2B22574-0A34-4733-B1B6-8F9735714388}"/>
              </a:ext>
            </a:extLst>
          </p:cNvPr>
          <p:cNvSpPr>
            <a:spLocks noGrp="1"/>
          </p:cNvSpPr>
          <p:nvPr>
            <p:ph idx="1"/>
          </p:nvPr>
        </p:nvSpPr>
        <p:spPr>
          <a:xfrm>
            <a:off x="1179226" y="3092970"/>
            <a:ext cx="9833548" cy="2693976"/>
          </a:xfrm>
        </p:spPr>
        <p:txBody>
          <a:bodyPr vert="horz" lIns="91440" tIns="45720" rIns="91440" bIns="45720" rtlCol="0" anchor="t">
            <a:noAutofit/>
          </a:bodyPr>
          <a:lstStyle/>
          <a:p>
            <a:pPr marL="0" indent="0">
              <a:buNone/>
            </a:pPr>
            <a:r>
              <a:rPr lang="en-US" sz="2200" b="1" dirty="0">
                <a:solidFill>
                  <a:srgbClr val="000000"/>
                </a:solidFill>
                <a:latin typeface="Comic Sans MS"/>
                <a:ea typeface="+mn-lt"/>
                <a:cs typeface="+mn-lt"/>
              </a:rPr>
              <a:t>1. The purpose of the finance – </a:t>
            </a:r>
            <a:r>
              <a:rPr lang="en-US" sz="2200" dirty="0">
                <a:solidFill>
                  <a:srgbClr val="000000"/>
                </a:solidFill>
                <a:latin typeface="Comic Sans MS"/>
                <a:ea typeface="+mn-lt"/>
                <a:cs typeface="+mn-lt"/>
              </a:rPr>
              <a:t>What is the finance needs for (what is he need). It is short term, medium term or long term</a:t>
            </a:r>
            <a:endParaRPr lang="en-US" sz="2200" dirty="0">
              <a:solidFill>
                <a:srgbClr val="000000"/>
              </a:solidFill>
              <a:latin typeface="Comic Sans MS"/>
              <a:cs typeface="Calibri" panose="020F0502020204030204"/>
            </a:endParaRPr>
          </a:p>
          <a:p>
            <a:pPr marL="0" indent="0">
              <a:buNone/>
            </a:pPr>
            <a:r>
              <a:rPr lang="en-US" sz="2200" b="1" dirty="0">
                <a:solidFill>
                  <a:srgbClr val="000000"/>
                </a:solidFill>
                <a:latin typeface="Comic Sans MS"/>
                <a:ea typeface="+mn-lt"/>
                <a:cs typeface="+mn-lt"/>
              </a:rPr>
              <a:t>2. The amount of finance required – </a:t>
            </a:r>
            <a:r>
              <a:rPr lang="en-US" sz="2200" dirty="0">
                <a:solidFill>
                  <a:srgbClr val="000000"/>
                </a:solidFill>
                <a:latin typeface="Comic Sans MS"/>
                <a:ea typeface="+mn-lt"/>
                <a:cs typeface="+mn-lt"/>
              </a:rPr>
              <a:t>How much do you need. It is important not to get too much because you will have to pay back interest, and this is expensive</a:t>
            </a:r>
          </a:p>
          <a:p>
            <a:pPr marL="0" indent="0">
              <a:buNone/>
            </a:pPr>
            <a:r>
              <a:rPr lang="en-US" sz="2200" b="1" dirty="0">
                <a:solidFill>
                  <a:srgbClr val="000000"/>
                </a:solidFill>
                <a:latin typeface="Comic Sans MS"/>
                <a:ea typeface="+mn-lt"/>
                <a:cs typeface="+mn-lt"/>
              </a:rPr>
              <a:t>3. Cost of Finance - </a:t>
            </a:r>
            <a:r>
              <a:rPr lang="en-US" sz="2200" dirty="0">
                <a:solidFill>
                  <a:srgbClr val="000000"/>
                </a:solidFill>
                <a:latin typeface="Comic Sans MS"/>
                <a:ea typeface="+mn-lt"/>
                <a:cs typeface="+mn-lt"/>
              </a:rPr>
              <a:t>This is known as the financial Cost. The company should compare the APR of different financial institution and select the best rate (The cheapest Rate)</a:t>
            </a:r>
          </a:p>
          <a:p>
            <a:pPr marL="0" indent="0">
              <a:buNone/>
            </a:pPr>
            <a:endParaRPr lang="en-US" sz="2200" dirty="0">
              <a:solidFill>
                <a:srgbClr val="000000"/>
              </a:solidFill>
              <a:latin typeface="Comic Sans MS"/>
              <a:ea typeface="+mn-lt"/>
              <a:cs typeface="+mn-lt"/>
            </a:endParaRPr>
          </a:p>
          <a:p>
            <a:endParaRPr lang="en-US" sz="2200" dirty="0">
              <a:solidFill>
                <a:srgbClr val="000000"/>
              </a:solidFill>
              <a:latin typeface="Comic Sans MS"/>
              <a:cs typeface="Calibri"/>
            </a:endParaRPr>
          </a:p>
        </p:txBody>
      </p:sp>
    </p:spTree>
    <p:extLst>
      <p:ext uri="{BB962C8B-B14F-4D97-AF65-F5344CB8AC3E}">
        <p14:creationId xmlns:p14="http://schemas.microsoft.com/office/powerpoint/2010/main" val="289482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808A236-3290-4B0E-B80D-550F876987F4}"/>
              </a:ext>
            </a:extLst>
          </p:cNvPr>
          <p:cNvSpPr>
            <a:spLocks noGrp="1"/>
          </p:cNvSpPr>
          <p:nvPr>
            <p:ph type="title"/>
          </p:nvPr>
        </p:nvSpPr>
        <p:spPr>
          <a:xfrm>
            <a:off x="1179226" y="826680"/>
            <a:ext cx="9833548" cy="1325563"/>
          </a:xfrm>
        </p:spPr>
        <p:txBody>
          <a:bodyPr>
            <a:normAutofit/>
          </a:bodyPr>
          <a:lstStyle/>
          <a:p>
            <a:pPr algn="ctr"/>
            <a:r>
              <a:rPr lang="en-US" sz="4000">
                <a:solidFill>
                  <a:srgbClr val="FFFFFF"/>
                </a:solidFill>
                <a:latin typeface="Comic Sans MS"/>
                <a:cs typeface="Calibri Light"/>
              </a:rPr>
              <a:t>Factors that affect the choice of Finance</a:t>
            </a:r>
            <a:endParaRPr lang="en-US" sz="4000">
              <a:solidFill>
                <a:srgbClr val="FFFFFF"/>
              </a:solidFill>
              <a:latin typeface="Comic Sans MS"/>
            </a:endParaRPr>
          </a:p>
        </p:txBody>
      </p:sp>
      <p:sp>
        <p:nvSpPr>
          <p:cNvPr id="3" name="Content Placeholder 2">
            <a:extLst>
              <a:ext uri="{FF2B5EF4-FFF2-40B4-BE49-F238E27FC236}">
                <a16:creationId xmlns:a16="http://schemas.microsoft.com/office/drawing/2014/main" id="{A2B22574-0A34-4733-B1B6-8F9735714388}"/>
              </a:ext>
            </a:extLst>
          </p:cNvPr>
          <p:cNvSpPr>
            <a:spLocks noGrp="1"/>
          </p:cNvSpPr>
          <p:nvPr>
            <p:ph idx="1"/>
          </p:nvPr>
        </p:nvSpPr>
        <p:spPr>
          <a:xfrm>
            <a:off x="1179226" y="3092970"/>
            <a:ext cx="9833548" cy="2693976"/>
          </a:xfrm>
        </p:spPr>
        <p:txBody>
          <a:bodyPr vert="horz" lIns="91440" tIns="45720" rIns="91440" bIns="45720" rtlCol="0" anchor="t">
            <a:normAutofit/>
          </a:bodyPr>
          <a:lstStyle/>
          <a:p>
            <a:pPr marL="0" indent="0">
              <a:buNone/>
            </a:pPr>
            <a:r>
              <a:rPr lang="en-US" sz="2200" b="1" dirty="0">
                <a:solidFill>
                  <a:srgbClr val="000000"/>
                </a:solidFill>
                <a:latin typeface="Comic Sans MS"/>
                <a:ea typeface="+mn-lt"/>
                <a:cs typeface="+mn-lt"/>
              </a:rPr>
              <a:t>4.Control – </a:t>
            </a:r>
            <a:r>
              <a:rPr lang="en-US" sz="2200" dirty="0">
                <a:solidFill>
                  <a:srgbClr val="000000"/>
                </a:solidFill>
                <a:latin typeface="Comic Sans MS"/>
                <a:ea typeface="+mn-lt"/>
                <a:cs typeface="+mn-lt"/>
              </a:rPr>
              <a:t>will the company lose control of their business – for example if they sell share they will give a bit of the company to the share holder</a:t>
            </a:r>
          </a:p>
          <a:p>
            <a:pPr marL="0" indent="0">
              <a:buNone/>
            </a:pPr>
            <a:r>
              <a:rPr lang="en-US" sz="2200" b="1" dirty="0">
                <a:solidFill>
                  <a:srgbClr val="000000"/>
                </a:solidFill>
                <a:latin typeface="Comic Sans MS"/>
                <a:ea typeface="+mn-lt"/>
                <a:cs typeface="+mn-lt"/>
              </a:rPr>
              <a:t>5.Security – </a:t>
            </a:r>
            <a:r>
              <a:rPr lang="en-US" sz="2200" dirty="0">
                <a:solidFill>
                  <a:srgbClr val="000000"/>
                </a:solidFill>
                <a:latin typeface="Comic Sans MS"/>
                <a:ea typeface="+mn-lt"/>
                <a:cs typeface="+mn-lt"/>
              </a:rPr>
              <a:t>will the company have to give Collateral in case of them not paying back the debt. This is given the financial institution a fixed asset that they can sell to pay the debt is the company can’t repay the loan</a:t>
            </a:r>
          </a:p>
          <a:p>
            <a:endParaRPr lang="en-US" sz="2200" dirty="0">
              <a:solidFill>
                <a:srgbClr val="000000"/>
              </a:solidFill>
              <a:latin typeface="Comic Sans MS"/>
              <a:cs typeface="Calibri"/>
            </a:endParaRPr>
          </a:p>
        </p:txBody>
      </p:sp>
    </p:spTree>
    <p:extLst>
      <p:ext uri="{BB962C8B-B14F-4D97-AF65-F5344CB8AC3E}">
        <p14:creationId xmlns:p14="http://schemas.microsoft.com/office/powerpoint/2010/main" val="31590751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CF0FED43-CBB4-4CC2-91D8-C782E8A96359}"/>
              </a:ext>
            </a:extLst>
          </p:cNvPr>
          <p:cNvSpPr>
            <a:spLocks noGrp="1"/>
          </p:cNvSpPr>
          <p:nvPr>
            <p:ph type="title"/>
          </p:nvPr>
        </p:nvSpPr>
        <p:spPr>
          <a:xfrm>
            <a:off x="1179226" y="826680"/>
            <a:ext cx="9833548" cy="1325563"/>
          </a:xfrm>
        </p:spPr>
        <p:txBody>
          <a:bodyPr>
            <a:normAutofit/>
          </a:bodyPr>
          <a:lstStyle/>
          <a:p>
            <a:pPr algn="ctr"/>
            <a:r>
              <a:rPr lang="en-US" sz="4000" dirty="0">
                <a:solidFill>
                  <a:srgbClr val="FFFFFF"/>
                </a:solidFill>
                <a:latin typeface="Comic Sans MS"/>
                <a:cs typeface="Calibri Light"/>
              </a:rPr>
              <a:t>Short Term Source of finance</a:t>
            </a:r>
            <a:endParaRPr lang="en-US" sz="4000" dirty="0">
              <a:ea typeface="+mj-lt"/>
              <a:cs typeface="+mj-lt"/>
            </a:endParaRPr>
          </a:p>
        </p:txBody>
      </p:sp>
      <p:sp>
        <p:nvSpPr>
          <p:cNvPr id="3" name="Content Placeholder 2">
            <a:extLst>
              <a:ext uri="{FF2B5EF4-FFF2-40B4-BE49-F238E27FC236}">
                <a16:creationId xmlns:a16="http://schemas.microsoft.com/office/drawing/2014/main" id="{DA3C5635-CF73-47E0-835F-A915272FC0E2}"/>
              </a:ext>
            </a:extLst>
          </p:cNvPr>
          <p:cNvSpPr>
            <a:spLocks noGrp="1"/>
          </p:cNvSpPr>
          <p:nvPr>
            <p:ph idx="1"/>
          </p:nvPr>
        </p:nvSpPr>
        <p:spPr>
          <a:xfrm>
            <a:off x="1179226" y="3092970"/>
            <a:ext cx="9833548" cy="2693976"/>
          </a:xfrm>
        </p:spPr>
        <p:txBody>
          <a:bodyPr vert="horz" lIns="91440" tIns="45720" rIns="91440" bIns="45720" rtlCol="0" anchor="t">
            <a:noAutofit/>
          </a:bodyPr>
          <a:lstStyle/>
          <a:p>
            <a:pPr marL="0" indent="0">
              <a:lnSpc>
                <a:spcPct val="100000"/>
              </a:lnSpc>
              <a:spcBef>
                <a:spcPts val="300"/>
              </a:spcBef>
              <a:buNone/>
            </a:pPr>
            <a:r>
              <a:rPr lang="en-US" sz="2200" dirty="0">
                <a:solidFill>
                  <a:srgbClr val="000000"/>
                </a:solidFill>
                <a:latin typeface="Comic Sans MS"/>
                <a:cs typeface="Calibri" panose="020F0502020204030204"/>
              </a:rPr>
              <a:t>This type of finance is repaid within 12 months and includes</a:t>
            </a:r>
            <a:endParaRPr lang="en-US">
              <a:cs typeface="Calibri" panose="020F0502020204030204"/>
            </a:endParaRPr>
          </a:p>
          <a:p>
            <a:pPr>
              <a:lnSpc>
                <a:spcPct val="100000"/>
              </a:lnSpc>
              <a:spcBef>
                <a:spcPts val="300"/>
              </a:spcBef>
              <a:buNone/>
            </a:pPr>
            <a:endParaRPr lang="en-US" sz="2200" b="1" dirty="0">
              <a:solidFill>
                <a:srgbClr val="000000"/>
              </a:solidFill>
              <a:latin typeface="Comic Sans MS"/>
              <a:ea typeface="+mn-lt"/>
              <a:cs typeface="+mn-lt"/>
            </a:endParaRPr>
          </a:p>
          <a:p>
            <a:pPr>
              <a:lnSpc>
                <a:spcPct val="100000"/>
              </a:lnSpc>
              <a:spcBef>
                <a:spcPts val="300"/>
              </a:spcBef>
              <a:buNone/>
            </a:pPr>
            <a:r>
              <a:rPr lang="en-US" sz="2200" b="1" dirty="0">
                <a:solidFill>
                  <a:srgbClr val="000000"/>
                </a:solidFill>
                <a:latin typeface="Comic Sans MS"/>
                <a:ea typeface="+mn-lt"/>
                <a:cs typeface="+mn-lt"/>
              </a:rPr>
              <a:t>Cash</a:t>
            </a:r>
            <a:r>
              <a:rPr lang="en-US" sz="2200" dirty="0">
                <a:solidFill>
                  <a:srgbClr val="000000"/>
                </a:solidFill>
                <a:latin typeface="Comic Sans MS"/>
                <a:ea typeface="+mn-lt"/>
                <a:cs typeface="+mn-lt"/>
              </a:rPr>
              <a:t>  </a:t>
            </a:r>
            <a:r>
              <a:rPr lang="en-US" sz="2200" b="1" baseline="30000" dirty="0">
                <a:solidFill>
                  <a:srgbClr val="000000"/>
                </a:solidFill>
                <a:latin typeface="Comic Sans MS"/>
                <a:ea typeface="+mn-lt"/>
                <a:cs typeface="+mn-lt"/>
              </a:rPr>
              <a:t>Def</a:t>
            </a:r>
            <a:r>
              <a:rPr lang="en-US" sz="2200" dirty="0">
                <a:solidFill>
                  <a:srgbClr val="000000"/>
                </a:solidFill>
                <a:latin typeface="Comic Sans MS"/>
                <a:ea typeface="+mn-lt"/>
                <a:cs typeface="+mn-lt"/>
              </a:rPr>
              <a:t> Using the cash the company has to pay debt. </a:t>
            </a:r>
            <a:endParaRPr lang="en-US" sz="2200">
              <a:solidFill>
                <a:srgbClr val="000000"/>
              </a:solidFill>
              <a:latin typeface="Comic Sans MS"/>
            </a:endParaRPr>
          </a:p>
          <a:p>
            <a:pPr>
              <a:lnSpc>
                <a:spcPct val="100000"/>
              </a:lnSpc>
              <a:spcBef>
                <a:spcPts val="300"/>
              </a:spcBef>
              <a:buNone/>
            </a:pPr>
            <a:endParaRPr lang="en-US" sz="2200" dirty="0">
              <a:solidFill>
                <a:srgbClr val="000000"/>
              </a:solidFill>
              <a:latin typeface="Comic Sans MS"/>
              <a:ea typeface="+mn-lt"/>
              <a:cs typeface="+mn-lt"/>
            </a:endParaRPr>
          </a:p>
          <a:p>
            <a:pPr>
              <a:lnSpc>
                <a:spcPct val="100000"/>
              </a:lnSpc>
              <a:spcBef>
                <a:spcPts val="300"/>
              </a:spcBef>
              <a:buNone/>
            </a:pPr>
            <a:r>
              <a:rPr lang="en-US" sz="2200" b="1" dirty="0">
                <a:solidFill>
                  <a:srgbClr val="000000"/>
                </a:solidFill>
                <a:latin typeface="Comic Sans MS"/>
                <a:ea typeface="+mn-lt"/>
                <a:cs typeface="+mn-lt"/>
              </a:rPr>
              <a:t>Bank overdraft </a:t>
            </a:r>
            <a:r>
              <a:rPr lang="en-US" sz="2200" b="1" baseline="30000" dirty="0">
                <a:solidFill>
                  <a:srgbClr val="000000"/>
                </a:solidFill>
                <a:latin typeface="Comic Sans MS"/>
                <a:ea typeface="+mn-lt"/>
                <a:cs typeface="+mn-lt"/>
              </a:rPr>
              <a:t>Def</a:t>
            </a:r>
            <a:r>
              <a:rPr lang="en-US" sz="2200" dirty="0">
                <a:solidFill>
                  <a:srgbClr val="000000"/>
                </a:solidFill>
                <a:latin typeface="Comic Sans MS"/>
                <a:ea typeface="+mn-lt"/>
                <a:cs typeface="+mn-lt"/>
              </a:rPr>
              <a:t> This is an agreement with the bank to withdraw </a:t>
            </a:r>
          </a:p>
          <a:p>
            <a:pPr>
              <a:lnSpc>
                <a:spcPct val="100000"/>
              </a:lnSpc>
              <a:spcBef>
                <a:spcPts val="300"/>
              </a:spcBef>
              <a:buNone/>
            </a:pPr>
            <a:r>
              <a:rPr lang="en-US" sz="2200" dirty="0">
                <a:solidFill>
                  <a:srgbClr val="000000"/>
                </a:solidFill>
                <a:latin typeface="Comic Sans MS"/>
                <a:ea typeface="+mn-lt"/>
                <a:cs typeface="+mn-lt"/>
              </a:rPr>
              <a:t>money that you don’t have in your current  account up to a  certain  limit. </a:t>
            </a:r>
            <a:endParaRPr lang="en-US" sz="2200">
              <a:solidFill>
                <a:srgbClr val="000000"/>
              </a:solidFill>
              <a:latin typeface="Comic Sans MS"/>
              <a:ea typeface="+mn-lt"/>
              <a:cs typeface="+mn-lt"/>
            </a:endParaRPr>
          </a:p>
          <a:p>
            <a:pPr>
              <a:lnSpc>
                <a:spcPct val="100000"/>
              </a:lnSpc>
              <a:spcBef>
                <a:spcPts val="300"/>
              </a:spcBef>
              <a:buNone/>
            </a:pPr>
            <a:r>
              <a:rPr lang="en-US" sz="2200" dirty="0">
                <a:solidFill>
                  <a:srgbClr val="000000"/>
                </a:solidFill>
                <a:latin typeface="Comic Sans MS"/>
                <a:ea typeface="+mn-lt"/>
                <a:cs typeface="+mn-lt"/>
              </a:rPr>
              <a:t>You pay interest on the overdrawn amount </a:t>
            </a:r>
            <a:endParaRPr lang="en-US" sz="2200" dirty="0">
              <a:solidFill>
                <a:srgbClr val="000000"/>
              </a:solidFill>
              <a:latin typeface="Comic Sans MS"/>
              <a:cs typeface="Calibri" panose="020F0502020204030204"/>
            </a:endParaRPr>
          </a:p>
        </p:txBody>
      </p:sp>
    </p:spTree>
    <p:extLst>
      <p:ext uri="{BB962C8B-B14F-4D97-AF65-F5344CB8AC3E}">
        <p14:creationId xmlns:p14="http://schemas.microsoft.com/office/powerpoint/2010/main" val="11558184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Strand 2</vt:lpstr>
      <vt:lpstr>Key Words</vt:lpstr>
      <vt:lpstr>Key Words</vt:lpstr>
      <vt:lpstr>Key Words</vt:lpstr>
      <vt:lpstr>Financial Needs of a business</vt:lpstr>
      <vt:lpstr>Financial Needs of a business</vt:lpstr>
      <vt:lpstr>Factors that affect the choice of Finance</vt:lpstr>
      <vt:lpstr>Factors that affect the choice of Finance</vt:lpstr>
      <vt:lpstr>Short Term Source of finance</vt:lpstr>
      <vt:lpstr>Short Term Source of finance</vt:lpstr>
      <vt:lpstr>Short Term Source of finance</vt:lpstr>
      <vt:lpstr>Short Term Source of finance</vt:lpstr>
      <vt:lpstr>Medium Term Sources of Finance</vt:lpstr>
      <vt:lpstr>Medium Term Sources of Finance</vt:lpstr>
      <vt:lpstr>Medium Term Sources of Finance</vt:lpstr>
      <vt:lpstr>Long Term Source of Finance</vt:lpstr>
      <vt:lpstr>Long Term Source of Finance</vt:lpstr>
      <vt:lpstr>Long Term Source of Finance</vt:lpstr>
      <vt:lpstr>Long Term Source of Finance</vt:lpstr>
      <vt:lpstr>Long Term Source of Finance</vt:lpstr>
      <vt:lpstr>Loan Application for a Business</vt:lpstr>
      <vt:lpstr>Loan Application for a Business</vt:lpstr>
      <vt:lpstr>Loan Application for a Business</vt:lpstr>
      <vt:lpstr>Manage Debtors </vt:lpstr>
      <vt:lpstr>Managing Stock </vt:lpstr>
      <vt:lpstr>Managing Cash Flow </vt:lpstr>
      <vt:lpstr>CASH FLOW FORECASTS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276</cp:revision>
  <dcterms:created xsi:type="dcterms:W3CDTF">2021-04-05T17:11:46Z</dcterms:created>
  <dcterms:modified xsi:type="dcterms:W3CDTF">2021-04-06T09:17:50Z</dcterms:modified>
</cp:coreProperties>
</file>