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C32C2-1F26-4D38-9335-2DAB0C5083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B44673D1-D678-4031-B67E-A16A78BDB9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FAE5ABD1-985C-49D2-A6AD-948534ECC817}"/>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5" name="Footer Placeholder 4">
            <a:extLst>
              <a:ext uri="{FF2B5EF4-FFF2-40B4-BE49-F238E27FC236}">
                <a16:creationId xmlns:a16="http://schemas.microsoft.com/office/drawing/2014/main" id="{5B0B44C3-80AE-4985-8B96-B130948CEA4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CCB92E6-A33E-4D4F-9402-F66BB2D16EED}"/>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319711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5C9ED-8C8D-4702-AF6A-94A8CDA6E649}"/>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92AF6E9-509F-47AB-AE64-B8DCFB62CA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BE774CD-AD1B-4C6E-8BC8-DB9B7472D9A7}"/>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5" name="Footer Placeholder 4">
            <a:extLst>
              <a:ext uri="{FF2B5EF4-FFF2-40B4-BE49-F238E27FC236}">
                <a16:creationId xmlns:a16="http://schemas.microsoft.com/office/drawing/2014/main" id="{A9B8AC0E-9823-49B2-B31F-3CC5ABCFB19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0AC2BD7-CBF9-48E5-B031-F3617F579607}"/>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208736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4B8CA8-0481-423C-A4EE-F825D7F044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FCED1D0-B42D-4F3B-9995-683E5B00AA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AD0710D-A2CF-48C1-A00B-6049669EE72E}"/>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5" name="Footer Placeholder 4">
            <a:extLst>
              <a:ext uri="{FF2B5EF4-FFF2-40B4-BE49-F238E27FC236}">
                <a16:creationId xmlns:a16="http://schemas.microsoft.com/office/drawing/2014/main" id="{6C814E47-124F-416F-ACBE-8EFF175A804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6E80EB4-ADE1-47D9-86C6-0E7BBAD18EB6}"/>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302893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EE8E-DDD5-4FD9-816A-3E30846FD4F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7CC2584-0B9A-4226-8C28-5843581694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154766-9176-4EE8-B033-F060B3D91756}"/>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5" name="Footer Placeholder 4">
            <a:extLst>
              <a:ext uri="{FF2B5EF4-FFF2-40B4-BE49-F238E27FC236}">
                <a16:creationId xmlns:a16="http://schemas.microsoft.com/office/drawing/2014/main" id="{DD660007-F94D-4534-90C2-ABA486CAD2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5D7EE52-6B15-4723-BD7C-9EE41E0BDBF8}"/>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237130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3CEC0-E6B0-4D40-B35A-21B5CE94F1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C2B5E82E-40DE-4D8A-B2EC-8565139C0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1700B5-E69D-4F66-9380-E9622879DBAA}"/>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5" name="Footer Placeholder 4">
            <a:extLst>
              <a:ext uri="{FF2B5EF4-FFF2-40B4-BE49-F238E27FC236}">
                <a16:creationId xmlns:a16="http://schemas.microsoft.com/office/drawing/2014/main" id="{1BC8C05F-81AB-4A0E-B770-604D963100B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CFBBD57-FCF0-4A0C-BC13-61333FE096C0}"/>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131273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9C755-CF41-4380-9C03-BC0D58DB23F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F7588B8-223E-46D6-9D37-19CE74F8A1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118A218-71B7-4FC8-97F7-EE06FF92A0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AB742593-4934-4880-9FCA-5A18A77131BD}"/>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6" name="Footer Placeholder 5">
            <a:extLst>
              <a:ext uri="{FF2B5EF4-FFF2-40B4-BE49-F238E27FC236}">
                <a16:creationId xmlns:a16="http://schemas.microsoft.com/office/drawing/2014/main" id="{C4B3700A-FDBE-4254-A2C6-0E0568B10F2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1F75D40-BFD2-46E7-A22E-6715C3DA2AF9}"/>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146230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220B-AF01-4984-8E14-E5E036E7102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B5160EA-A359-4A07-8E18-2D0176DE3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EF8C0-AB4B-4818-A1F2-4CBDBB3376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F20C0121-EEF7-4F4A-81C4-CD315F777A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E312D3-E8B5-4965-B544-D5442A09DA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E6CF6C6-5064-4E4D-82AF-F02B56C762C7}"/>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8" name="Footer Placeholder 7">
            <a:extLst>
              <a:ext uri="{FF2B5EF4-FFF2-40B4-BE49-F238E27FC236}">
                <a16:creationId xmlns:a16="http://schemas.microsoft.com/office/drawing/2014/main" id="{756529AE-00AB-4298-A6D7-EB74FD8EF0B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30B1F55-22E8-41ED-AA24-92F884BFCA43}"/>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384157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4B33-6D84-46FB-88EB-E9266A2C6F7F}"/>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28261243-D438-4BB3-A35B-445622DF4927}"/>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4" name="Footer Placeholder 3">
            <a:extLst>
              <a:ext uri="{FF2B5EF4-FFF2-40B4-BE49-F238E27FC236}">
                <a16:creationId xmlns:a16="http://schemas.microsoft.com/office/drawing/2014/main" id="{C30A821E-FD9A-4381-BF53-D9B5D2ABB78A}"/>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A04F818-5B54-4777-AA1D-3587BC21B4DE}"/>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194250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97CB96-939A-4645-A4A6-30CF4EFC1DC3}"/>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3" name="Footer Placeholder 2">
            <a:extLst>
              <a:ext uri="{FF2B5EF4-FFF2-40B4-BE49-F238E27FC236}">
                <a16:creationId xmlns:a16="http://schemas.microsoft.com/office/drawing/2014/main" id="{F1072406-7764-4722-BA29-2176CD8E498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595D844-55AA-4747-8817-C12A96B02B74}"/>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196593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EEF6-765F-4F8A-AEE1-41B0D879B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97603250-3F04-4925-81FE-29B2735E6C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F7891DB-02C3-41DB-AD94-E7727BCEB4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FB903D-8A19-4723-AD73-B64D848652C9}"/>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6" name="Footer Placeholder 5">
            <a:extLst>
              <a:ext uri="{FF2B5EF4-FFF2-40B4-BE49-F238E27FC236}">
                <a16:creationId xmlns:a16="http://schemas.microsoft.com/office/drawing/2014/main" id="{DAEBA2CC-F50D-4F77-9241-FBDF8F4DAA7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57F7DD8-93DB-409C-A907-542E5206583A}"/>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14577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2499-9143-41B2-9164-B192E5383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67D98FE-D542-4788-B9A5-A7B449037F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ED8057E-F01A-40CC-9143-26AE27E0B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5806D-A2F4-48D9-B178-7A9C677398C7}"/>
              </a:ext>
            </a:extLst>
          </p:cNvPr>
          <p:cNvSpPr>
            <a:spLocks noGrp="1"/>
          </p:cNvSpPr>
          <p:nvPr>
            <p:ph type="dt" sz="half" idx="10"/>
          </p:nvPr>
        </p:nvSpPr>
        <p:spPr/>
        <p:txBody>
          <a:bodyPr/>
          <a:lstStyle/>
          <a:p>
            <a:fld id="{60D07DEF-C4F5-44E0-B579-B0BDB1DD4218}" type="datetimeFigureOut">
              <a:rPr lang="en-IE" smtClean="0"/>
              <a:t>30/01/2021</a:t>
            </a:fld>
            <a:endParaRPr lang="en-IE"/>
          </a:p>
        </p:txBody>
      </p:sp>
      <p:sp>
        <p:nvSpPr>
          <p:cNvPr id="6" name="Footer Placeholder 5">
            <a:extLst>
              <a:ext uri="{FF2B5EF4-FFF2-40B4-BE49-F238E27FC236}">
                <a16:creationId xmlns:a16="http://schemas.microsoft.com/office/drawing/2014/main" id="{030E7798-5936-4CB5-94BA-C060F67D361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BED1D1B-698D-4CBA-8ECC-CBDE8D50AD3E}"/>
              </a:ext>
            </a:extLst>
          </p:cNvPr>
          <p:cNvSpPr>
            <a:spLocks noGrp="1"/>
          </p:cNvSpPr>
          <p:nvPr>
            <p:ph type="sldNum" sz="quarter" idx="12"/>
          </p:nvPr>
        </p:nvSpPr>
        <p:spPr/>
        <p:txBody>
          <a:bodyPr/>
          <a:lstStyle/>
          <a:p>
            <a:fld id="{89AEBF26-E209-48C7-BBEE-8EBA48AD14C4}" type="slidenum">
              <a:rPr lang="en-IE" smtClean="0"/>
              <a:t>‹#›</a:t>
            </a:fld>
            <a:endParaRPr lang="en-IE"/>
          </a:p>
        </p:txBody>
      </p:sp>
    </p:spTree>
    <p:extLst>
      <p:ext uri="{BB962C8B-B14F-4D97-AF65-F5344CB8AC3E}">
        <p14:creationId xmlns:p14="http://schemas.microsoft.com/office/powerpoint/2010/main" val="59400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51A94B-0862-4EDA-A571-9839FEF31A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37AA631-05D4-4E30-ABF2-5EECDB02B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9EEBA88-AED0-42B5-BFDA-73F14B1C41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07DEF-C4F5-44E0-B579-B0BDB1DD4218}" type="datetimeFigureOut">
              <a:rPr lang="en-IE" smtClean="0"/>
              <a:t>30/01/2021</a:t>
            </a:fld>
            <a:endParaRPr lang="en-IE"/>
          </a:p>
        </p:txBody>
      </p:sp>
      <p:sp>
        <p:nvSpPr>
          <p:cNvPr id="5" name="Footer Placeholder 4">
            <a:extLst>
              <a:ext uri="{FF2B5EF4-FFF2-40B4-BE49-F238E27FC236}">
                <a16:creationId xmlns:a16="http://schemas.microsoft.com/office/drawing/2014/main" id="{AFC46157-7E3D-4918-919B-85826D3AA0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F6EF2F6-CC7D-44DB-80DE-E62D94C1EF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BF26-E209-48C7-BBEE-8EBA48AD14C4}" type="slidenum">
              <a:rPr lang="en-IE" smtClean="0"/>
              <a:t>‹#›</a:t>
            </a:fld>
            <a:endParaRPr lang="en-IE"/>
          </a:p>
        </p:txBody>
      </p:sp>
    </p:spTree>
    <p:extLst>
      <p:ext uri="{BB962C8B-B14F-4D97-AF65-F5344CB8AC3E}">
        <p14:creationId xmlns:p14="http://schemas.microsoft.com/office/powerpoint/2010/main" val="27396525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7D9C1E0-EAF1-4A64-96CC-0A9DF4DB5860}"/>
              </a:ext>
            </a:extLst>
          </p:cNvPr>
          <p:cNvSpPr>
            <a:spLocks noGrp="1"/>
          </p:cNvSpPr>
          <p:nvPr>
            <p:ph type="ctrTitle"/>
          </p:nvPr>
        </p:nvSpPr>
        <p:spPr>
          <a:xfrm>
            <a:off x="3045368" y="2043663"/>
            <a:ext cx="6105194" cy="2031055"/>
          </a:xfrm>
        </p:spPr>
        <p:txBody>
          <a:bodyPr>
            <a:normAutofit/>
          </a:bodyPr>
          <a:lstStyle/>
          <a:p>
            <a:r>
              <a:rPr lang="en-IE">
                <a:solidFill>
                  <a:srgbClr val="FFFFFF"/>
                </a:solidFill>
              </a:rPr>
              <a:t>Strand 2</a:t>
            </a:r>
          </a:p>
        </p:txBody>
      </p:sp>
      <p:sp>
        <p:nvSpPr>
          <p:cNvPr id="3" name="Subtitle 2">
            <a:extLst>
              <a:ext uri="{FF2B5EF4-FFF2-40B4-BE49-F238E27FC236}">
                <a16:creationId xmlns:a16="http://schemas.microsoft.com/office/drawing/2014/main" id="{493A7F2B-BF89-4B98-A134-7CA354F20665}"/>
              </a:ext>
            </a:extLst>
          </p:cNvPr>
          <p:cNvSpPr>
            <a:spLocks noGrp="1"/>
          </p:cNvSpPr>
          <p:nvPr>
            <p:ph type="subTitle" idx="1"/>
          </p:nvPr>
        </p:nvSpPr>
        <p:spPr>
          <a:xfrm>
            <a:off x="3045368" y="4074718"/>
            <a:ext cx="6105194" cy="682079"/>
          </a:xfrm>
        </p:spPr>
        <p:txBody>
          <a:bodyPr>
            <a:normAutofit/>
          </a:bodyPr>
          <a:lstStyle/>
          <a:p>
            <a:r>
              <a:rPr lang="en-IE" sz="1900">
                <a:solidFill>
                  <a:srgbClr val="FFFFFF"/>
                </a:solidFill>
              </a:rPr>
              <a:t>2.1 - </a:t>
            </a:r>
            <a:r>
              <a:rPr lang="en-GB" sz="1900" b="0" i="0">
                <a:solidFill>
                  <a:srgbClr val="FFFFFF"/>
                </a:solidFill>
                <a:effectLst/>
                <a:latin typeface="Calibri" panose="020F0502020204030204" pitchFamily="34" charset="0"/>
              </a:rPr>
              <a:t>Identify different types of financial, cultural and social enterprise and appreciate the role each plays in society</a:t>
            </a:r>
            <a:endParaRPr lang="en-IE" sz="1900">
              <a:solidFill>
                <a:srgbClr val="FFFFFF"/>
              </a:solidFill>
            </a:endParaRPr>
          </a:p>
        </p:txBody>
      </p:sp>
    </p:spTree>
    <p:extLst>
      <p:ext uri="{BB962C8B-B14F-4D97-AF65-F5344CB8AC3E}">
        <p14:creationId xmlns:p14="http://schemas.microsoft.com/office/powerpoint/2010/main" val="1353659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ctangle 33">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5">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76FB2443-142F-435D-9EB2-A6B9188668DC}"/>
              </a:ext>
            </a:extLst>
          </p:cNvPr>
          <p:cNvSpPr>
            <a:spLocks noGrp="1"/>
          </p:cNvSpPr>
          <p:nvPr>
            <p:ph type="title"/>
          </p:nvPr>
        </p:nvSpPr>
        <p:spPr>
          <a:xfrm>
            <a:off x="640079" y="2023236"/>
            <a:ext cx="3659777" cy="2820908"/>
          </a:xfrm>
        </p:spPr>
        <p:txBody>
          <a:bodyPr>
            <a:normAutofit/>
          </a:bodyPr>
          <a:lstStyle/>
          <a:p>
            <a:r>
              <a:rPr lang="en-IE" sz="4000">
                <a:solidFill>
                  <a:srgbClr val="FFFFFF"/>
                </a:solidFill>
                <a:latin typeface="Comic Sans MS" panose="030F0702030302020204" pitchFamily="66" charset="0"/>
              </a:rPr>
              <a:t>Risk and Rewards of being self employed</a:t>
            </a:r>
            <a:endParaRPr lang="en-IE" sz="4000" dirty="0">
              <a:solidFill>
                <a:srgbClr val="FFFFFF"/>
              </a:solidFill>
              <a:latin typeface="Comic Sans MS" panose="030F0702030302020204" pitchFamily="66" charset="0"/>
            </a:endParaRPr>
          </a:p>
        </p:txBody>
      </p:sp>
      <p:graphicFrame>
        <p:nvGraphicFramePr>
          <p:cNvPr id="22" name="Content Placeholder 3">
            <a:extLst>
              <a:ext uri="{FF2B5EF4-FFF2-40B4-BE49-F238E27FC236}">
                <a16:creationId xmlns:a16="http://schemas.microsoft.com/office/drawing/2014/main" id="{D18FBFEE-02DE-4EC7-98A1-5BF4602B51A6}"/>
              </a:ext>
            </a:extLst>
          </p:cNvPr>
          <p:cNvGraphicFramePr>
            <a:graphicFrameLocks noGrp="1"/>
          </p:cNvGraphicFramePr>
          <p:nvPr>
            <p:ph idx="1"/>
            <p:extLst>
              <p:ext uri="{D42A27DB-BD31-4B8C-83A1-F6EECF244321}">
                <p14:modId xmlns:p14="http://schemas.microsoft.com/office/powerpoint/2010/main" val="2812038270"/>
              </p:ext>
            </p:extLst>
          </p:nvPr>
        </p:nvGraphicFramePr>
        <p:xfrm>
          <a:off x="6355080" y="1453321"/>
          <a:ext cx="5029201" cy="3952486"/>
        </p:xfrm>
        <a:graphic>
          <a:graphicData uri="http://schemas.openxmlformats.org/drawingml/2006/table">
            <a:tbl>
              <a:tblPr firstRow="1" bandRow="1"/>
              <a:tblGrid>
                <a:gridCol w="2547068">
                  <a:extLst>
                    <a:ext uri="{9D8B030D-6E8A-4147-A177-3AD203B41FA5}">
                      <a16:colId xmlns:a16="http://schemas.microsoft.com/office/drawing/2014/main" val="499401935"/>
                    </a:ext>
                  </a:extLst>
                </a:gridCol>
                <a:gridCol w="2482133">
                  <a:extLst>
                    <a:ext uri="{9D8B030D-6E8A-4147-A177-3AD203B41FA5}">
                      <a16:colId xmlns:a16="http://schemas.microsoft.com/office/drawing/2014/main" val="2992613894"/>
                    </a:ext>
                  </a:extLst>
                </a:gridCol>
              </a:tblGrid>
              <a:tr h="620042">
                <a:tc>
                  <a:txBody>
                    <a:bodyPr/>
                    <a:lstStyle/>
                    <a:p>
                      <a:pPr algn="l" rtl="0" fontAlgn="base"/>
                      <a:r>
                        <a:rPr lang="en-IE" sz="1500" b="1" i="0">
                          <a:effectLst/>
                          <a:latin typeface="Comic Sans MS" panose="030F0702030302020204" pitchFamily="66" charset="0"/>
                        </a:rPr>
                        <a:t>Rewards of Self Employment</a:t>
                      </a:r>
                      <a:r>
                        <a:rPr lang="en-IE" sz="1500" b="0" i="0">
                          <a:effectLst/>
                          <a:latin typeface="Comic Sans MS" panose="030F0702030302020204" pitchFamily="66" charset="0"/>
                        </a:rPr>
                        <a:t> </a:t>
                      </a:r>
                      <a:endParaRPr lang="en-IE" sz="2500" b="0" i="0">
                        <a:effectLst/>
                        <a:latin typeface="Comic Sans MS" panose="030F0702030302020204" pitchFamily="66" charset="0"/>
                      </a:endParaRP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IE" sz="1500" b="1" i="0">
                          <a:effectLst/>
                          <a:latin typeface="Comic Sans MS" panose="030F0702030302020204" pitchFamily="66" charset="0"/>
                        </a:rPr>
                        <a:t>Risk of Self Employment</a:t>
                      </a:r>
                      <a:r>
                        <a:rPr lang="en-IE" sz="1500" b="0" i="0">
                          <a:effectLst/>
                          <a:latin typeface="Comic Sans MS" panose="030F0702030302020204" pitchFamily="66" charset="0"/>
                        </a:rPr>
                        <a:t> </a:t>
                      </a:r>
                      <a:endParaRPr lang="en-IE" sz="2500" b="0" i="0">
                        <a:effectLst/>
                        <a:latin typeface="Comic Sans MS" panose="030F0702030302020204" pitchFamily="66" charset="0"/>
                      </a:endParaRP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0385532"/>
                  </a:ext>
                </a:extLst>
              </a:tr>
              <a:tr h="387806">
                <a:tc>
                  <a:txBody>
                    <a:bodyPr/>
                    <a:lstStyle/>
                    <a:p>
                      <a:pPr algn="l" rtl="0" fontAlgn="base">
                        <a:buFont typeface="+mj-lt"/>
                        <a:buAutoNum type="arabicPeriod"/>
                      </a:pPr>
                      <a:r>
                        <a:rPr lang="en-GB" sz="1500" b="0" i="0" dirty="0">
                          <a:effectLst/>
                          <a:latin typeface="Comic Sans MS" panose="030F0702030302020204" pitchFamily="66" charset="0"/>
                        </a:rPr>
                        <a:t> You are your own boss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buFont typeface="+mj-lt"/>
                        <a:buAutoNum type="arabicPeriod"/>
                      </a:pPr>
                      <a:r>
                        <a:rPr lang="en-IE" sz="1500" b="0" i="0" dirty="0">
                          <a:effectLst/>
                          <a:latin typeface="Comic Sans MS" panose="030F0702030302020204" pitchFamily="66" charset="0"/>
                        </a:rPr>
                        <a:t> Financial risk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716551"/>
                  </a:ext>
                </a:extLst>
              </a:tr>
              <a:tr h="852277">
                <a:tc>
                  <a:txBody>
                    <a:bodyPr/>
                    <a:lstStyle/>
                    <a:p>
                      <a:pPr algn="l" rtl="0" fontAlgn="base">
                        <a:buFont typeface="+mj-lt"/>
                        <a:buAutoNum type="arabicPeriod" startAt="2"/>
                      </a:pPr>
                      <a:r>
                        <a:rPr lang="en-GB" sz="1500" b="0" i="0" dirty="0">
                          <a:effectLst/>
                          <a:latin typeface="Comic Sans MS" panose="030F0702030302020204" pitchFamily="66" charset="0"/>
                        </a:rPr>
                        <a:t> You make all the decisions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buFont typeface="+mj-lt"/>
                        <a:buAutoNum type="arabicPeriod" startAt="2"/>
                      </a:pPr>
                      <a:r>
                        <a:rPr lang="en-GB" sz="1500" b="0" i="0" dirty="0">
                          <a:effectLst/>
                          <a:latin typeface="Comic Sans MS" panose="030F0702030302020204" pitchFamily="66" charset="0"/>
                        </a:rPr>
                        <a:t> Work long hours to get the business up and running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2002606"/>
                  </a:ext>
                </a:extLst>
              </a:tr>
              <a:tr h="620042">
                <a:tc>
                  <a:txBody>
                    <a:bodyPr/>
                    <a:lstStyle/>
                    <a:p>
                      <a:pPr algn="l" rtl="0" fontAlgn="base">
                        <a:buFont typeface="+mj-lt"/>
                        <a:buAutoNum type="arabicPeriod" startAt="3"/>
                      </a:pPr>
                      <a:r>
                        <a:rPr lang="en-GB" sz="1500" b="0" i="0" dirty="0">
                          <a:effectLst/>
                          <a:latin typeface="Comic Sans MS" panose="030F0702030302020204" pitchFamily="66" charset="0"/>
                        </a:rPr>
                        <a:t> You choose your own hours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buFont typeface="+mj-lt"/>
                        <a:buAutoNum type="arabicPeriod" startAt="3"/>
                      </a:pPr>
                      <a:r>
                        <a:rPr lang="en-GB" sz="1500" b="0" i="0" dirty="0">
                          <a:effectLst/>
                          <a:latin typeface="Comic Sans MS" panose="030F0702030302020204" pitchFamily="66" charset="0"/>
                        </a:rPr>
                        <a:t> Might find it hard to take holidays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5511"/>
                  </a:ext>
                </a:extLst>
              </a:tr>
              <a:tr h="620042">
                <a:tc>
                  <a:txBody>
                    <a:bodyPr/>
                    <a:lstStyle/>
                    <a:p>
                      <a:pPr algn="l" rtl="0" fontAlgn="base">
                        <a:buFont typeface="+mj-lt"/>
                        <a:buAutoNum type="arabicPeriod" startAt="4"/>
                      </a:pPr>
                      <a:r>
                        <a:rPr lang="en-GB" sz="1500" b="0" i="0" dirty="0">
                          <a:effectLst/>
                          <a:latin typeface="Comic Sans MS" panose="030F0702030302020204" pitchFamily="66" charset="0"/>
                        </a:rPr>
                        <a:t> You keep al the profits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buFont typeface="+mj-lt"/>
                        <a:buAutoNum type="arabicPeriod" startAt="4"/>
                      </a:pPr>
                      <a:r>
                        <a:rPr lang="en-IE" sz="1500" b="0" i="0" dirty="0">
                          <a:effectLst/>
                          <a:latin typeface="Comic Sans MS" panose="030F0702030302020204" pitchFamily="66" charset="0"/>
                        </a:rPr>
                        <a:t> Income is not guaranteed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008790"/>
                  </a:ext>
                </a:extLst>
              </a:tr>
              <a:tr h="852277">
                <a:tc>
                  <a:txBody>
                    <a:bodyPr/>
                    <a:lstStyle/>
                    <a:p>
                      <a:pPr algn="l" rtl="0" fontAlgn="base">
                        <a:buFont typeface="+mj-lt"/>
                        <a:buAutoNum type="arabicPeriod" startAt="5"/>
                      </a:pPr>
                      <a:r>
                        <a:rPr lang="en-IE" sz="1500" b="0" i="0" dirty="0">
                          <a:effectLst/>
                          <a:latin typeface="Comic Sans MS" panose="030F0702030302020204" pitchFamily="66" charset="0"/>
                        </a:rPr>
                        <a:t> Sense of satisfaction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buFont typeface="+mj-lt"/>
                        <a:buAutoNum type="arabicPeriod" startAt="5"/>
                      </a:pPr>
                      <a:r>
                        <a:rPr lang="en-GB" sz="1500" b="0" i="0" dirty="0">
                          <a:effectLst/>
                          <a:latin typeface="Comic Sans MS" panose="030F0702030302020204" pitchFamily="66" charset="0"/>
                        </a:rPr>
                        <a:t> You may not have the right skills to run a business </a:t>
                      </a:r>
                    </a:p>
                  </a:txBody>
                  <a:tcPr marL="126236" marR="126236" marT="63118" marB="6311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147205"/>
                  </a:ext>
                </a:extLst>
              </a:tr>
            </a:tbl>
          </a:graphicData>
        </a:graphic>
      </p:graphicFrame>
    </p:spTree>
    <p:extLst>
      <p:ext uri="{BB962C8B-B14F-4D97-AF65-F5344CB8AC3E}">
        <p14:creationId xmlns:p14="http://schemas.microsoft.com/office/powerpoint/2010/main" val="254941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13E77D-AC6E-42B4-83E9-8A82DD2AFA49}"/>
              </a:ext>
            </a:extLst>
          </p:cNvPr>
          <p:cNvSpPr>
            <a:spLocks noGrp="1"/>
          </p:cNvSpPr>
          <p:nvPr>
            <p:ph type="title"/>
          </p:nvPr>
        </p:nvSpPr>
        <p:spPr>
          <a:xfrm>
            <a:off x="640079" y="2053641"/>
            <a:ext cx="3669161" cy="2760098"/>
          </a:xfrm>
        </p:spPr>
        <p:txBody>
          <a:bodyPr>
            <a:normAutofit/>
          </a:bodyPr>
          <a:lstStyle/>
          <a:p>
            <a:r>
              <a:rPr lang="en-GB" b="1" i="0" dirty="0">
                <a:solidFill>
                  <a:srgbClr val="FFFFFF"/>
                </a:solidFill>
                <a:effectLst/>
                <a:latin typeface="Comic Sans MS" panose="030F0702030302020204" pitchFamily="66" charset="0"/>
              </a:rPr>
              <a:t>Financial enterprise</a:t>
            </a:r>
            <a:r>
              <a:rPr lang="en-GB" b="0" i="0" dirty="0">
                <a:solidFill>
                  <a:srgbClr val="FFFFFF"/>
                </a:solidFill>
                <a:effectLst/>
                <a:latin typeface="Comic Sans MS" panose="030F0702030302020204" pitchFamily="66" charset="0"/>
              </a:rPr>
              <a:t> </a:t>
            </a:r>
            <a:endParaRPr lang="en-IE" dirty="0">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67D38C55-60BF-4C08-83C7-634761CB149E}"/>
              </a:ext>
            </a:extLst>
          </p:cNvPr>
          <p:cNvSpPr>
            <a:spLocks noGrp="1"/>
          </p:cNvSpPr>
          <p:nvPr>
            <p:ph idx="1"/>
          </p:nvPr>
        </p:nvSpPr>
        <p:spPr>
          <a:xfrm>
            <a:off x="6090574" y="801866"/>
            <a:ext cx="5306084" cy="5230634"/>
          </a:xfrm>
        </p:spPr>
        <p:txBody>
          <a:bodyPr anchor="ctr">
            <a:normAutofit/>
          </a:bodyPr>
          <a:lstStyle/>
          <a:p>
            <a:pPr marL="0" indent="0" rtl="0" fontAlgn="base">
              <a:buNone/>
            </a:pPr>
            <a:r>
              <a:rPr lang="en-GB" sz="2400" b="1" i="0" dirty="0">
                <a:solidFill>
                  <a:srgbClr val="000000"/>
                </a:solidFill>
                <a:effectLst/>
                <a:latin typeface="Comic Sans MS" panose="030F0702030302020204" pitchFamily="66" charset="0"/>
              </a:rPr>
              <a:t>Financial Enterprise </a:t>
            </a:r>
            <a:r>
              <a:rPr lang="en-GB" sz="2400" b="1" i="0" baseline="30000" dirty="0">
                <a:solidFill>
                  <a:srgbClr val="000000"/>
                </a:solidFill>
                <a:effectLst/>
                <a:latin typeface="Comic Sans MS" panose="030F0702030302020204" pitchFamily="66" charset="0"/>
              </a:rPr>
              <a:t>Def</a:t>
            </a:r>
            <a:r>
              <a:rPr lang="en-GB" sz="2400" b="0" i="0" baseline="30000" dirty="0">
                <a:solidFill>
                  <a:srgbClr val="000000"/>
                </a:solidFill>
                <a:effectLst/>
                <a:latin typeface="Comic Sans MS" panose="030F0702030302020204" pitchFamily="66" charset="0"/>
              </a:rPr>
              <a:t> </a:t>
            </a:r>
            <a:r>
              <a:rPr lang="en-GB" sz="2400" b="0" i="0" dirty="0">
                <a:solidFill>
                  <a:srgbClr val="000000"/>
                </a:solidFill>
                <a:effectLst/>
                <a:latin typeface="Comic Sans MS" panose="030F0702030302020204" pitchFamily="66" charset="0"/>
              </a:rPr>
              <a:t> This is when an business is set up to make a profit. This profit is made by selling goods and services </a:t>
            </a:r>
          </a:p>
          <a:p>
            <a:endParaRPr lang="en-IE" sz="24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814049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13E77D-AC6E-42B4-83E9-8A82DD2AFA49}"/>
              </a:ext>
            </a:extLst>
          </p:cNvPr>
          <p:cNvSpPr>
            <a:spLocks noGrp="1"/>
          </p:cNvSpPr>
          <p:nvPr>
            <p:ph type="title"/>
          </p:nvPr>
        </p:nvSpPr>
        <p:spPr>
          <a:xfrm>
            <a:off x="640079" y="2053641"/>
            <a:ext cx="3669161" cy="2760098"/>
          </a:xfrm>
        </p:spPr>
        <p:txBody>
          <a:bodyPr>
            <a:normAutofit/>
          </a:bodyPr>
          <a:lstStyle/>
          <a:p>
            <a:pPr rtl="0" fontAlgn="base"/>
            <a:r>
              <a:rPr lang="en-GB" b="1" i="0" dirty="0">
                <a:solidFill>
                  <a:srgbClr val="FFFFFF"/>
                </a:solidFill>
                <a:effectLst/>
                <a:latin typeface="Comic Sans MS" panose="030F0702030302020204" pitchFamily="66" charset="0"/>
              </a:rPr>
              <a:t>Social enterprise</a:t>
            </a:r>
            <a:r>
              <a:rPr lang="en-GB" b="0" i="0" dirty="0">
                <a:solidFill>
                  <a:srgbClr val="FFFFFF"/>
                </a:solidFill>
                <a:effectLst/>
                <a:latin typeface="Comic Sans MS" panose="030F0702030302020204" pitchFamily="66" charset="0"/>
              </a:rPr>
              <a:t> </a:t>
            </a:r>
          </a:p>
        </p:txBody>
      </p:sp>
      <p:sp>
        <p:nvSpPr>
          <p:cNvPr id="3" name="Content Placeholder 2">
            <a:extLst>
              <a:ext uri="{FF2B5EF4-FFF2-40B4-BE49-F238E27FC236}">
                <a16:creationId xmlns:a16="http://schemas.microsoft.com/office/drawing/2014/main" id="{67D38C55-60BF-4C08-83C7-634761CB149E}"/>
              </a:ext>
            </a:extLst>
          </p:cNvPr>
          <p:cNvSpPr>
            <a:spLocks noGrp="1"/>
          </p:cNvSpPr>
          <p:nvPr>
            <p:ph idx="1"/>
          </p:nvPr>
        </p:nvSpPr>
        <p:spPr>
          <a:xfrm>
            <a:off x="6090574" y="801866"/>
            <a:ext cx="5306084" cy="5230634"/>
          </a:xfrm>
        </p:spPr>
        <p:txBody>
          <a:bodyPr anchor="ctr">
            <a:normAutofit/>
          </a:bodyPr>
          <a:lstStyle/>
          <a:p>
            <a:pPr marL="0" indent="0" rtl="0" fontAlgn="base">
              <a:lnSpc>
                <a:spcPct val="100000"/>
              </a:lnSpc>
              <a:spcBef>
                <a:spcPts val="0"/>
              </a:spcBef>
              <a:buNone/>
            </a:pPr>
            <a:r>
              <a:rPr lang="en-GB" sz="2400" b="1" i="0" dirty="0">
                <a:solidFill>
                  <a:srgbClr val="000000"/>
                </a:solidFill>
                <a:effectLst/>
                <a:latin typeface="Comic Sans MS" panose="030F0702030302020204" pitchFamily="66" charset="0"/>
              </a:rPr>
              <a:t>Social Enterprise </a:t>
            </a:r>
            <a:r>
              <a:rPr lang="en-GB" sz="2400" b="1" i="0" baseline="30000" dirty="0">
                <a:solidFill>
                  <a:srgbClr val="000000"/>
                </a:solidFill>
                <a:effectLst/>
                <a:latin typeface="Comic Sans MS" panose="030F0702030302020204" pitchFamily="66" charset="0"/>
              </a:rPr>
              <a:t>Def</a:t>
            </a:r>
            <a:r>
              <a:rPr lang="en-GB" sz="2400" b="0" i="0" baseline="30000" dirty="0">
                <a:solidFill>
                  <a:srgbClr val="000000"/>
                </a:solidFill>
                <a:effectLst/>
                <a:latin typeface="Comic Sans MS" panose="030F0702030302020204" pitchFamily="66" charset="0"/>
              </a:rPr>
              <a:t> </a:t>
            </a:r>
            <a:r>
              <a:rPr lang="en-GB" sz="2400" b="0" i="0" dirty="0">
                <a:solidFill>
                  <a:srgbClr val="000000"/>
                </a:solidFill>
                <a:effectLst/>
                <a:latin typeface="Comic Sans MS" panose="030F0702030302020204" pitchFamily="66" charset="0"/>
              </a:rPr>
              <a:t> This is a business that puts the community and people first instead of private or personal gain. </a:t>
            </a:r>
          </a:p>
          <a:p>
            <a:pPr marL="0" indent="0" rtl="0" fontAlgn="base">
              <a:lnSpc>
                <a:spcPct val="100000"/>
              </a:lnSpc>
              <a:spcBef>
                <a:spcPts val="0"/>
              </a:spcBef>
              <a:buNone/>
            </a:pPr>
            <a:endParaRPr lang="en-GB" sz="2400" b="0" i="0" dirty="0">
              <a:solidFill>
                <a:srgbClr val="000000"/>
              </a:solidFill>
              <a:effectLst/>
              <a:latin typeface="Comic Sans MS" panose="030F0702030302020204" pitchFamily="66" charset="0"/>
            </a:endParaRPr>
          </a:p>
          <a:p>
            <a:pPr marL="0" indent="0" rtl="0" fontAlgn="base">
              <a:lnSpc>
                <a:spcPct val="100000"/>
              </a:lnSpc>
              <a:spcBef>
                <a:spcPts val="0"/>
              </a:spcBef>
              <a:buNone/>
            </a:pPr>
            <a:r>
              <a:rPr lang="en-GB" sz="2400" b="0" i="0" dirty="0">
                <a:solidFill>
                  <a:srgbClr val="000000"/>
                </a:solidFill>
                <a:effectLst/>
                <a:latin typeface="Comic Sans MS" panose="030F0702030302020204" pitchFamily="66" charset="0"/>
              </a:rPr>
              <a:t>People who set up social enterprise are known as social entrepreneurs. They like to try and fix social economic and environment issues – Credit unions, Food Cloud </a:t>
            </a:r>
          </a:p>
          <a:p>
            <a:pPr>
              <a:lnSpc>
                <a:spcPct val="100000"/>
              </a:lnSpc>
              <a:spcBef>
                <a:spcPts val="0"/>
              </a:spcBef>
            </a:pPr>
            <a:endParaRPr lang="en-IE" sz="24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94824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13E77D-AC6E-42B4-83E9-8A82DD2AFA49}"/>
              </a:ext>
            </a:extLst>
          </p:cNvPr>
          <p:cNvSpPr>
            <a:spLocks noGrp="1"/>
          </p:cNvSpPr>
          <p:nvPr>
            <p:ph type="title"/>
          </p:nvPr>
        </p:nvSpPr>
        <p:spPr>
          <a:xfrm>
            <a:off x="640079" y="2053641"/>
            <a:ext cx="3669161" cy="2760098"/>
          </a:xfrm>
        </p:spPr>
        <p:txBody>
          <a:bodyPr>
            <a:normAutofit/>
          </a:bodyPr>
          <a:lstStyle/>
          <a:p>
            <a:pPr rtl="0" fontAlgn="base"/>
            <a:r>
              <a:rPr lang="en-GB" b="1" i="0" dirty="0">
                <a:solidFill>
                  <a:srgbClr val="FFFFFF"/>
                </a:solidFill>
                <a:effectLst/>
                <a:latin typeface="Comic Sans MS" panose="030F0702030302020204" pitchFamily="66" charset="0"/>
              </a:rPr>
              <a:t>Cultural enterprise</a:t>
            </a:r>
            <a:r>
              <a:rPr lang="en-GB" b="0" i="0" dirty="0">
                <a:solidFill>
                  <a:srgbClr val="FFFFFF"/>
                </a:solidFill>
                <a:effectLst/>
                <a:latin typeface="Comic Sans MS" panose="030F0702030302020204" pitchFamily="66" charset="0"/>
              </a:rPr>
              <a:t> </a:t>
            </a:r>
          </a:p>
        </p:txBody>
      </p:sp>
      <p:sp>
        <p:nvSpPr>
          <p:cNvPr id="3" name="Content Placeholder 2">
            <a:extLst>
              <a:ext uri="{FF2B5EF4-FFF2-40B4-BE49-F238E27FC236}">
                <a16:creationId xmlns:a16="http://schemas.microsoft.com/office/drawing/2014/main" id="{67D38C55-60BF-4C08-83C7-634761CB149E}"/>
              </a:ext>
            </a:extLst>
          </p:cNvPr>
          <p:cNvSpPr>
            <a:spLocks noGrp="1"/>
          </p:cNvSpPr>
          <p:nvPr>
            <p:ph idx="1"/>
          </p:nvPr>
        </p:nvSpPr>
        <p:spPr>
          <a:xfrm>
            <a:off x="6090574" y="801866"/>
            <a:ext cx="5306084" cy="5230634"/>
          </a:xfrm>
        </p:spPr>
        <p:txBody>
          <a:bodyPr anchor="ctr">
            <a:normAutofit/>
          </a:bodyPr>
          <a:lstStyle/>
          <a:p>
            <a:pPr marL="0" indent="0" rtl="0" fontAlgn="base">
              <a:lnSpc>
                <a:spcPct val="100000"/>
              </a:lnSpc>
              <a:spcBef>
                <a:spcPts val="0"/>
              </a:spcBef>
              <a:buNone/>
            </a:pPr>
            <a:r>
              <a:rPr lang="en-GB" sz="2400" b="1" i="0" dirty="0">
                <a:solidFill>
                  <a:srgbClr val="000000"/>
                </a:solidFill>
                <a:effectLst/>
                <a:latin typeface="Comic Sans MS" panose="030F0702030302020204" pitchFamily="66" charset="0"/>
              </a:rPr>
              <a:t>Cultural Enterprise </a:t>
            </a:r>
            <a:r>
              <a:rPr lang="en-GB" sz="2400" b="1" i="0" baseline="30000" dirty="0">
                <a:solidFill>
                  <a:srgbClr val="000000"/>
                </a:solidFill>
                <a:effectLst/>
                <a:latin typeface="Comic Sans MS" panose="030F0702030302020204" pitchFamily="66" charset="0"/>
              </a:rPr>
              <a:t>Def</a:t>
            </a:r>
            <a:r>
              <a:rPr lang="en-GB" sz="2400" b="0" i="0" baseline="30000" dirty="0">
                <a:solidFill>
                  <a:srgbClr val="000000"/>
                </a:solidFill>
                <a:effectLst/>
                <a:latin typeface="Comic Sans MS" panose="030F0702030302020204" pitchFamily="66" charset="0"/>
              </a:rPr>
              <a:t> </a:t>
            </a:r>
            <a:r>
              <a:rPr lang="en-GB" sz="2400" b="0" i="0" dirty="0">
                <a:solidFill>
                  <a:srgbClr val="000000"/>
                </a:solidFill>
                <a:effectLst/>
                <a:latin typeface="Comic Sans MS" panose="030F0702030302020204" pitchFamily="66" charset="0"/>
              </a:rPr>
              <a:t> This </a:t>
            </a:r>
          </a:p>
          <a:p>
            <a:pPr marL="0" indent="0" rtl="0" fontAlgn="base">
              <a:lnSpc>
                <a:spcPct val="100000"/>
              </a:lnSpc>
              <a:spcBef>
                <a:spcPts val="0"/>
              </a:spcBef>
              <a:buNone/>
            </a:pPr>
            <a:r>
              <a:rPr lang="en-GB" sz="2400" b="0" i="0" dirty="0">
                <a:solidFill>
                  <a:srgbClr val="000000"/>
                </a:solidFill>
                <a:effectLst/>
                <a:latin typeface="Comic Sans MS" panose="030F0702030302020204" pitchFamily="66" charset="0"/>
              </a:rPr>
              <a:t>provides consumers with access to visual arts, theatre, film, music, radio festival and events – Cultural Night in Dublin, IFI, Electric Picnic, Rose of Tralee </a:t>
            </a:r>
          </a:p>
          <a:p>
            <a:pPr>
              <a:lnSpc>
                <a:spcPct val="100000"/>
              </a:lnSpc>
              <a:spcBef>
                <a:spcPts val="0"/>
              </a:spcBef>
            </a:pPr>
            <a:endParaRPr lang="en-IE" sz="24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47079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699BAE-A195-4011-ABBF-AFD44EB2FE46}"/>
              </a:ext>
            </a:extLst>
          </p:cNvPr>
          <p:cNvSpPr>
            <a:spLocks noGrp="1"/>
          </p:cNvSpPr>
          <p:nvPr>
            <p:ph type="title"/>
          </p:nvPr>
        </p:nvSpPr>
        <p:spPr>
          <a:xfrm>
            <a:off x="640079" y="2053641"/>
            <a:ext cx="3669161" cy="2760098"/>
          </a:xfrm>
        </p:spPr>
        <p:txBody>
          <a:bodyPr>
            <a:normAutofit/>
          </a:bodyPr>
          <a:lstStyle/>
          <a:p>
            <a:r>
              <a:rPr lang="en-GB" b="1" i="0">
                <a:solidFill>
                  <a:srgbClr val="FFFFFF"/>
                </a:solidFill>
                <a:effectLst/>
                <a:latin typeface="Comic Sans MS" panose="030F0702030302020204" pitchFamily="66" charset="0"/>
              </a:rPr>
              <a:t>Enterprise is all around us</a:t>
            </a:r>
            <a:r>
              <a:rPr lang="en-GB" b="0" i="0">
                <a:solidFill>
                  <a:srgbClr val="FFFFFF"/>
                </a:solidFill>
                <a:effectLst/>
                <a:latin typeface="Comic Sans MS" panose="030F0702030302020204" pitchFamily="66" charset="0"/>
              </a:rPr>
              <a:t> </a:t>
            </a:r>
            <a:endParaRPr lang="en-IE">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05503AE8-D67D-4DC8-879A-6AF7AE1E294E}"/>
              </a:ext>
            </a:extLst>
          </p:cNvPr>
          <p:cNvSpPr>
            <a:spLocks noGrp="1"/>
          </p:cNvSpPr>
          <p:nvPr>
            <p:ph idx="1"/>
          </p:nvPr>
        </p:nvSpPr>
        <p:spPr>
          <a:xfrm>
            <a:off x="6090574" y="801866"/>
            <a:ext cx="5306084" cy="5230634"/>
          </a:xfrm>
        </p:spPr>
        <p:txBody>
          <a:bodyPr anchor="ctr">
            <a:normAutofit/>
          </a:bodyPr>
          <a:lstStyle/>
          <a:p>
            <a:pPr marL="0" indent="0" rtl="0" fontAlgn="base">
              <a:lnSpc>
                <a:spcPct val="100000"/>
              </a:lnSpc>
              <a:spcBef>
                <a:spcPts val="0"/>
              </a:spcBef>
              <a:buNone/>
            </a:pPr>
            <a:r>
              <a:rPr lang="en-GB" sz="2400" b="0" i="0" dirty="0">
                <a:solidFill>
                  <a:srgbClr val="000000"/>
                </a:solidFill>
                <a:effectLst/>
                <a:latin typeface="Comic Sans MS" panose="030F0702030302020204" pitchFamily="66" charset="0"/>
              </a:rPr>
              <a:t>Enterprise in the community - GAA Clubs, Tidy Town committee </a:t>
            </a:r>
          </a:p>
          <a:p>
            <a:pPr marL="0" indent="0" rtl="0" fontAlgn="base">
              <a:lnSpc>
                <a:spcPct val="100000"/>
              </a:lnSpc>
              <a:spcBef>
                <a:spcPts val="0"/>
              </a:spcBef>
              <a:buNone/>
            </a:pPr>
            <a:endParaRPr lang="en-GB" sz="2400" b="0" i="0" dirty="0">
              <a:solidFill>
                <a:srgbClr val="000000"/>
              </a:solidFill>
              <a:effectLst/>
              <a:latin typeface="Comic Sans MS" panose="030F0702030302020204" pitchFamily="66" charset="0"/>
            </a:endParaRPr>
          </a:p>
          <a:p>
            <a:pPr marL="0" indent="0" rtl="0" fontAlgn="base">
              <a:lnSpc>
                <a:spcPct val="100000"/>
              </a:lnSpc>
              <a:spcBef>
                <a:spcPts val="0"/>
              </a:spcBef>
              <a:buNone/>
            </a:pPr>
            <a:r>
              <a:rPr lang="en-GB" sz="2400" b="0" i="0" dirty="0">
                <a:solidFill>
                  <a:srgbClr val="000000"/>
                </a:solidFill>
                <a:effectLst/>
                <a:latin typeface="Comic Sans MS" panose="030F0702030302020204" pitchFamily="66" charset="0"/>
              </a:rPr>
              <a:t>Enterprise in the Public - 	Services Ban on smoking, Local Enterprise Office (LEO) </a:t>
            </a:r>
          </a:p>
          <a:p>
            <a:pPr>
              <a:lnSpc>
                <a:spcPct val="100000"/>
              </a:lnSpc>
              <a:spcBef>
                <a:spcPts val="0"/>
              </a:spcBef>
            </a:pPr>
            <a:endParaRPr lang="en-IE" sz="24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0915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64A2B67-7EF8-4528-900D-2B9767FF8D9A}"/>
              </a:ext>
            </a:extLst>
          </p:cNvPr>
          <p:cNvSpPr>
            <a:spLocks noGrp="1"/>
          </p:cNvSpPr>
          <p:nvPr>
            <p:ph type="title"/>
          </p:nvPr>
        </p:nvSpPr>
        <p:spPr>
          <a:xfrm>
            <a:off x="1179226" y="826680"/>
            <a:ext cx="9833548" cy="1325563"/>
          </a:xfrm>
        </p:spPr>
        <p:txBody>
          <a:bodyPr>
            <a:normAutofit/>
          </a:bodyPr>
          <a:lstStyle/>
          <a:p>
            <a:pPr algn="ctr"/>
            <a:r>
              <a:rPr lang="en-IE" sz="4000" b="1" dirty="0">
                <a:solidFill>
                  <a:srgbClr val="FFFFFF"/>
                </a:solidFill>
                <a:latin typeface="Comic Sans MS" panose="030F0702030302020204" pitchFamily="66" charset="0"/>
              </a:rPr>
              <a:t>Key Words</a:t>
            </a:r>
          </a:p>
        </p:txBody>
      </p:sp>
      <p:sp>
        <p:nvSpPr>
          <p:cNvPr id="3" name="Content Placeholder 2">
            <a:extLst>
              <a:ext uri="{FF2B5EF4-FFF2-40B4-BE49-F238E27FC236}">
                <a16:creationId xmlns:a16="http://schemas.microsoft.com/office/drawing/2014/main" id="{E2253A8E-9F53-4FA2-AFB5-600B1D4CFAA1}"/>
              </a:ext>
            </a:extLst>
          </p:cNvPr>
          <p:cNvSpPr>
            <a:spLocks noGrp="1"/>
          </p:cNvSpPr>
          <p:nvPr>
            <p:ph idx="1"/>
          </p:nvPr>
        </p:nvSpPr>
        <p:spPr>
          <a:xfrm>
            <a:off x="1179226" y="3092970"/>
            <a:ext cx="9833548" cy="2693976"/>
          </a:xfrm>
        </p:spPr>
        <p:txBody>
          <a:bodyPr>
            <a:normAutofit lnSpcReduction="10000"/>
          </a:bodyPr>
          <a:lstStyle/>
          <a:p>
            <a:pPr marL="0" indent="0" rtl="0" fontAlgn="base">
              <a:lnSpc>
                <a:spcPct val="110000"/>
              </a:lnSpc>
              <a:spcBef>
                <a:spcPts val="0"/>
              </a:spcBef>
              <a:buNone/>
            </a:pPr>
            <a:r>
              <a:rPr lang="en-GB" sz="2400" b="1" i="0" dirty="0">
                <a:solidFill>
                  <a:srgbClr val="000000"/>
                </a:solidFill>
                <a:effectLst/>
                <a:latin typeface="Comic Sans MS" panose="030F0702030302020204" pitchFamily="66" charset="0"/>
              </a:rPr>
              <a:t>Enterprise </a:t>
            </a:r>
            <a:r>
              <a:rPr lang="en-GB" sz="2400" b="1" i="0" baseline="30000" dirty="0">
                <a:solidFill>
                  <a:srgbClr val="000000"/>
                </a:solidFill>
                <a:effectLst/>
                <a:latin typeface="Comic Sans MS" panose="030F0702030302020204" pitchFamily="66" charset="0"/>
              </a:rPr>
              <a:t>Def</a:t>
            </a:r>
            <a:r>
              <a:rPr lang="en-GB" sz="2400" b="0" i="0" baseline="30000" dirty="0">
                <a:solidFill>
                  <a:srgbClr val="000000"/>
                </a:solidFill>
                <a:effectLst/>
                <a:latin typeface="Comic Sans MS" panose="030F0702030302020204" pitchFamily="66" charset="0"/>
              </a:rPr>
              <a:t> </a:t>
            </a:r>
            <a:r>
              <a:rPr lang="en-GB" sz="2400" b="0" i="0" dirty="0">
                <a:solidFill>
                  <a:srgbClr val="000000"/>
                </a:solidFill>
                <a:effectLst/>
                <a:latin typeface="Comic Sans MS" panose="030F0702030302020204" pitchFamily="66" charset="0"/>
              </a:rPr>
              <a:t> This is any attempt to start or do something new. It is the ability of someone who has the initiative to set up, invest and run a business. They take both a financial and personal risk in doing this </a:t>
            </a:r>
          </a:p>
          <a:p>
            <a:pPr marL="0" indent="0" rtl="0" fontAlgn="base">
              <a:lnSpc>
                <a:spcPct val="110000"/>
              </a:lnSpc>
              <a:spcBef>
                <a:spcPts val="0"/>
              </a:spcBef>
              <a:buNone/>
            </a:pPr>
            <a:endParaRPr lang="en-GB" sz="2400" b="0" i="0" dirty="0">
              <a:solidFill>
                <a:srgbClr val="000000"/>
              </a:solidFill>
              <a:effectLst/>
              <a:latin typeface="Comic Sans MS" panose="030F0702030302020204" pitchFamily="66" charset="0"/>
            </a:endParaRPr>
          </a:p>
          <a:p>
            <a:pPr marL="0" indent="0" rtl="0" fontAlgn="base">
              <a:lnSpc>
                <a:spcPct val="110000"/>
              </a:lnSpc>
              <a:spcBef>
                <a:spcPts val="0"/>
              </a:spcBef>
              <a:buNone/>
            </a:pPr>
            <a:r>
              <a:rPr lang="en-GB" sz="2400" b="1" i="0" dirty="0">
                <a:solidFill>
                  <a:srgbClr val="000000"/>
                </a:solidFill>
                <a:effectLst/>
                <a:latin typeface="Comic Sans MS" panose="030F0702030302020204" pitchFamily="66" charset="0"/>
              </a:rPr>
              <a:t>Entrepreneurs </a:t>
            </a:r>
            <a:r>
              <a:rPr lang="en-GB" sz="2400" b="1" i="0" baseline="30000" dirty="0">
                <a:solidFill>
                  <a:srgbClr val="000000"/>
                </a:solidFill>
                <a:effectLst/>
                <a:latin typeface="Comic Sans MS" panose="030F0702030302020204" pitchFamily="66" charset="0"/>
              </a:rPr>
              <a:t>Def</a:t>
            </a:r>
            <a:r>
              <a:rPr lang="en-GB" sz="2400" b="0" i="0" baseline="30000" dirty="0">
                <a:solidFill>
                  <a:srgbClr val="000000"/>
                </a:solidFill>
                <a:effectLst/>
                <a:latin typeface="Comic Sans MS" panose="030F0702030302020204" pitchFamily="66" charset="0"/>
              </a:rPr>
              <a:t> </a:t>
            </a:r>
            <a:r>
              <a:rPr lang="en-GB" sz="2400" b="0" i="0" dirty="0">
                <a:solidFill>
                  <a:srgbClr val="000000"/>
                </a:solidFill>
                <a:effectLst/>
                <a:latin typeface="Comic Sans MS" panose="030F0702030302020204" pitchFamily="66" charset="0"/>
              </a:rPr>
              <a:t> These are the people who take the initiative and risk to set up a business to make a profit </a:t>
            </a:r>
          </a:p>
          <a:p>
            <a:endParaRPr lang="en-IE" sz="20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19479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91C70-6A41-419D-8430-9F9276C9635C}"/>
              </a:ext>
            </a:extLst>
          </p:cNvPr>
          <p:cNvSpPr>
            <a:spLocks noGrp="1"/>
          </p:cNvSpPr>
          <p:nvPr>
            <p:ph type="title"/>
          </p:nvPr>
        </p:nvSpPr>
        <p:spPr>
          <a:xfrm>
            <a:off x="1179226" y="826680"/>
            <a:ext cx="9833548" cy="1325563"/>
          </a:xfrm>
        </p:spPr>
        <p:txBody>
          <a:bodyPr>
            <a:normAutofit/>
          </a:bodyPr>
          <a:lstStyle/>
          <a:p>
            <a:pPr algn="ctr"/>
            <a:r>
              <a:rPr lang="en-IE" sz="4000" b="1" dirty="0">
                <a:solidFill>
                  <a:srgbClr val="FFFFFF"/>
                </a:solidFill>
                <a:latin typeface="Comic Sans MS" panose="030F0702030302020204" pitchFamily="66" charset="0"/>
              </a:rPr>
              <a:t>Key words</a:t>
            </a:r>
          </a:p>
        </p:txBody>
      </p:sp>
      <p:sp>
        <p:nvSpPr>
          <p:cNvPr id="3" name="Content Placeholder 2">
            <a:extLst>
              <a:ext uri="{FF2B5EF4-FFF2-40B4-BE49-F238E27FC236}">
                <a16:creationId xmlns:a16="http://schemas.microsoft.com/office/drawing/2014/main" id="{5B648B0F-46E8-416D-9A06-6A7BBA3D1488}"/>
              </a:ext>
            </a:extLst>
          </p:cNvPr>
          <p:cNvSpPr>
            <a:spLocks noGrp="1"/>
          </p:cNvSpPr>
          <p:nvPr>
            <p:ph idx="1"/>
          </p:nvPr>
        </p:nvSpPr>
        <p:spPr>
          <a:xfrm>
            <a:off x="1179226" y="3092970"/>
            <a:ext cx="9833548" cy="2693976"/>
          </a:xfrm>
        </p:spPr>
        <p:txBody>
          <a:bodyPr>
            <a:noAutofit/>
          </a:bodyPr>
          <a:lstStyle/>
          <a:p>
            <a:pPr marL="0" indent="0">
              <a:lnSpc>
                <a:spcPct val="100000"/>
              </a:lnSpc>
              <a:spcBef>
                <a:spcPts val="0"/>
              </a:spcBef>
              <a:buNone/>
            </a:pPr>
            <a:r>
              <a:rPr lang="en-GB" sz="2000" b="1" i="0" dirty="0">
                <a:solidFill>
                  <a:srgbClr val="000000"/>
                </a:solidFill>
                <a:effectLst/>
                <a:latin typeface="Comic Sans MS" panose="030F0702030302020204" pitchFamily="66" charset="0"/>
              </a:rPr>
              <a:t>Initiative </a:t>
            </a:r>
            <a:r>
              <a:rPr lang="en-GB" sz="2000" b="1" i="0" baseline="30000" dirty="0">
                <a:solidFill>
                  <a:srgbClr val="000000"/>
                </a:solidFill>
                <a:effectLst/>
                <a:latin typeface="Comic Sans MS" panose="030F0702030302020204" pitchFamily="66" charset="0"/>
              </a:rPr>
              <a:t>Def</a:t>
            </a:r>
            <a:r>
              <a:rPr lang="en-GB" sz="2000" b="0" i="0" baseline="30000" dirty="0">
                <a:solidFill>
                  <a:srgbClr val="000000"/>
                </a:solidFill>
                <a:effectLst/>
                <a:latin typeface="Comic Sans MS" panose="030F0702030302020204" pitchFamily="66" charset="0"/>
              </a:rPr>
              <a:t> </a:t>
            </a:r>
            <a:r>
              <a:rPr lang="en-GB" sz="2000" b="0" i="0" dirty="0">
                <a:solidFill>
                  <a:srgbClr val="000000"/>
                </a:solidFill>
                <a:effectLst/>
                <a:latin typeface="Comic Sans MS" panose="030F0702030302020204" pitchFamily="66" charset="0"/>
              </a:rPr>
              <a:t> This is the get up a go a person has to set up a business </a:t>
            </a:r>
          </a:p>
          <a:p>
            <a:pPr marL="0" indent="0">
              <a:lnSpc>
                <a:spcPct val="100000"/>
              </a:lnSpc>
              <a:spcBef>
                <a:spcPts val="0"/>
              </a:spcBef>
              <a:buNone/>
            </a:pPr>
            <a:endParaRPr lang="en-GB" sz="2200" b="1" i="0" dirty="0">
              <a:solidFill>
                <a:srgbClr val="000000"/>
              </a:solidFill>
              <a:effectLst/>
              <a:latin typeface="Comic Sans MS" panose="030F0702030302020204" pitchFamily="66" charset="0"/>
            </a:endParaRPr>
          </a:p>
          <a:p>
            <a:pPr marL="0" indent="0">
              <a:lnSpc>
                <a:spcPct val="100000"/>
              </a:lnSpc>
              <a:spcBef>
                <a:spcPts val="0"/>
              </a:spcBef>
              <a:buNone/>
            </a:pPr>
            <a:r>
              <a:rPr lang="en-GB" sz="2200" b="1" i="0" dirty="0">
                <a:solidFill>
                  <a:srgbClr val="000000"/>
                </a:solidFill>
                <a:effectLst/>
                <a:latin typeface="Comic Sans MS" panose="030F0702030302020204" pitchFamily="66" charset="0"/>
              </a:rPr>
              <a:t>Characteristic </a:t>
            </a:r>
            <a:r>
              <a:rPr lang="en-GB" sz="2200" b="1" i="0" baseline="30000" dirty="0">
                <a:solidFill>
                  <a:srgbClr val="000000"/>
                </a:solidFill>
                <a:effectLst/>
                <a:latin typeface="Comic Sans MS" panose="030F0702030302020204" pitchFamily="66" charset="0"/>
              </a:rPr>
              <a:t>Def</a:t>
            </a:r>
            <a:r>
              <a:rPr lang="en-GB" sz="2200" b="0" i="0" baseline="30000" dirty="0">
                <a:solidFill>
                  <a:srgbClr val="000000"/>
                </a:solidFill>
                <a:effectLst/>
                <a:latin typeface="Comic Sans MS" panose="030F0702030302020204" pitchFamily="66" charset="0"/>
              </a:rPr>
              <a:t> </a:t>
            </a:r>
            <a:r>
              <a:rPr lang="en-GB" sz="2200" b="0" i="0" dirty="0">
                <a:solidFill>
                  <a:srgbClr val="000000"/>
                </a:solidFill>
                <a:effectLst/>
                <a:latin typeface="Comic Sans MS" panose="030F0702030302020204" pitchFamily="66" charset="0"/>
              </a:rPr>
              <a:t> This is a personality trait that a person is born with. </a:t>
            </a:r>
          </a:p>
          <a:p>
            <a:pPr marL="0" indent="0">
              <a:lnSpc>
                <a:spcPct val="100000"/>
              </a:lnSpc>
              <a:spcBef>
                <a:spcPts val="0"/>
              </a:spcBef>
              <a:buNone/>
            </a:pPr>
            <a:endParaRPr lang="en-GB" sz="2200" b="0" i="0" dirty="0">
              <a:solidFill>
                <a:srgbClr val="000000"/>
              </a:solidFill>
              <a:effectLst/>
              <a:latin typeface="Comic Sans MS" panose="030F0702030302020204" pitchFamily="66" charset="0"/>
            </a:endParaRPr>
          </a:p>
          <a:p>
            <a:pPr marL="0" indent="0">
              <a:lnSpc>
                <a:spcPct val="100000"/>
              </a:lnSpc>
              <a:spcBef>
                <a:spcPts val="0"/>
              </a:spcBef>
              <a:buNone/>
            </a:pPr>
            <a:r>
              <a:rPr lang="en-GB" sz="2200" b="1" i="0" dirty="0">
                <a:solidFill>
                  <a:srgbClr val="000000"/>
                </a:solidFill>
                <a:effectLst/>
                <a:latin typeface="Comic Sans MS" panose="030F0702030302020204" pitchFamily="66" charset="0"/>
              </a:rPr>
              <a:t>Skills </a:t>
            </a:r>
            <a:r>
              <a:rPr lang="en-GB" sz="2200" b="1" i="0" baseline="30000" dirty="0">
                <a:solidFill>
                  <a:srgbClr val="000000"/>
                </a:solidFill>
                <a:effectLst/>
                <a:latin typeface="Comic Sans MS" panose="030F0702030302020204" pitchFamily="66" charset="0"/>
              </a:rPr>
              <a:t>Def</a:t>
            </a:r>
            <a:r>
              <a:rPr lang="en-GB" sz="2200" b="0" i="0" baseline="30000" dirty="0">
                <a:solidFill>
                  <a:srgbClr val="000000"/>
                </a:solidFill>
                <a:effectLst/>
                <a:latin typeface="Comic Sans MS" panose="030F0702030302020204" pitchFamily="66" charset="0"/>
              </a:rPr>
              <a:t> </a:t>
            </a:r>
            <a:r>
              <a:rPr lang="en-GB" sz="2200" b="0" i="0" dirty="0">
                <a:solidFill>
                  <a:srgbClr val="000000"/>
                </a:solidFill>
                <a:effectLst/>
                <a:latin typeface="Comic Sans MS" panose="030F0702030302020204" pitchFamily="66" charset="0"/>
              </a:rPr>
              <a:t> This is an ability that people acquire over time. They get experience through practice, learning or training </a:t>
            </a:r>
          </a:p>
          <a:p>
            <a:pPr marL="0" indent="0">
              <a:lnSpc>
                <a:spcPct val="100000"/>
              </a:lnSpc>
              <a:spcBef>
                <a:spcPts val="0"/>
              </a:spcBef>
              <a:buNone/>
            </a:pPr>
            <a:endParaRPr lang="en-GB" sz="22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82773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91C70-6A41-419D-8430-9F9276C9635C}"/>
              </a:ext>
            </a:extLst>
          </p:cNvPr>
          <p:cNvSpPr>
            <a:spLocks noGrp="1"/>
          </p:cNvSpPr>
          <p:nvPr>
            <p:ph type="title"/>
          </p:nvPr>
        </p:nvSpPr>
        <p:spPr>
          <a:xfrm>
            <a:off x="1179226" y="826680"/>
            <a:ext cx="9833548" cy="1325563"/>
          </a:xfrm>
        </p:spPr>
        <p:txBody>
          <a:bodyPr>
            <a:normAutofit/>
          </a:bodyPr>
          <a:lstStyle/>
          <a:p>
            <a:pPr algn="ctr"/>
            <a:r>
              <a:rPr lang="en-IE" sz="4000" b="1" dirty="0">
                <a:solidFill>
                  <a:srgbClr val="FFFFFF"/>
                </a:solidFill>
                <a:latin typeface="Comic Sans MS" panose="030F0702030302020204" pitchFamily="66" charset="0"/>
              </a:rPr>
              <a:t>Key words</a:t>
            </a:r>
          </a:p>
        </p:txBody>
      </p:sp>
      <p:sp>
        <p:nvSpPr>
          <p:cNvPr id="3" name="Content Placeholder 2">
            <a:extLst>
              <a:ext uri="{FF2B5EF4-FFF2-40B4-BE49-F238E27FC236}">
                <a16:creationId xmlns:a16="http://schemas.microsoft.com/office/drawing/2014/main" id="{5B648B0F-46E8-416D-9A06-6A7BBA3D1488}"/>
              </a:ext>
            </a:extLst>
          </p:cNvPr>
          <p:cNvSpPr>
            <a:spLocks noGrp="1"/>
          </p:cNvSpPr>
          <p:nvPr>
            <p:ph idx="1"/>
          </p:nvPr>
        </p:nvSpPr>
        <p:spPr>
          <a:xfrm>
            <a:off x="1179226" y="3092970"/>
            <a:ext cx="9833548" cy="2693976"/>
          </a:xfrm>
        </p:spPr>
        <p:txBody>
          <a:bodyPr>
            <a:normAutofit/>
          </a:bodyPr>
          <a:lstStyle/>
          <a:p>
            <a:pPr marL="0" indent="0">
              <a:buNone/>
            </a:pPr>
            <a:r>
              <a:rPr lang="en-GB" sz="2200" b="1" i="0" dirty="0">
                <a:solidFill>
                  <a:srgbClr val="000000"/>
                </a:solidFill>
                <a:effectLst/>
                <a:latin typeface="Comic Sans MS" panose="030F0702030302020204" pitchFamily="66" charset="0"/>
              </a:rPr>
              <a:t>Financial Enterprise </a:t>
            </a:r>
            <a:r>
              <a:rPr lang="en-GB" sz="2200" b="1" i="0" baseline="30000" dirty="0">
                <a:solidFill>
                  <a:srgbClr val="000000"/>
                </a:solidFill>
                <a:effectLst/>
                <a:latin typeface="Comic Sans MS" panose="030F0702030302020204" pitchFamily="66" charset="0"/>
              </a:rPr>
              <a:t>Def</a:t>
            </a:r>
            <a:r>
              <a:rPr lang="en-GB" sz="2200" b="0" i="0" baseline="30000" dirty="0">
                <a:solidFill>
                  <a:srgbClr val="000000"/>
                </a:solidFill>
                <a:effectLst/>
                <a:latin typeface="Comic Sans MS" panose="030F0702030302020204" pitchFamily="66" charset="0"/>
              </a:rPr>
              <a:t> </a:t>
            </a:r>
            <a:r>
              <a:rPr lang="en-GB" sz="2200" b="0" i="0" dirty="0">
                <a:solidFill>
                  <a:srgbClr val="000000"/>
                </a:solidFill>
                <a:effectLst/>
                <a:latin typeface="Comic Sans MS" panose="030F0702030302020204" pitchFamily="66" charset="0"/>
              </a:rPr>
              <a:t> This is when an business is set up to make a profit. This profit is made by selling goods and services </a:t>
            </a:r>
          </a:p>
          <a:p>
            <a:pPr marL="0" indent="0">
              <a:buNone/>
            </a:pPr>
            <a:endParaRPr lang="en-GB" sz="2200" b="1" i="0" dirty="0">
              <a:solidFill>
                <a:srgbClr val="000000"/>
              </a:solidFill>
              <a:effectLst/>
              <a:latin typeface="Comic Sans MS" panose="030F0702030302020204" pitchFamily="66" charset="0"/>
            </a:endParaRPr>
          </a:p>
          <a:p>
            <a:pPr marL="0" indent="0">
              <a:buNone/>
            </a:pPr>
            <a:r>
              <a:rPr lang="en-GB" sz="2200" b="1" i="0" dirty="0">
                <a:solidFill>
                  <a:srgbClr val="000000"/>
                </a:solidFill>
                <a:effectLst/>
                <a:latin typeface="Comic Sans MS" panose="030F0702030302020204" pitchFamily="66" charset="0"/>
              </a:rPr>
              <a:t>Social Enterprise </a:t>
            </a:r>
            <a:r>
              <a:rPr lang="en-GB" sz="2200" b="1" i="0" baseline="30000" dirty="0">
                <a:solidFill>
                  <a:srgbClr val="000000"/>
                </a:solidFill>
                <a:effectLst/>
                <a:latin typeface="Comic Sans MS" panose="030F0702030302020204" pitchFamily="66" charset="0"/>
              </a:rPr>
              <a:t>Def</a:t>
            </a:r>
            <a:r>
              <a:rPr lang="en-GB" sz="2200" b="0" i="0" baseline="30000" dirty="0">
                <a:solidFill>
                  <a:srgbClr val="000000"/>
                </a:solidFill>
                <a:effectLst/>
                <a:latin typeface="Comic Sans MS" panose="030F0702030302020204" pitchFamily="66" charset="0"/>
              </a:rPr>
              <a:t> </a:t>
            </a:r>
            <a:r>
              <a:rPr lang="en-GB" sz="2200" b="0" i="0" dirty="0">
                <a:solidFill>
                  <a:srgbClr val="000000"/>
                </a:solidFill>
                <a:effectLst/>
                <a:latin typeface="Comic Sans MS" panose="030F0702030302020204" pitchFamily="66" charset="0"/>
              </a:rPr>
              <a:t> This is a business that puts the community and people first instead of private or personal gain. People who set up social enterprise are known as social entrepreneurs. They like to try and fix social economic and environment issues – Credit unions, Food Cloud </a:t>
            </a:r>
          </a:p>
          <a:p>
            <a:pPr marL="0" indent="0">
              <a:buNone/>
            </a:pPr>
            <a:endParaRPr lang="en-GB" sz="22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321968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91C70-6A41-419D-8430-9F9276C9635C}"/>
              </a:ext>
            </a:extLst>
          </p:cNvPr>
          <p:cNvSpPr>
            <a:spLocks noGrp="1"/>
          </p:cNvSpPr>
          <p:nvPr>
            <p:ph type="title"/>
          </p:nvPr>
        </p:nvSpPr>
        <p:spPr>
          <a:xfrm>
            <a:off x="1179226" y="826680"/>
            <a:ext cx="9833548" cy="1325563"/>
          </a:xfrm>
        </p:spPr>
        <p:txBody>
          <a:bodyPr>
            <a:normAutofit/>
          </a:bodyPr>
          <a:lstStyle/>
          <a:p>
            <a:pPr algn="ctr"/>
            <a:r>
              <a:rPr lang="en-IE" sz="4000" b="1" dirty="0">
                <a:solidFill>
                  <a:srgbClr val="FFFFFF"/>
                </a:solidFill>
                <a:latin typeface="Comic Sans MS" panose="030F0702030302020204" pitchFamily="66" charset="0"/>
              </a:rPr>
              <a:t>Key words</a:t>
            </a:r>
          </a:p>
        </p:txBody>
      </p:sp>
      <p:sp>
        <p:nvSpPr>
          <p:cNvPr id="3" name="Content Placeholder 2">
            <a:extLst>
              <a:ext uri="{FF2B5EF4-FFF2-40B4-BE49-F238E27FC236}">
                <a16:creationId xmlns:a16="http://schemas.microsoft.com/office/drawing/2014/main" id="{5B648B0F-46E8-416D-9A06-6A7BBA3D1488}"/>
              </a:ext>
            </a:extLst>
          </p:cNvPr>
          <p:cNvSpPr>
            <a:spLocks noGrp="1"/>
          </p:cNvSpPr>
          <p:nvPr>
            <p:ph idx="1"/>
          </p:nvPr>
        </p:nvSpPr>
        <p:spPr>
          <a:xfrm>
            <a:off x="1179226" y="3092970"/>
            <a:ext cx="9833548" cy="2693976"/>
          </a:xfrm>
        </p:spPr>
        <p:txBody>
          <a:bodyPr>
            <a:normAutofit/>
          </a:bodyPr>
          <a:lstStyle/>
          <a:p>
            <a:pPr marL="0" indent="0">
              <a:lnSpc>
                <a:spcPct val="100000"/>
              </a:lnSpc>
              <a:spcBef>
                <a:spcPts val="0"/>
              </a:spcBef>
              <a:buNone/>
            </a:pPr>
            <a:r>
              <a:rPr lang="en-GB" sz="2200" b="1" i="0" dirty="0">
                <a:solidFill>
                  <a:srgbClr val="000000"/>
                </a:solidFill>
                <a:effectLst/>
                <a:latin typeface="Comic Sans MS" panose="030F0702030302020204" pitchFamily="66" charset="0"/>
              </a:rPr>
              <a:t>Cultural Enterprise </a:t>
            </a:r>
            <a:r>
              <a:rPr lang="en-GB" sz="2200" b="1" i="0" baseline="30000" dirty="0">
                <a:solidFill>
                  <a:srgbClr val="000000"/>
                </a:solidFill>
                <a:effectLst/>
                <a:latin typeface="Comic Sans MS" panose="030F0702030302020204" pitchFamily="66" charset="0"/>
              </a:rPr>
              <a:t>Def</a:t>
            </a:r>
            <a:r>
              <a:rPr lang="en-GB" sz="2200" b="0" i="0" baseline="30000" dirty="0">
                <a:solidFill>
                  <a:srgbClr val="000000"/>
                </a:solidFill>
                <a:effectLst/>
                <a:latin typeface="Comic Sans MS" panose="030F0702030302020204" pitchFamily="66" charset="0"/>
              </a:rPr>
              <a:t> </a:t>
            </a:r>
            <a:r>
              <a:rPr lang="en-GB" sz="2200" b="0" i="0" dirty="0">
                <a:solidFill>
                  <a:srgbClr val="000000"/>
                </a:solidFill>
                <a:effectLst/>
                <a:latin typeface="Comic Sans MS" panose="030F0702030302020204" pitchFamily="66" charset="0"/>
              </a:rPr>
              <a:t> This provides consumers with access to visual arts, theatre, film, music, radio festival and events – Cultural Night in Dublin, IFI, Electric Picnic, Rose of Tralee </a:t>
            </a:r>
          </a:p>
          <a:p>
            <a:pPr marL="0" indent="0">
              <a:lnSpc>
                <a:spcPct val="100000"/>
              </a:lnSpc>
              <a:spcBef>
                <a:spcPts val="0"/>
              </a:spcBef>
              <a:buNone/>
            </a:pPr>
            <a:endParaRPr lang="en-GB" sz="2200" b="0" i="0" dirty="0">
              <a:solidFill>
                <a:srgbClr val="000000"/>
              </a:solidFill>
              <a:effectLst/>
              <a:latin typeface="Comic Sans MS" panose="030F0702030302020204" pitchFamily="66" charset="0"/>
            </a:endParaRPr>
          </a:p>
          <a:p>
            <a:pPr marL="0" indent="0">
              <a:lnSpc>
                <a:spcPct val="100000"/>
              </a:lnSpc>
              <a:spcBef>
                <a:spcPts val="0"/>
              </a:spcBef>
              <a:buNone/>
            </a:pPr>
            <a:r>
              <a:rPr lang="en-GB" sz="2200" b="1" i="0" dirty="0">
                <a:solidFill>
                  <a:srgbClr val="000000"/>
                </a:solidFill>
                <a:effectLst/>
                <a:latin typeface="Comic Sans MS" panose="030F0702030302020204" pitchFamily="66" charset="0"/>
              </a:rPr>
              <a:t>Intrapreneurs</a:t>
            </a:r>
            <a:r>
              <a:rPr lang="en-GB" sz="2200" b="0" i="0" dirty="0">
                <a:solidFill>
                  <a:srgbClr val="000000"/>
                </a:solidFill>
                <a:effectLst/>
                <a:latin typeface="Comic Sans MS" panose="030F0702030302020204" pitchFamily="66" charset="0"/>
              </a:rPr>
              <a:t> </a:t>
            </a:r>
            <a:r>
              <a:rPr lang="en-GB" sz="2200" b="1" i="0" baseline="30000" dirty="0">
                <a:solidFill>
                  <a:srgbClr val="000000"/>
                </a:solidFill>
                <a:effectLst/>
                <a:latin typeface="Comic Sans MS" panose="030F0702030302020204" pitchFamily="66" charset="0"/>
              </a:rPr>
              <a:t>Def</a:t>
            </a:r>
            <a:r>
              <a:rPr lang="en-GB" sz="2200" b="0" i="0" dirty="0">
                <a:solidFill>
                  <a:srgbClr val="000000"/>
                </a:solidFill>
                <a:effectLst/>
                <a:latin typeface="Comic Sans MS" panose="030F0702030302020204" pitchFamily="66" charset="0"/>
              </a:rPr>
              <a:t> This is when employees come up with an new ideas for a business </a:t>
            </a:r>
            <a:endParaRPr lang="en-IE" sz="22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79199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31298C-F10B-4483-AB7A-659320B3C365}"/>
              </a:ext>
            </a:extLst>
          </p:cNvPr>
          <p:cNvSpPr>
            <a:spLocks noGrp="1"/>
          </p:cNvSpPr>
          <p:nvPr>
            <p:ph type="title"/>
          </p:nvPr>
        </p:nvSpPr>
        <p:spPr>
          <a:xfrm>
            <a:off x="640079" y="2053641"/>
            <a:ext cx="3669161" cy="2760098"/>
          </a:xfrm>
        </p:spPr>
        <p:txBody>
          <a:bodyPr>
            <a:normAutofit/>
          </a:bodyPr>
          <a:lstStyle/>
          <a:p>
            <a:r>
              <a:rPr lang="en-GB" sz="3600" b="1" i="0" dirty="0">
                <a:solidFill>
                  <a:srgbClr val="FFFFFF"/>
                </a:solidFill>
                <a:effectLst/>
                <a:latin typeface="Comic Sans MS" panose="030F0702030302020204" pitchFamily="66" charset="0"/>
              </a:rPr>
              <a:t>Characteristic of entrepreneurs</a:t>
            </a:r>
            <a:r>
              <a:rPr lang="en-GB" sz="3600" b="0" i="0" dirty="0">
                <a:solidFill>
                  <a:srgbClr val="FFFFFF"/>
                </a:solidFill>
                <a:effectLst/>
                <a:latin typeface="Comic Sans MS" panose="030F0702030302020204" pitchFamily="66" charset="0"/>
              </a:rPr>
              <a:t> </a:t>
            </a:r>
            <a:endParaRPr lang="en-IE" sz="3600" dirty="0">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41915247-162A-4952-A179-9C142EEFA93A}"/>
              </a:ext>
            </a:extLst>
          </p:cNvPr>
          <p:cNvSpPr>
            <a:spLocks noGrp="1"/>
          </p:cNvSpPr>
          <p:nvPr>
            <p:ph idx="1"/>
          </p:nvPr>
        </p:nvSpPr>
        <p:spPr>
          <a:xfrm>
            <a:off x="6090574" y="801866"/>
            <a:ext cx="5306084" cy="5230634"/>
          </a:xfrm>
        </p:spPr>
        <p:txBody>
          <a:bodyPr anchor="ctr">
            <a:normAutofit/>
          </a:bodyPr>
          <a:lstStyle/>
          <a:p>
            <a:pPr rtl="0" fontAlgn="base">
              <a:lnSpc>
                <a:spcPct val="100000"/>
              </a:lnSpc>
              <a:spcBef>
                <a:spcPts val="0"/>
              </a:spcBef>
              <a:buFont typeface="+mj-lt"/>
              <a:buAutoNum type="arabicPeriod"/>
            </a:pPr>
            <a:r>
              <a:rPr lang="en-GB" sz="2000" b="1" i="1" dirty="0">
                <a:solidFill>
                  <a:srgbClr val="000000"/>
                </a:solidFill>
                <a:effectLst/>
                <a:latin typeface="Comic Sans MS" panose="030F0702030302020204" pitchFamily="66" charset="0"/>
              </a:rPr>
              <a:t>Realistic risk takers</a:t>
            </a:r>
            <a:r>
              <a:rPr lang="en-GB" sz="2000" b="1" dirty="0">
                <a:solidFill>
                  <a:srgbClr val="000000"/>
                </a:solidFill>
                <a:latin typeface="Comic Sans MS" panose="030F0702030302020204" pitchFamily="66" charset="0"/>
              </a:rPr>
              <a:t> – </a:t>
            </a:r>
            <a:r>
              <a:rPr lang="en-GB" sz="2000" b="0" i="0" dirty="0">
                <a:solidFill>
                  <a:srgbClr val="000000"/>
                </a:solidFill>
                <a:effectLst/>
                <a:latin typeface="Comic Sans MS" panose="030F0702030302020204" pitchFamily="66" charset="0"/>
              </a:rPr>
              <a:t>They</a:t>
            </a:r>
          </a:p>
          <a:p>
            <a:pPr marL="0" indent="0" rtl="0" fontAlgn="base">
              <a:lnSpc>
                <a:spcPct val="100000"/>
              </a:lnSpc>
              <a:spcBef>
                <a:spcPts val="0"/>
              </a:spcBef>
              <a:buNone/>
            </a:pPr>
            <a:r>
              <a:rPr lang="en-GB" sz="2000" b="0" i="0" dirty="0">
                <a:solidFill>
                  <a:srgbClr val="000000"/>
                </a:solidFill>
                <a:effectLst/>
                <a:latin typeface="Comic Sans MS" panose="030F0702030302020204" pitchFamily="66" charset="0"/>
              </a:rPr>
              <a:t>research before making a decision. They </a:t>
            </a:r>
          </a:p>
          <a:p>
            <a:pPr marL="0" indent="0" rtl="0" fontAlgn="base">
              <a:lnSpc>
                <a:spcPct val="100000"/>
              </a:lnSpc>
              <a:spcBef>
                <a:spcPts val="0"/>
              </a:spcBef>
              <a:buNone/>
            </a:pPr>
            <a:r>
              <a:rPr lang="en-GB" sz="2000" b="0" i="0" dirty="0">
                <a:solidFill>
                  <a:srgbClr val="000000"/>
                </a:solidFill>
                <a:effectLst/>
                <a:latin typeface="Comic Sans MS" panose="030F0702030302020204" pitchFamily="66" charset="0"/>
              </a:rPr>
              <a:t>weigh up the risk  involved and make an education decision with hope of success </a:t>
            </a:r>
          </a:p>
          <a:p>
            <a:pPr marL="0" indent="0" rtl="0" fontAlgn="base">
              <a:lnSpc>
                <a:spcPct val="100000"/>
              </a:lnSpc>
              <a:spcBef>
                <a:spcPts val="0"/>
              </a:spcBef>
              <a:buNone/>
            </a:pPr>
            <a:endParaRPr lang="en-GB" sz="20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2"/>
            </a:pPr>
            <a:r>
              <a:rPr lang="en-GB" sz="2000" b="1" i="1" dirty="0">
                <a:solidFill>
                  <a:srgbClr val="000000"/>
                </a:solidFill>
                <a:effectLst/>
                <a:latin typeface="Comic Sans MS" panose="030F0702030302020204" pitchFamily="66" charset="0"/>
              </a:rPr>
              <a:t>Innovative</a:t>
            </a:r>
            <a:r>
              <a:rPr lang="en-GB" sz="2000" b="1" dirty="0">
                <a:solidFill>
                  <a:srgbClr val="000000"/>
                </a:solidFill>
                <a:latin typeface="Comic Sans MS" panose="030F0702030302020204" pitchFamily="66" charset="0"/>
              </a:rPr>
              <a:t> - </a:t>
            </a:r>
            <a:r>
              <a:rPr lang="en-GB" sz="2000" b="0" i="0" dirty="0">
                <a:solidFill>
                  <a:srgbClr val="000000"/>
                </a:solidFill>
                <a:effectLst/>
                <a:latin typeface="Comic Sans MS" panose="030F0702030302020204" pitchFamily="66" charset="0"/>
              </a:rPr>
              <a:t>This is the ability to see</a:t>
            </a:r>
          </a:p>
          <a:p>
            <a:pPr marL="0" indent="0" rtl="0" fontAlgn="base">
              <a:lnSpc>
                <a:spcPct val="100000"/>
              </a:lnSpc>
              <a:spcBef>
                <a:spcPts val="0"/>
              </a:spcBef>
              <a:buNone/>
            </a:pPr>
            <a:r>
              <a:rPr lang="en-GB" sz="2000" b="0" i="0" dirty="0">
                <a:solidFill>
                  <a:srgbClr val="000000"/>
                </a:solidFill>
                <a:effectLst/>
                <a:latin typeface="Comic Sans MS" panose="030F0702030302020204" pitchFamily="66" charset="0"/>
              </a:rPr>
              <a:t>opportunities before someone else. It means bringing new ideas to the market or a way of doing something differently </a:t>
            </a:r>
          </a:p>
          <a:p>
            <a:pPr rtl="0" fontAlgn="base">
              <a:lnSpc>
                <a:spcPct val="100000"/>
              </a:lnSpc>
              <a:spcBef>
                <a:spcPts val="0"/>
              </a:spcBef>
              <a:buFont typeface="+mj-lt"/>
              <a:buAutoNum type="arabicPeriod" startAt="2"/>
            </a:pPr>
            <a:endParaRPr lang="en-GB" sz="20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3"/>
            </a:pPr>
            <a:r>
              <a:rPr lang="en-GB" sz="2000" b="1" i="1" dirty="0">
                <a:solidFill>
                  <a:srgbClr val="000000"/>
                </a:solidFill>
                <a:effectLst/>
                <a:latin typeface="Comic Sans MS" panose="030F0702030302020204" pitchFamily="66" charset="0"/>
              </a:rPr>
              <a:t>Creative</a:t>
            </a:r>
            <a:r>
              <a:rPr lang="en-GB" sz="2000" b="0" i="1" dirty="0">
                <a:solidFill>
                  <a:srgbClr val="000000"/>
                </a:solidFill>
                <a:effectLst/>
                <a:latin typeface="Comic Sans MS" panose="030F0702030302020204" pitchFamily="66" charset="0"/>
              </a:rPr>
              <a:t> </a:t>
            </a:r>
            <a:r>
              <a:rPr lang="en-GB" sz="2000" b="0" i="0" dirty="0">
                <a:solidFill>
                  <a:srgbClr val="000000"/>
                </a:solidFill>
                <a:effectLst/>
                <a:latin typeface="Comic Sans MS" panose="030F0702030302020204" pitchFamily="66" charset="0"/>
              </a:rPr>
              <a:t> </a:t>
            </a:r>
          </a:p>
          <a:p>
            <a:pPr rtl="0" fontAlgn="base">
              <a:lnSpc>
                <a:spcPct val="100000"/>
              </a:lnSpc>
              <a:spcBef>
                <a:spcPts val="0"/>
              </a:spcBef>
              <a:buFont typeface="+mj-lt"/>
              <a:buAutoNum type="arabicPeriod" startAt="3"/>
            </a:pPr>
            <a:endParaRPr lang="en-GB" sz="20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4"/>
            </a:pPr>
            <a:r>
              <a:rPr lang="en-GB" sz="2000" b="1" i="1" dirty="0">
                <a:solidFill>
                  <a:srgbClr val="000000"/>
                </a:solidFill>
                <a:effectLst/>
                <a:latin typeface="Comic Sans MS" panose="030F0702030302020204" pitchFamily="66" charset="0"/>
              </a:rPr>
              <a:t>Proactive</a:t>
            </a:r>
            <a:r>
              <a:rPr lang="en-GB" sz="2000" dirty="0">
                <a:solidFill>
                  <a:srgbClr val="000000"/>
                </a:solidFill>
                <a:latin typeface="Comic Sans MS" panose="030F0702030302020204" pitchFamily="66" charset="0"/>
              </a:rPr>
              <a:t> - </a:t>
            </a:r>
            <a:r>
              <a:rPr lang="en-GB" sz="2000" b="0" i="0" dirty="0">
                <a:solidFill>
                  <a:srgbClr val="000000"/>
                </a:solidFill>
                <a:effectLst/>
                <a:latin typeface="Comic Sans MS" panose="030F0702030302020204" pitchFamily="66" charset="0"/>
              </a:rPr>
              <a:t>This means doing something before </a:t>
            </a:r>
          </a:p>
          <a:p>
            <a:pPr marL="0" indent="0" rtl="0" fontAlgn="base">
              <a:lnSpc>
                <a:spcPct val="100000"/>
              </a:lnSpc>
              <a:spcBef>
                <a:spcPts val="0"/>
              </a:spcBef>
              <a:buNone/>
            </a:pPr>
            <a:r>
              <a:rPr lang="en-GB" sz="2000" b="0" i="0" dirty="0">
                <a:solidFill>
                  <a:srgbClr val="000000"/>
                </a:solidFill>
                <a:effectLst/>
                <a:latin typeface="Comic Sans MS" panose="030F0702030302020204" pitchFamily="66" charset="0"/>
              </a:rPr>
              <a:t>some else does  </a:t>
            </a:r>
          </a:p>
          <a:p>
            <a:pPr marL="0" indent="0" rtl="0" fontAlgn="base">
              <a:lnSpc>
                <a:spcPct val="100000"/>
              </a:lnSpc>
              <a:spcBef>
                <a:spcPts val="0"/>
              </a:spcBef>
              <a:buNone/>
            </a:pPr>
            <a:endParaRPr lang="en-IE" sz="20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176475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31298C-F10B-4483-AB7A-659320B3C365}"/>
              </a:ext>
            </a:extLst>
          </p:cNvPr>
          <p:cNvSpPr>
            <a:spLocks noGrp="1"/>
          </p:cNvSpPr>
          <p:nvPr>
            <p:ph type="title"/>
          </p:nvPr>
        </p:nvSpPr>
        <p:spPr>
          <a:xfrm>
            <a:off x="640079" y="2053641"/>
            <a:ext cx="3669161" cy="2760098"/>
          </a:xfrm>
        </p:spPr>
        <p:txBody>
          <a:bodyPr>
            <a:normAutofit/>
          </a:bodyPr>
          <a:lstStyle/>
          <a:p>
            <a:r>
              <a:rPr lang="en-GB" sz="3600" b="1" i="0" dirty="0">
                <a:solidFill>
                  <a:srgbClr val="FFFFFF"/>
                </a:solidFill>
                <a:effectLst/>
                <a:latin typeface="Comic Sans MS" panose="030F0702030302020204" pitchFamily="66" charset="0"/>
              </a:rPr>
              <a:t>Characteristic of entrepreneurs</a:t>
            </a:r>
            <a:r>
              <a:rPr lang="en-GB" sz="3600" b="0" i="0" dirty="0">
                <a:solidFill>
                  <a:srgbClr val="FFFFFF"/>
                </a:solidFill>
                <a:effectLst/>
                <a:latin typeface="Comic Sans MS" panose="030F0702030302020204" pitchFamily="66" charset="0"/>
              </a:rPr>
              <a:t> </a:t>
            </a:r>
            <a:endParaRPr lang="en-IE" sz="3600" dirty="0">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41915247-162A-4952-A179-9C142EEFA93A}"/>
              </a:ext>
            </a:extLst>
          </p:cNvPr>
          <p:cNvSpPr>
            <a:spLocks noGrp="1"/>
          </p:cNvSpPr>
          <p:nvPr>
            <p:ph idx="1"/>
          </p:nvPr>
        </p:nvSpPr>
        <p:spPr>
          <a:xfrm>
            <a:off x="6090574" y="801866"/>
            <a:ext cx="5306084" cy="5230634"/>
          </a:xfrm>
        </p:spPr>
        <p:txBody>
          <a:bodyPr anchor="ctr">
            <a:normAutofit/>
          </a:bodyPr>
          <a:lstStyle/>
          <a:p>
            <a:pPr rtl="0" fontAlgn="base">
              <a:lnSpc>
                <a:spcPct val="100000"/>
              </a:lnSpc>
              <a:spcBef>
                <a:spcPts val="0"/>
              </a:spcBef>
              <a:buFont typeface="+mj-lt"/>
              <a:buAutoNum type="arabicPeriod" startAt="5"/>
            </a:pPr>
            <a:r>
              <a:rPr lang="en-GB" sz="1700" b="1" i="1" dirty="0">
                <a:solidFill>
                  <a:srgbClr val="000000"/>
                </a:solidFill>
                <a:effectLst/>
                <a:latin typeface="Comic Sans MS" panose="030F0702030302020204" pitchFamily="66" charset="0"/>
              </a:rPr>
              <a:t>Flexible</a:t>
            </a:r>
            <a:r>
              <a:rPr lang="en-GB" sz="1700" b="0" i="1" dirty="0">
                <a:solidFill>
                  <a:srgbClr val="000000"/>
                </a:solidFill>
                <a:effectLst/>
                <a:latin typeface="Comic Sans MS" panose="030F0702030302020204" pitchFamily="66" charset="0"/>
              </a:rPr>
              <a:t> - </a:t>
            </a:r>
            <a:r>
              <a:rPr lang="en-GB" sz="1700" b="0" i="0" dirty="0">
                <a:solidFill>
                  <a:srgbClr val="000000"/>
                </a:solidFill>
                <a:effectLst/>
                <a:latin typeface="Comic Sans MS" panose="030F0702030302020204" pitchFamily="66" charset="0"/>
              </a:rPr>
              <a:t>This means that entrepreneurs learn</a:t>
            </a:r>
          </a:p>
          <a:p>
            <a:pPr marL="0" indent="0" rtl="0" fontAlgn="base">
              <a:lnSpc>
                <a:spcPct val="100000"/>
              </a:lnSpc>
              <a:spcBef>
                <a:spcPts val="0"/>
              </a:spcBef>
              <a:buNone/>
            </a:pPr>
            <a:r>
              <a:rPr lang="en-GB" sz="1700" b="0" i="0" dirty="0">
                <a:solidFill>
                  <a:srgbClr val="000000"/>
                </a:solidFill>
                <a:effectLst/>
                <a:latin typeface="Comic Sans MS" panose="030F0702030302020204" pitchFamily="66" charset="0"/>
              </a:rPr>
              <a:t>from their mistakes and can  adapt if things are not going to plan </a:t>
            </a:r>
          </a:p>
          <a:p>
            <a:pPr marL="0" indent="0" rtl="0" fontAlgn="base">
              <a:lnSpc>
                <a:spcPct val="100000"/>
              </a:lnSpc>
              <a:spcBef>
                <a:spcPts val="0"/>
              </a:spcBef>
              <a:buNone/>
            </a:pPr>
            <a:endParaRPr lang="en-GB" sz="17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6"/>
            </a:pPr>
            <a:r>
              <a:rPr lang="en-GB" sz="1700" b="1" i="1" dirty="0">
                <a:solidFill>
                  <a:srgbClr val="000000"/>
                </a:solidFill>
                <a:effectLst/>
                <a:latin typeface="Comic Sans MS" panose="030F0702030302020204" pitchFamily="66" charset="0"/>
              </a:rPr>
              <a:t>Self-Confident</a:t>
            </a:r>
            <a:r>
              <a:rPr lang="en-GB" sz="1700" dirty="0">
                <a:solidFill>
                  <a:srgbClr val="000000"/>
                </a:solidFill>
                <a:latin typeface="Comic Sans MS" panose="030F0702030302020204" pitchFamily="66" charset="0"/>
              </a:rPr>
              <a:t> - </a:t>
            </a:r>
            <a:r>
              <a:rPr lang="en-GB" sz="1700" b="0" i="0" dirty="0">
                <a:solidFill>
                  <a:srgbClr val="000000"/>
                </a:solidFill>
                <a:effectLst/>
                <a:latin typeface="Comic Sans MS" panose="030F0702030302020204" pitchFamily="66" charset="0"/>
              </a:rPr>
              <a:t>This means that the </a:t>
            </a:r>
          </a:p>
          <a:p>
            <a:pPr marL="0" indent="0" rtl="0" fontAlgn="base">
              <a:lnSpc>
                <a:spcPct val="100000"/>
              </a:lnSpc>
              <a:spcBef>
                <a:spcPts val="0"/>
              </a:spcBef>
              <a:buNone/>
            </a:pPr>
            <a:r>
              <a:rPr lang="en-GB" sz="1700" b="0" i="0" dirty="0">
                <a:solidFill>
                  <a:srgbClr val="000000"/>
                </a:solidFill>
                <a:effectLst/>
                <a:latin typeface="Comic Sans MS" panose="030F0702030302020204" pitchFamily="66" charset="0"/>
              </a:rPr>
              <a:t>entrepreneur believe in their idea even though  other people say if will fail.  </a:t>
            </a:r>
          </a:p>
          <a:p>
            <a:pPr marL="0" indent="0" rtl="0" fontAlgn="base">
              <a:lnSpc>
                <a:spcPct val="100000"/>
              </a:lnSpc>
              <a:spcBef>
                <a:spcPts val="0"/>
              </a:spcBef>
              <a:buNone/>
            </a:pPr>
            <a:endParaRPr lang="en-GB" sz="17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7"/>
            </a:pPr>
            <a:r>
              <a:rPr lang="en-GB" sz="1700" b="1" i="1" dirty="0">
                <a:solidFill>
                  <a:srgbClr val="000000"/>
                </a:solidFill>
                <a:effectLst/>
                <a:latin typeface="Comic Sans MS" panose="030F0702030302020204" pitchFamily="66" charset="0"/>
              </a:rPr>
              <a:t>Decisive</a:t>
            </a:r>
            <a:r>
              <a:rPr lang="en-GB" sz="1700" dirty="0">
                <a:solidFill>
                  <a:srgbClr val="000000"/>
                </a:solidFill>
                <a:latin typeface="Comic Sans MS" panose="030F0702030302020204" pitchFamily="66" charset="0"/>
              </a:rPr>
              <a:t> - </a:t>
            </a:r>
            <a:r>
              <a:rPr lang="en-GB" sz="1700" b="0" i="0" dirty="0">
                <a:solidFill>
                  <a:srgbClr val="000000"/>
                </a:solidFill>
                <a:effectLst/>
                <a:latin typeface="Comic Sans MS" panose="030F0702030302020204" pitchFamily="66" charset="0"/>
              </a:rPr>
              <a:t>They are able to make decision </a:t>
            </a:r>
          </a:p>
          <a:p>
            <a:pPr marL="0" indent="0" rtl="0" fontAlgn="base">
              <a:lnSpc>
                <a:spcPct val="100000"/>
              </a:lnSpc>
              <a:spcBef>
                <a:spcPts val="0"/>
              </a:spcBef>
              <a:buNone/>
            </a:pPr>
            <a:r>
              <a:rPr lang="en-GB" sz="1700" b="0" i="0" dirty="0">
                <a:solidFill>
                  <a:srgbClr val="000000"/>
                </a:solidFill>
                <a:effectLst/>
                <a:latin typeface="Comic Sans MS" panose="030F0702030302020204" pitchFamily="66" charset="0"/>
              </a:rPr>
              <a:t>quickly and are not afraid to make a  wrong decision  </a:t>
            </a:r>
          </a:p>
          <a:p>
            <a:pPr marL="0" indent="0" rtl="0" fontAlgn="base">
              <a:lnSpc>
                <a:spcPct val="100000"/>
              </a:lnSpc>
              <a:spcBef>
                <a:spcPts val="0"/>
              </a:spcBef>
              <a:buNone/>
            </a:pPr>
            <a:endParaRPr lang="en-GB" sz="17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8"/>
            </a:pPr>
            <a:r>
              <a:rPr lang="en-GB" sz="1700" b="1" i="1" dirty="0">
                <a:solidFill>
                  <a:srgbClr val="000000"/>
                </a:solidFill>
                <a:effectLst/>
                <a:latin typeface="Comic Sans MS" panose="030F0702030302020204" pitchFamily="66" charset="0"/>
              </a:rPr>
              <a:t>Determined</a:t>
            </a:r>
            <a:r>
              <a:rPr lang="en-GB" sz="1700" b="0" i="1" dirty="0">
                <a:solidFill>
                  <a:srgbClr val="000000"/>
                </a:solidFill>
                <a:effectLst/>
                <a:latin typeface="Comic Sans MS" panose="030F0702030302020204" pitchFamily="66" charset="0"/>
              </a:rPr>
              <a:t> - </a:t>
            </a:r>
            <a:r>
              <a:rPr lang="en-GB" sz="1700" b="0" i="0" dirty="0">
                <a:solidFill>
                  <a:srgbClr val="000000"/>
                </a:solidFill>
                <a:effectLst/>
                <a:latin typeface="Comic Sans MS" panose="030F0702030302020204" pitchFamily="66" charset="0"/>
              </a:rPr>
              <a:t>They don’t give up easily when </a:t>
            </a:r>
          </a:p>
          <a:p>
            <a:pPr marL="0" indent="0" rtl="0" fontAlgn="base">
              <a:lnSpc>
                <a:spcPct val="100000"/>
              </a:lnSpc>
              <a:spcBef>
                <a:spcPts val="0"/>
              </a:spcBef>
              <a:buNone/>
            </a:pPr>
            <a:r>
              <a:rPr lang="en-GB" sz="1700" b="0" i="0" dirty="0">
                <a:solidFill>
                  <a:srgbClr val="000000"/>
                </a:solidFill>
                <a:effectLst/>
                <a:latin typeface="Comic Sans MS" panose="030F0702030302020204" pitchFamily="66" charset="0"/>
              </a:rPr>
              <a:t>faced with a problem or obstacle. </a:t>
            </a:r>
          </a:p>
          <a:p>
            <a:pPr marL="0" indent="0" rtl="0" fontAlgn="base">
              <a:lnSpc>
                <a:spcPct val="100000"/>
              </a:lnSpc>
              <a:spcBef>
                <a:spcPts val="0"/>
              </a:spcBef>
              <a:buNone/>
            </a:pPr>
            <a:endParaRPr lang="en-GB" sz="1700" b="0" i="0" dirty="0">
              <a:solidFill>
                <a:srgbClr val="000000"/>
              </a:solidFill>
              <a:effectLst/>
              <a:latin typeface="Comic Sans MS" panose="030F0702030302020204" pitchFamily="66" charset="0"/>
            </a:endParaRPr>
          </a:p>
          <a:p>
            <a:pPr rtl="0" fontAlgn="base">
              <a:lnSpc>
                <a:spcPct val="100000"/>
              </a:lnSpc>
              <a:spcBef>
                <a:spcPts val="0"/>
              </a:spcBef>
              <a:buFont typeface="+mj-lt"/>
              <a:buAutoNum type="arabicPeriod" startAt="9"/>
            </a:pPr>
            <a:r>
              <a:rPr lang="en-GB" sz="1700" b="1" i="1" dirty="0">
                <a:solidFill>
                  <a:srgbClr val="000000"/>
                </a:solidFill>
                <a:effectLst/>
                <a:latin typeface="Comic Sans MS" panose="030F0702030302020204" pitchFamily="66" charset="0"/>
              </a:rPr>
              <a:t>Resilient</a:t>
            </a:r>
            <a:r>
              <a:rPr lang="en-GB" sz="1700" dirty="0">
                <a:solidFill>
                  <a:srgbClr val="000000"/>
                </a:solidFill>
                <a:latin typeface="Comic Sans MS" panose="030F0702030302020204" pitchFamily="66" charset="0"/>
              </a:rPr>
              <a:t> - </a:t>
            </a:r>
            <a:r>
              <a:rPr lang="en-GB" sz="1700" b="0" i="0" dirty="0">
                <a:solidFill>
                  <a:srgbClr val="000000"/>
                </a:solidFill>
                <a:effectLst/>
                <a:latin typeface="Comic Sans MS" panose="030F0702030302020204" pitchFamily="66" charset="0"/>
              </a:rPr>
              <a:t>If something fails, they are able </a:t>
            </a:r>
          </a:p>
          <a:p>
            <a:pPr marL="0" indent="0" rtl="0" fontAlgn="base">
              <a:lnSpc>
                <a:spcPct val="100000"/>
              </a:lnSpc>
              <a:spcBef>
                <a:spcPts val="0"/>
              </a:spcBef>
              <a:buNone/>
            </a:pPr>
            <a:r>
              <a:rPr lang="en-GB" sz="1700" b="0" i="0" dirty="0">
                <a:solidFill>
                  <a:srgbClr val="000000"/>
                </a:solidFill>
                <a:effectLst/>
                <a:latin typeface="Comic Sans MS" panose="030F0702030302020204" pitchFamily="66" charset="0"/>
              </a:rPr>
              <a:t>to bounce back and keep going.  </a:t>
            </a:r>
          </a:p>
          <a:p>
            <a:pPr>
              <a:lnSpc>
                <a:spcPct val="100000"/>
              </a:lnSpc>
              <a:spcBef>
                <a:spcPts val="0"/>
              </a:spcBef>
            </a:pPr>
            <a:endParaRPr lang="en-IE" sz="17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569777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DBC6087-CD01-406F-8DB4-3BEFFC5EF7BB}"/>
              </a:ext>
            </a:extLst>
          </p:cNvPr>
          <p:cNvSpPr>
            <a:spLocks noGrp="1"/>
          </p:cNvSpPr>
          <p:nvPr>
            <p:ph type="title"/>
          </p:nvPr>
        </p:nvSpPr>
        <p:spPr>
          <a:xfrm>
            <a:off x="640079" y="2053641"/>
            <a:ext cx="3669161" cy="2760098"/>
          </a:xfrm>
        </p:spPr>
        <p:txBody>
          <a:bodyPr>
            <a:normAutofit/>
          </a:bodyPr>
          <a:lstStyle/>
          <a:p>
            <a:r>
              <a:rPr lang="en-GB" sz="3600" b="1" i="0" dirty="0">
                <a:solidFill>
                  <a:srgbClr val="FFFFFF"/>
                </a:solidFill>
                <a:effectLst/>
                <a:latin typeface="Comic Sans MS" panose="030F0702030302020204" pitchFamily="66" charset="0"/>
              </a:rPr>
              <a:t>Skills of entrepreneurs</a:t>
            </a:r>
            <a:r>
              <a:rPr lang="en-GB" sz="3600" b="0" i="0" dirty="0">
                <a:solidFill>
                  <a:srgbClr val="FFFFFF"/>
                </a:solidFill>
                <a:effectLst/>
                <a:latin typeface="Comic Sans MS" panose="030F0702030302020204" pitchFamily="66" charset="0"/>
              </a:rPr>
              <a:t> </a:t>
            </a:r>
            <a:endParaRPr lang="en-IE" sz="3600" dirty="0">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4DCC5FC0-4AA0-441F-924C-E87845A0EFE5}"/>
              </a:ext>
            </a:extLst>
          </p:cNvPr>
          <p:cNvSpPr>
            <a:spLocks noGrp="1"/>
          </p:cNvSpPr>
          <p:nvPr>
            <p:ph idx="1"/>
          </p:nvPr>
        </p:nvSpPr>
        <p:spPr>
          <a:xfrm>
            <a:off x="6090574" y="801866"/>
            <a:ext cx="5306084" cy="5230634"/>
          </a:xfrm>
        </p:spPr>
        <p:txBody>
          <a:bodyPr anchor="ctr">
            <a:normAutofit/>
          </a:bodyPr>
          <a:lstStyle/>
          <a:p>
            <a:pPr rtl="0" fontAlgn="base">
              <a:buFont typeface="+mj-lt"/>
              <a:buAutoNum type="arabicPeriod"/>
            </a:pPr>
            <a:r>
              <a:rPr lang="en-GB" sz="2400" b="0" i="0" dirty="0">
                <a:solidFill>
                  <a:srgbClr val="000000"/>
                </a:solidFill>
                <a:effectLst/>
                <a:latin typeface="Comic Sans MS" panose="030F0702030302020204" pitchFamily="66" charset="0"/>
              </a:rPr>
              <a:t> Ability to identify opportunities </a:t>
            </a:r>
          </a:p>
          <a:p>
            <a:pPr rtl="0" fontAlgn="base">
              <a:buFont typeface="+mj-lt"/>
              <a:buAutoNum type="arabicPeriod" startAt="2"/>
            </a:pPr>
            <a:r>
              <a:rPr lang="en-GB" sz="2400" b="0" i="0" dirty="0">
                <a:solidFill>
                  <a:srgbClr val="000000"/>
                </a:solidFill>
                <a:effectLst/>
                <a:latin typeface="Comic Sans MS" panose="030F0702030302020204" pitchFamily="66" charset="0"/>
              </a:rPr>
              <a:t> The ability to make Decisions </a:t>
            </a:r>
          </a:p>
          <a:p>
            <a:pPr rtl="0" fontAlgn="base">
              <a:buFont typeface="+mj-lt"/>
              <a:buAutoNum type="arabicPeriod" startAt="3"/>
            </a:pPr>
            <a:r>
              <a:rPr lang="en-GB" sz="2400" b="0" i="0" dirty="0">
                <a:solidFill>
                  <a:srgbClr val="000000"/>
                </a:solidFill>
                <a:effectLst/>
                <a:latin typeface="Comic Sans MS" panose="030F0702030302020204" pitchFamily="66" charset="0"/>
              </a:rPr>
              <a:t> The ability to plan and set goals </a:t>
            </a:r>
          </a:p>
          <a:p>
            <a:pPr rtl="0" fontAlgn="base">
              <a:buFont typeface="+mj-lt"/>
              <a:buAutoNum type="arabicPeriod" startAt="4"/>
            </a:pPr>
            <a:r>
              <a:rPr lang="en-GB" sz="2400" b="0" i="0" dirty="0">
                <a:solidFill>
                  <a:srgbClr val="000000"/>
                </a:solidFill>
                <a:effectLst/>
                <a:latin typeface="Comic Sans MS" panose="030F0702030302020204" pitchFamily="66" charset="0"/>
              </a:rPr>
              <a:t> The ability to manage Time </a:t>
            </a:r>
          </a:p>
          <a:p>
            <a:pPr rtl="0" fontAlgn="base">
              <a:buFont typeface="+mj-lt"/>
              <a:buAutoNum type="arabicPeriod" startAt="5"/>
            </a:pPr>
            <a:r>
              <a:rPr lang="en-GB" sz="2400" b="0" i="0" dirty="0">
                <a:solidFill>
                  <a:srgbClr val="000000"/>
                </a:solidFill>
                <a:effectLst/>
                <a:latin typeface="Comic Sans MS" panose="030F0702030302020204" pitchFamily="66" charset="0"/>
              </a:rPr>
              <a:t> The ability to manage stress </a:t>
            </a:r>
          </a:p>
          <a:p>
            <a:pPr rtl="0" fontAlgn="base">
              <a:buFont typeface="+mj-lt"/>
              <a:buAutoNum type="arabicPeriod" startAt="6"/>
            </a:pPr>
            <a:r>
              <a:rPr lang="en-GB" sz="2400" b="0" i="0" dirty="0">
                <a:solidFill>
                  <a:srgbClr val="000000"/>
                </a:solidFill>
                <a:effectLst/>
                <a:latin typeface="Comic Sans MS" panose="030F0702030302020204" pitchFamily="66" charset="0"/>
              </a:rPr>
              <a:t> Good Human relations skills </a:t>
            </a:r>
          </a:p>
          <a:p>
            <a:pPr rtl="0" fontAlgn="base">
              <a:buFont typeface="+mj-lt"/>
              <a:buAutoNum type="arabicPeriod" startAt="7"/>
            </a:pPr>
            <a:r>
              <a:rPr lang="en-GB" sz="2400" b="0" i="0" dirty="0">
                <a:solidFill>
                  <a:srgbClr val="000000"/>
                </a:solidFill>
                <a:effectLst/>
                <a:latin typeface="Comic Sans MS" panose="030F0702030302020204" pitchFamily="66" charset="0"/>
              </a:rPr>
              <a:t> Reality perception </a:t>
            </a:r>
          </a:p>
          <a:p>
            <a:pPr rtl="0" fontAlgn="base">
              <a:buFont typeface="+mj-lt"/>
              <a:buAutoNum type="arabicPeriod" startAt="8"/>
            </a:pPr>
            <a:r>
              <a:rPr lang="en-GB" sz="2400" b="0" i="0" dirty="0">
                <a:solidFill>
                  <a:srgbClr val="000000"/>
                </a:solidFill>
                <a:effectLst/>
                <a:latin typeface="Comic Sans MS" panose="030F0702030302020204" pitchFamily="66" charset="0"/>
              </a:rPr>
              <a:t> Ability to manage risk </a:t>
            </a:r>
          </a:p>
          <a:p>
            <a:endParaRPr lang="en-IE" sz="24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4077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548A49B-802E-447E-8E15-31F2E79EAF9E}"/>
              </a:ext>
            </a:extLst>
          </p:cNvPr>
          <p:cNvSpPr>
            <a:spLocks noGrp="1"/>
          </p:cNvSpPr>
          <p:nvPr>
            <p:ph type="title"/>
          </p:nvPr>
        </p:nvSpPr>
        <p:spPr>
          <a:xfrm>
            <a:off x="640079" y="2053641"/>
            <a:ext cx="3669161" cy="2760098"/>
          </a:xfrm>
        </p:spPr>
        <p:txBody>
          <a:bodyPr>
            <a:normAutofit/>
          </a:bodyPr>
          <a:lstStyle/>
          <a:p>
            <a:pPr rtl="0" fontAlgn="base"/>
            <a:r>
              <a:rPr lang="en-GB" sz="3600" b="0" i="0" dirty="0">
                <a:solidFill>
                  <a:srgbClr val="FFFFFF"/>
                </a:solidFill>
                <a:effectLst/>
                <a:latin typeface="Comic Sans MS" panose="030F0702030302020204" pitchFamily="66" charset="0"/>
              </a:rPr>
              <a:t> </a:t>
            </a:r>
            <a:br>
              <a:rPr lang="en-GB" sz="3600" b="0" i="0" dirty="0">
                <a:solidFill>
                  <a:srgbClr val="FFFFFF"/>
                </a:solidFill>
                <a:effectLst/>
                <a:latin typeface="Comic Sans MS" panose="030F0702030302020204" pitchFamily="66" charset="0"/>
              </a:rPr>
            </a:br>
            <a:r>
              <a:rPr lang="en-GB" sz="3600" b="1" i="0" dirty="0">
                <a:solidFill>
                  <a:srgbClr val="FFFFFF"/>
                </a:solidFill>
                <a:effectLst/>
                <a:latin typeface="Comic Sans MS" panose="030F0702030302020204" pitchFamily="66" charset="0"/>
              </a:rPr>
              <a:t>Reasons for starting your own business</a:t>
            </a:r>
            <a:r>
              <a:rPr lang="en-GB" sz="3600" b="0" i="0" dirty="0">
                <a:solidFill>
                  <a:srgbClr val="FFFFFF"/>
                </a:solidFill>
                <a:effectLst/>
                <a:latin typeface="Comic Sans MS" panose="030F0702030302020204" pitchFamily="66" charset="0"/>
              </a:rPr>
              <a:t> </a:t>
            </a:r>
            <a:endParaRPr lang="en-IE" sz="3600" dirty="0">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778972A5-09E3-4266-9FDF-B98838AE08AA}"/>
              </a:ext>
            </a:extLst>
          </p:cNvPr>
          <p:cNvSpPr>
            <a:spLocks noGrp="1"/>
          </p:cNvSpPr>
          <p:nvPr>
            <p:ph idx="1"/>
          </p:nvPr>
        </p:nvSpPr>
        <p:spPr>
          <a:xfrm>
            <a:off x="6090574" y="801866"/>
            <a:ext cx="5306084" cy="5230634"/>
          </a:xfrm>
        </p:spPr>
        <p:txBody>
          <a:bodyPr anchor="ctr">
            <a:normAutofit/>
          </a:bodyPr>
          <a:lstStyle/>
          <a:p>
            <a:pPr marL="0" indent="0" rtl="0" fontAlgn="base">
              <a:lnSpc>
                <a:spcPct val="100000"/>
              </a:lnSpc>
              <a:spcBef>
                <a:spcPts val="0"/>
              </a:spcBef>
              <a:buNone/>
            </a:pPr>
            <a:r>
              <a:rPr lang="en-GB" sz="2400" b="0" i="0" dirty="0">
                <a:solidFill>
                  <a:srgbClr val="000000"/>
                </a:solidFill>
                <a:effectLst/>
                <a:latin typeface="Calibri" panose="020F0502020204030204" pitchFamily="34" charset="0"/>
              </a:rPr>
              <a:t>The following are some of the reason </a:t>
            </a:r>
          </a:p>
          <a:p>
            <a:pPr marL="0" indent="0" rtl="0" fontAlgn="base">
              <a:lnSpc>
                <a:spcPct val="100000"/>
              </a:lnSpc>
              <a:spcBef>
                <a:spcPts val="0"/>
              </a:spcBef>
              <a:buNone/>
            </a:pPr>
            <a:r>
              <a:rPr lang="en-GB" sz="2400" b="0" i="0" dirty="0">
                <a:solidFill>
                  <a:srgbClr val="000000"/>
                </a:solidFill>
                <a:effectLst/>
                <a:latin typeface="Calibri" panose="020F0502020204030204" pitchFamily="34" charset="0"/>
              </a:rPr>
              <a:t>why people set up their own business and take a personal and financial risk </a:t>
            </a:r>
          </a:p>
          <a:p>
            <a:pPr marL="0" indent="0" rtl="0" fontAlgn="base">
              <a:lnSpc>
                <a:spcPct val="100000"/>
              </a:lnSpc>
              <a:spcBef>
                <a:spcPts val="0"/>
              </a:spcBef>
              <a:buNone/>
            </a:pPr>
            <a:endParaRPr lang="en-GB" sz="2400" b="0" i="0" dirty="0">
              <a:solidFill>
                <a:srgbClr val="000000"/>
              </a:solidFill>
              <a:effectLst/>
              <a:latin typeface="Segoe UI" panose="020B0502040204020203" pitchFamily="34" charset="0"/>
            </a:endParaRPr>
          </a:p>
          <a:p>
            <a:pPr rtl="0" fontAlgn="base">
              <a:lnSpc>
                <a:spcPct val="100000"/>
              </a:lnSpc>
              <a:spcBef>
                <a:spcPts val="0"/>
              </a:spcBef>
              <a:buFont typeface="+mj-lt"/>
              <a:buAutoNum type="arabicPeriod"/>
            </a:pPr>
            <a:r>
              <a:rPr lang="en-GB" sz="2400" b="0" i="0" dirty="0">
                <a:solidFill>
                  <a:srgbClr val="000000"/>
                </a:solidFill>
                <a:effectLst/>
                <a:latin typeface="Calibri" panose="020F0502020204030204" pitchFamily="34" charset="0"/>
              </a:rPr>
              <a:t> They want to be their own boss </a:t>
            </a:r>
          </a:p>
          <a:p>
            <a:pPr rtl="0" fontAlgn="base">
              <a:lnSpc>
                <a:spcPct val="100000"/>
              </a:lnSpc>
              <a:spcBef>
                <a:spcPts val="0"/>
              </a:spcBef>
              <a:buFont typeface="+mj-lt"/>
              <a:buAutoNum type="arabicPeriod" startAt="2"/>
            </a:pPr>
            <a:r>
              <a:rPr lang="en-GB" sz="2400" b="0" i="0" dirty="0">
                <a:solidFill>
                  <a:srgbClr val="000000"/>
                </a:solidFill>
                <a:effectLst/>
                <a:latin typeface="Calibri" panose="020F0502020204030204" pitchFamily="34" charset="0"/>
              </a:rPr>
              <a:t> The spot a gap in the market for a </a:t>
            </a:r>
          </a:p>
          <a:p>
            <a:pPr marL="0" indent="0" rtl="0" fontAlgn="base">
              <a:lnSpc>
                <a:spcPct val="100000"/>
              </a:lnSpc>
              <a:spcBef>
                <a:spcPts val="0"/>
              </a:spcBef>
              <a:buNone/>
            </a:pPr>
            <a:r>
              <a:rPr lang="en-GB" sz="2400" b="0" i="0" dirty="0">
                <a:solidFill>
                  <a:srgbClr val="000000"/>
                </a:solidFill>
                <a:effectLst/>
                <a:latin typeface="Calibri" panose="020F0502020204030204" pitchFamily="34" charset="0"/>
              </a:rPr>
              <a:t>product or service </a:t>
            </a:r>
          </a:p>
          <a:p>
            <a:pPr rtl="0" fontAlgn="base">
              <a:lnSpc>
                <a:spcPct val="100000"/>
              </a:lnSpc>
              <a:spcBef>
                <a:spcPts val="0"/>
              </a:spcBef>
              <a:buFont typeface="+mj-lt"/>
              <a:buAutoNum type="arabicPeriod" startAt="3"/>
            </a:pPr>
            <a:r>
              <a:rPr lang="en-GB" sz="2400" b="0" i="0" dirty="0">
                <a:solidFill>
                  <a:srgbClr val="000000"/>
                </a:solidFill>
                <a:effectLst/>
                <a:latin typeface="Calibri" panose="020F0502020204030204" pitchFamily="34" charset="0"/>
              </a:rPr>
              <a:t> They want to keep all the profits for</a:t>
            </a:r>
          </a:p>
          <a:p>
            <a:pPr marL="0" indent="0" rtl="0" fontAlgn="base">
              <a:lnSpc>
                <a:spcPct val="100000"/>
              </a:lnSpc>
              <a:spcBef>
                <a:spcPts val="0"/>
              </a:spcBef>
              <a:buNone/>
            </a:pPr>
            <a:r>
              <a:rPr lang="en-GB" sz="2400" b="0" i="0" dirty="0">
                <a:solidFill>
                  <a:srgbClr val="000000"/>
                </a:solidFill>
                <a:effectLst/>
                <a:latin typeface="Calibri" panose="020F0502020204030204" pitchFamily="34" charset="0"/>
              </a:rPr>
              <a:t>themselves </a:t>
            </a:r>
          </a:p>
          <a:p>
            <a:pPr rtl="0" fontAlgn="base">
              <a:lnSpc>
                <a:spcPct val="100000"/>
              </a:lnSpc>
              <a:spcBef>
                <a:spcPts val="0"/>
              </a:spcBef>
              <a:buFont typeface="+mj-lt"/>
              <a:buAutoNum type="arabicPeriod" startAt="4"/>
            </a:pPr>
            <a:r>
              <a:rPr lang="en-GB" sz="2400" b="0" i="0" dirty="0">
                <a:solidFill>
                  <a:srgbClr val="000000"/>
                </a:solidFill>
                <a:effectLst/>
                <a:latin typeface="Calibri" panose="020F0502020204030204" pitchFamily="34" charset="0"/>
              </a:rPr>
              <a:t> The challenge </a:t>
            </a:r>
          </a:p>
          <a:p>
            <a:pPr rtl="0" fontAlgn="base">
              <a:lnSpc>
                <a:spcPct val="100000"/>
              </a:lnSpc>
              <a:spcBef>
                <a:spcPts val="0"/>
              </a:spcBef>
              <a:buFont typeface="+mj-lt"/>
              <a:buAutoNum type="arabicPeriod" startAt="5"/>
            </a:pPr>
            <a:r>
              <a:rPr lang="en-GB" sz="2400" b="0" i="0" dirty="0">
                <a:solidFill>
                  <a:srgbClr val="000000"/>
                </a:solidFill>
                <a:effectLst/>
                <a:latin typeface="Calibri" panose="020F0502020204030204" pitchFamily="34" charset="0"/>
              </a:rPr>
              <a:t> They are unemployed  </a:t>
            </a:r>
          </a:p>
          <a:p>
            <a:pPr rtl="0" fontAlgn="base">
              <a:lnSpc>
                <a:spcPct val="100000"/>
              </a:lnSpc>
              <a:spcBef>
                <a:spcPts val="0"/>
              </a:spcBef>
              <a:buFont typeface="+mj-lt"/>
              <a:buAutoNum type="arabicPeriod" startAt="6"/>
            </a:pPr>
            <a:r>
              <a:rPr lang="en-GB" sz="2400" b="0" i="0" dirty="0">
                <a:solidFill>
                  <a:srgbClr val="000000"/>
                </a:solidFill>
                <a:effectLst/>
                <a:latin typeface="Calibri" panose="020F0502020204030204" pitchFamily="34" charset="0"/>
              </a:rPr>
              <a:t> They have an interest/hobby that </a:t>
            </a:r>
          </a:p>
          <a:p>
            <a:pPr marL="0" indent="0" rtl="0" fontAlgn="base">
              <a:lnSpc>
                <a:spcPct val="100000"/>
              </a:lnSpc>
              <a:spcBef>
                <a:spcPts val="0"/>
              </a:spcBef>
              <a:buNone/>
            </a:pPr>
            <a:r>
              <a:rPr lang="en-GB" sz="2400" b="0" i="0" dirty="0">
                <a:solidFill>
                  <a:srgbClr val="000000"/>
                </a:solidFill>
                <a:effectLst/>
                <a:latin typeface="Calibri" panose="020F0502020204030204" pitchFamily="34" charset="0"/>
              </a:rPr>
              <a:t>could also be a business </a:t>
            </a:r>
          </a:p>
          <a:p>
            <a:pPr>
              <a:lnSpc>
                <a:spcPct val="100000"/>
              </a:lnSpc>
              <a:spcBef>
                <a:spcPts val="0"/>
              </a:spcBef>
            </a:pPr>
            <a:endParaRPr lang="en-IE" sz="2400" dirty="0">
              <a:solidFill>
                <a:srgbClr val="000000"/>
              </a:solidFill>
            </a:endParaRPr>
          </a:p>
        </p:txBody>
      </p:sp>
    </p:spTree>
    <p:extLst>
      <p:ext uri="{BB962C8B-B14F-4D97-AF65-F5344CB8AC3E}">
        <p14:creationId xmlns:p14="http://schemas.microsoft.com/office/powerpoint/2010/main" val="2607474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792</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Comic Sans MS</vt:lpstr>
      <vt:lpstr>Segoe UI</vt:lpstr>
      <vt:lpstr>Office Theme</vt:lpstr>
      <vt:lpstr>Strand 2</vt:lpstr>
      <vt:lpstr>Key Words</vt:lpstr>
      <vt:lpstr>Key words</vt:lpstr>
      <vt:lpstr>Key words</vt:lpstr>
      <vt:lpstr>Key words</vt:lpstr>
      <vt:lpstr>Characteristic of entrepreneurs </vt:lpstr>
      <vt:lpstr>Characteristic of entrepreneurs </vt:lpstr>
      <vt:lpstr>Skills of entrepreneurs </vt:lpstr>
      <vt:lpstr>  Reasons for starting your own business </vt:lpstr>
      <vt:lpstr>Risk and Rewards of being self employed</vt:lpstr>
      <vt:lpstr>Financial enterprise </vt:lpstr>
      <vt:lpstr>Social enterprise </vt:lpstr>
      <vt:lpstr>Cultural enterprise </vt:lpstr>
      <vt:lpstr>Enterprise is all around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Strand 2</dc:title>
  <dc:creator>Jason Ryan</dc:creator>
  <cp:lastModifiedBy>Jason Ryan</cp:lastModifiedBy>
  <cp:revision>1</cp:revision>
  <dcterms:created xsi:type="dcterms:W3CDTF">2021-01-30T18:42:21Z</dcterms:created>
  <dcterms:modified xsi:type="dcterms:W3CDTF">2021-01-30T18:44:58Z</dcterms:modified>
</cp:coreProperties>
</file>