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8" r:id="rId6"/>
    <p:sldId id="267" r:id="rId7"/>
    <p:sldId id="260" r:id="rId8"/>
    <p:sldId id="268" r:id="rId9"/>
    <p:sldId id="265" r:id="rId10"/>
    <p:sldId id="269" r:id="rId11"/>
    <p:sldId id="270" r:id="rId12"/>
    <p:sldId id="271" r:id="rId13"/>
    <p:sldId id="261" r:id="rId14"/>
    <p:sldId id="272" r:id="rId15"/>
    <p:sldId id="266"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3</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0" i="0" dirty="0">
                <a:solidFill>
                  <a:schemeClr val="bg1"/>
                </a:solidFill>
                <a:effectLst/>
              </a:rPr>
              <a:t>3.9 - Explain the relevance of economic indicators such as inflation, employment rates, interest rates, economic growth, national income and national debt for individuals and the economy</a:t>
            </a:r>
            <a:br>
              <a:rPr lang="en-GB" sz="1600" dirty="0">
                <a:solidFill>
                  <a:schemeClr val="bg1"/>
                </a:solidFill>
                <a:latin typeface="+mj-lt"/>
              </a:rPr>
            </a:br>
            <a:endParaRPr lang="en-US" sz="2000" dirty="0">
              <a:solidFill>
                <a:schemeClr val="bg1"/>
              </a:solidFill>
              <a:latin typeface="+mj-l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INFLATION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Calculate the inflation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u="sng" dirty="0">
                <a:effectLst/>
                <a:latin typeface="Calibri" panose="020F0502020204030204" pitchFamily="34" charset="0"/>
                <a:ea typeface="Calibri" panose="020F0502020204030204" pitchFamily="34" charset="0"/>
                <a:cs typeface="Times New Roman" panose="02020603050405020304" pitchFamily="18" charset="0"/>
              </a:rPr>
              <a:t>Difference in cost off living between year 2 and 1</a:t>
            </a:r>
            <a:r>
              <a:rPr lang="en-IE" sz="1800" dirty="0">
                <a:effectLst/>
                <a:latin typeface="Calibri" panose="020F0502020204030204" pitchFamily="34" charset="0"/>
                <a:ea typeface="Calibri" panose="020F0502020204030204" pitchFamily="34" charset="0"/>
                <a:cs typeface="Times New Roman" panose="02020603050405020304" pitchFamily="18" charset="0"/>
              </a:rPr>
              <a:t>		X	</a:t>
            </a:r>
            <a:r>
              <a:rPr lang="en-IE" sz="1800" u="sng" dirty="0">
                <a:effectLst/>
                <a:latin typeface="Calibri" panose="020F0502020204030204" pitchFamily="34" charset="0"/>
                <a:ea typeface="Calibri" panose="020F0502020204030204" pitchFamily="34" charset="0"/>
                <a:cs typeface="Times New Roman" panose="02020603050405020304" pitchFamily="18" charset="0"/>
              </a:rPr>
              <a:t>100</a:t>
            </a:r>
            <a:endParaRPr lang="en-IE" sz="1800" u="sng"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Cost of living in year 1			  		  1</a:t>
            </a:r>
          </a:p>
        </p:txBody>
      </p:sp>
    </p:spTree>
    <p:extLst>
      <p:ext uri="{BB962C8B-B14F-4D97-AF65-F5344CB8AC3E}">
        <p14:creationId xmlns:p14="http://schemas.microsoft.com/office/powerpoint/2010/main" val="197582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INFLATION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Cause of inflation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some of the cause of inflation</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cost of producing the goods increase – for example Wages – this means the business swill put the increase onto the price of the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cost of the good imported has increased (Import Inflation)</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Indirect cost have increase – For example VAT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demand for the product has increased</a:t>
            </a:r>
          </a:p>
        </p:txBody>
      </p:sp>
    </p:spTree>
    <p:extLst>
      <p:ext uri="{BB962C8B-B14F-4D97-AF65-F5344CB8AC3E}">
        <p14:creationId xmlns:p14="http://schemas.microsoft.com/office/powerpoint/2010/main" val="3541274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INFLATION</a:t>
            </a:r>
            <a:endParaRPr lang="en-US" sz="4000" b="1" dirty="0">
              <a:solidFill>
                <a:srgbClr val="FFFFFF"/>
              </a:solidFill>
            </a:endParaRPr>
          </a:p>
        </p:txBody>
      </p:sp>
      <p:graphicFrame>
        <p:nvGraphicFramePr>
          <p:cNvPr id="6" name="Content Placeholder 5">
            <a:extLst>
              <a:ext uri="{FF2B5EF4-FFF2-40B4-BE49-F238E27FC236}">
                <a16:creationId xmlns:a16="http://schemas.microsoft.com/office/drawing/2014/main" id="{C9563B27-BED6-49B4-8AF8-318AE4E60C71}"/>
              </a:ext>
            </a:extLst>
          </p:cNvPr>
          <p:cNvGraphicFramePr>
            <a:graphicFrameLocks noGrp="1"/>
          </p:cNvGraphicFramePr>
          <p:nvPr>
            <p:ph idx="1"/>
            <p:extLst>
              <p:ext uri="{D42A27DB-BD31-4B8C-83A1-F6EECF244321}">
                <p14:modId xmlns:p14="http://schemas.microsoft.com/office/powerpoint/2010/main" val="1474214553"/>
              </p:ext>
            </p:extLst>
          </p:nvPr>
        </p:nvGraphicFramePr>
        <p:xfrm>
          <a:off x="1815547" y="3225588"/>
          <a:ext cx="7560466" cy="2384646"/>
        </p:xfrm>
        <a:graphic>
          <a:graphicData uri="http://schemas.openxmlformats.org/drawingml/2006/table">
            <a:tbl>
              <a:tblPr firstRow="1" firstCol="1" bandRow="1">
                <a:tableStyleId>{5C22544A-7EE6-4342-B048-85BDC9FD1C3A}</a:tableStyleId>
              </a:tblPr>
              <a:tblGrid>
                <a:gridCol w="2519876">
                  <a:extLst>
                    <a:ext uri="{9D8B030D-6E8A-4147-A177-3AD203B41FA5}">
                      <a16:colId xmlns:a16="http://schemas.microsoft.com/office/drawing/2014/main" val="1477042442"/>
                    </a:ext>
                  </a:extLst>
                </a:gridCol>
                <a:gridCol w="2519876">
                  <a:extLst>
                    <a:ext uri="{9D8B030D-6E8A-4147-A177-3AD203B41FA5}">
                      <a16:colId xmlns:a16="http://schemas.microsoft.com/office/drawing/2014/main" val="1504354892"/>
                    </a:ext>
                  </a:extLst>
                </a:gridCol>
                <a:gridCol w="2520714">
                  <a:extLst>
                    <a:ext uri="{9D8B030D-6E8A-4147-A177-3AD203B41FA5}">
                      <a16:colId xmlns:a16="http://schemas.microsoft.com/office/drawing/2014/main" val="3183328030"/>
                    </a:ext>
                  </a:extLst>
                </a:gridCol>
              </a:tblGrid>
              <a:tr h="456341">
                <a:tc>
                  <a:txBody>
                    <a:bodyPr/>
                    <a:lstStyle/>
                    <a:p>
                      <a:pPr algn="ctr">
                        <a:lnSpc>
                          <a:spcPct val="100000"/>
                        </a:lnSpc>
                        <a:spcAft>
                          <a:spcPts val="0"/>
                        </a:spcAft>
                      </a:pPr>
                      <a:r>
                        <a:rPr lang="en-IE" sz="1600">
                          <a:effectLst/>
                        </a:rPr>
                        <a:t>Household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Business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Economy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4289100"/>
                  </a:ext>
                </a:extLst>
              </a:tr>
              <a:tr h="1121912">
                <a:tc>
                  <a:txBody>
                    <a:bodyPr/>
                    <a:lstStyle/>
                    <a:p>
                      <a:pPr marL="342900" lvl="0" indent="-342900">
                        <a:lnSpc>
                          <a:spcPct val="100000"/>
                        </a:lnSpc>
                        <a:spcAft>
                          <a:spcPts val="0"/>
                        </a:spcAft>
                        <a:buFont typeface="+mj-lt"/>
                        <a:buAutoNum type="arabicPeriod"/>
                      </a:pPr>
                      <a:r>
                        <a:rPr lang="en-IE" sz="1600" dirty="0">
                          <a:effectLst/>
                        </a:rPr>
                        <a:t>Consumer will not be to buy as many goods or service due to the increase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dirty="0">
                          <a:effectLst/>
                        </a:rPr>
                        <a:t>Worker will look for a wage increase as the cost of living has increased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a:effectLst/>
                        </a:rPr>
                        <a:t>Irish goods and service will become more expensive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485202"/>
                  </a:ext>
                </a:extLst>
              </a:tr>
              <a:tr h="806393">
                <a:tc>
                  <a:txBody>
                    <a:bodyPr/>
                    <a:lstStyle/>
                    <a:p>
                      <a:pPr marL="342900" lvl="0" indent="-342900">
                        <a:lnSpc>
                          <a:spcPct val="100000"/>
                        </a:lnSpc>
                        <a:spcAft>
                          <a:spcPts val="0"/>
                        </a:spcAft>
                        <a:buFont typeface="+mj-lt"/>
                        <a:buAutoNum type="arabicPeriod"/>
                      </a:pPr>
                      <a:r>
                        <a:rPr lang="en-IE" sz="1600">
                          <a:effectLst/>
                        </a:rPr>
                        <a:t>People will not save if the interest rate is less that inflation</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Business expansion will decrease as it is more expensive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This will result in more imports coming in from abroad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5700951"/>
                  </a:ext>
                </a:extLst>
              </a:tr>
            </a:tbl>
          </a:graphicData>
        </a:graphic>
      </p:graphicFrame>
      <p:sp>
        <p:nvSpPr>
          <p:cNvPr id="7" name="Rectangle 2">
            <a:extLst>
              <a:ext uri="{FF2B5EF4-FFF2-40B4-BE49-F238E27FC236}">
                <a16:creationId xmlns:a16="http://schemas.microsoft.com/office/drawing/2014/main" id="{E2D6C3EC-152D-4B6D-AFFB-FEE6C4EE4D77}"/>
              </a:ext>
            </a:extLst>
          </p:cNvPr>
          <p:cNvSpPr>
            <a:spLocks noChangeArrowheads="1"/>
          </p:cNvSpPr>
          <p:nvPr/>
        </p:nvSpPr>
        <p:spPr bwMode="auto">
          <a:xfrm>
            <a:off x="1033959" y="2623895"/>
            <a:ext cx="152114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600" b="0" i="1"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Impact of High inflation</a:t>
            </a:r>
            <a:endParaRPr kumimoji="0" lang="en-IE"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492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EMPLOYMENT LEVELS</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Labour Force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all the people aged between 16-65 who are willing and able to work</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Employed</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the people in the labour force who can find a job</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Unemployed</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the people in the labour force who can’t find a job</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Full employment in Ireland is around 4% (2020)</a:t>
            </a:r>
          </a:p>
        </p:txBody>
      </p:sp>
    </p:spTree>
    <p:extLst>
      <p:ext uri="{BB962C8B-B14F-4D97-AF65-F5344CB8AC3E}">
        <p14:creationId xmlns:p14="http://schemas.microsoft.com/office/powerpoint/2010/main" val="23197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EMPLOYMENT LEVELS</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The Impact of High unemployment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E80A90DE-9601-4E21-AB1E-8CFEAE24AD2F}"/>
              </a:ext>
            </a:extLst>
          </p:cNvPr>
          <p:cNvGraphicFramePr>
            <a:graphicFrameLocks noGrp="1"/>
          </p:cNvGraphicFramePr>
          <p:nvPr>
            <p:extLst>
              <p:ext uri="{D42A27DB-BD31-4B8C-83A1-F6EECF244321}">
                <p14:modId xmlns:p14="http://schemas.microsoft.com/office/powerpoint/2010/main" val="4117831841"/>
              </p:ext>
            </p:extLst>
          </p:nvPr>
        </p:nvGraphicFramePr>
        <p:xfrm>
          <a:off x="2651411" y="3580616"/>
          <a:ext cx="6386572" cy="268224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val="1794497991"/>
                    </a:ext>
                  </a:extLst>
                </a:gridCol>
                <a:gridCol w="2199023">
                  <a:extLst>
                    <a:ext uri="{9D8B030D-6E8A-4147-A177-3AD203B41FA5}">
                      <a16:colId xmlns:a16="http://schemas.microsoft.com/office/drawing/2014/main" val="1375332842"/>
                    </a:ext>
                  </a:extLst>
                </a:gridCol>
                <a:gridCol w="2279374">
                  <a:extLst>
                    <a:ext uri="{9D8B030D-6E8A-4147-A177-3AD203B41FA5}">
                      <a16:colId xmlns:a16="http://schemas.microsoft.com/office/drawing/2014/main" val="2238772348"/>
                    </a:ext>
                  </a:extLst>
                </a:gridCol>
              </a:tblGrid>
              <a:tr h="0">
                <a:tc>
                  <a:txBody>
                    <a:bodyPr/>
                    <a:lstStyle/>
                    <a:p>
                      <a:pPr algn="ctr">
                        <a:lnSpc>
                          <a:spcPct val="100000"/>
                        </a:lnSpc>
                        <a:spcAft>
                          <a:spcPts val="0"/>
                        </a:spcAft>
                      </a:pPr>
                      <a:r>
                        <a:rPr lang="en-IE" sz="1600" dirty="0">
                          <a:effectLst/>
                        </a:rPr>
                        <a:t>Household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Business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Economy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8334991"/>
                  </a:ext>
                </a:extLst>
              </a:tr>
              <a:tr h="0">
                <a:tc>
                  <a:txBody>
                    <a:bodyPr/>
                    <a:lstStyle/>
                    <a:p>
                      <a:pPr marL="342900" lvl="0" indent="-342900">
                        <a:lnSpc>
                          <a:spcPct val="100000"/>
                        </a:lnSpc>
                        <a:spcAft>
                          <a:spcPts val="0"/>
                        </a:spcAft>
                        <a:buFont typeface="+mj-lt"/>
                        <a:buAutoNum type="arabicPeriod"/>
                      </a:pPr>
                      <a:r>
                        <a:rPr lang="en-IE" sz="1600" dirty="0">
                          <a:effectLst/>
                        </a:rPr>
                        <a:t>Less demand for goods and services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dirty="0">
                          <a:effectLst/>
                        </a:rPr>
                        <a:t>Harder to get investment as the demand for the product has decreased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a:effectLst/>
                        </a:rPr>
                        <a:t>Reduced economic activity due to less demand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888567"/>
                  </a:ext>
                </a:extLst>
              </a:tr>
              <a:tr h="0">
                <a:tc>
                  <a:txBody>
                    <a:bodyPr/>
                    <a:lstStyle/>
                    <a:p>
                      <a:pPr marL="342900" lvl="0" indent="-342900">
                        <a:lnSpc>
                          <a:spcPct val="100000"/>
                        </a:lnSpc>
                        <a:spcAft>
                          <a:spcPts val="0"/>
                        </a:spcAft>
                        <a:buFont typeface="+mj-lt"/>
                        <a:buAutoNum type="arabicPeriod"/>
                      </a:pPr>
                      <a:r>
                        <a:rPr lang="en-IE" sz="1600">
                          <a:effectLst/>
                        </a:rPr>
                        <a:t>Household will have a lower standard of living</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There will be a decrease in profit and demand and sales have decreased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Less attractive to FDI as people are emigrating</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4998268"/>
                  </a:ext>
                </a:extLst>
              </a:tr>
            </a:tbl>
          </a:graphicData>
        </a:graphic>
      </p:graphicFrame>
    </p:spTree>
    <p:extLst>
      <p:ext uri="{BB962C8B-B14F-4D97-AF65-F5344CB8AC3E}">
        <p14:creationId xmlns:p14="http://schemas.microsoft.com/office/powerpoint/2010/main" val="112710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INTEREST RATES</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Interest Rates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cost of borrowing and the reward for saving</a:t>
            </a:r>
          </a:p>
          <a:p>
            <a:pPr marL="0" indent="0">
              <a:lnSpc>
                <a:spcPct val="150000"/>
              </a:lnSpc>
              <a:spcAft>
                <a:spcPts val="800"/>
              </a:spcAft>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Low interest rate will encourage people and business to borrow and the repayment on interest will be low. People will not save as the return is too low. Interest rate are controlled by the European Central Bank</a:t>
            </a:r>
          </a:p>
        </p:txBody>
      </p:sp>
    </p:spTree>
    <p:extLst>
      <p:ext uri="{BB962C8B-B14F-4D97-AF65-F5344CB8AC3E}">
        <p14:creationId xmlns:p14="http://schemas.microsoft.com/office/powerpoint/2010/main" val="342865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INTEREST RATES</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50000"/>
              </a:lnSpc>
              <a:spcAft>
                <a:spcPts val="800"/>
              </a:spcAft>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The Impact of low interest rates</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1051191-4326-4E1E-8CE5-01815B9E08FB}"/>
              </a:ext>
            </a:extLst>
          </p:cNvPr>
          <p:cNvGraphicFramePr>
            <a:graphicFrameLocks noGrp="1"/>
          </p:cNvGraphicFramePr>
          <p:nvPr>
            <p:extLst>
              <p:ext uri="{D42A27DB-BD31-4B8C-83A1-F6EECF244321}">
                <p14:modId xmlns:p14="http://schemas.microsoft.com/office/powerpoint/2010/main" val="738129551"/>
              </p:ext>
            </p:extLst>
          </p:nvPr>
        </p:nvGraphicFramePr>
        <p:xfrm>
          <a:off x="2385059" y="3782159"/>
          <a:ext cx="6833891" cy="2530793"/>
        </p:xfrm>
        <a:graphic>
          <a:graphicData uri="http://schemas.openxmlformats.org/drawingml/2006/table">
            <a:tbl>
              <a:tblPr firstRow="1" firstCol="1" bandRow="1">
                <a:tableStyleId>{5C22544A-7EE6-4342-B048-85BDC9FD1C3A}</a:tableStyleId>
              </a:tblPr>
              <a:tblGrid>
                <a:gridCol w="2277711">
                  <a:extLst>
                    <a:ext uri="{9D8B030D-6E8A-4147-A177-3AD203B41FA5}">
                      <a16:colId xmlns:a16="http://schemas.microsoft.com/office/drawing/2014/main" val="897764571"/>
                    </a:ext>
                  </a:extLst>
                </a:gridCol>
                <a:gridCol w="2277711">
                  <a:extLst>
                    <a:ext uri="{9D8B030D-6E8A-4147-A177-3AD203B41FA5}">
                      <a16:colId xmlns:a16="http://schemas.microsoft.com/office/drawing/2014/main" val="3015056057"/>
                    </a:ext>
                  </a:extLst>
                </a:gridCol>
                <a:gridCol w="2278469">
                  <a:extLst>
                    <a:ext uri="{9D8B030D-6E8A-4147-A177-3AD203B41FA5}">
                      <a16:colId xmlns:a16="http://schemas.microsoft.com/office/drawing/2014/main" val="2531398546"/>
                    </a:ext>
                  </a:extLst>
                </a:gridCol>
              </a:tblGrid>
              <a:tr h="290978">
                <a:tc>
                  <a:txBody>
                    <a:bodyPr/>
                    <a:lstStyle/>
                    <a:p>
                      <a:pPr algn="ctr">
                        <a:lnSpc>
                          <a:spcPct val="100000"/>
                        </a:lnSpc>
                        <a:spcAft>
                          <a:spcPts val="0"/>
                        </a:spcAft>
                      </a:pPr>
                      <a:r>
                        <a:rPr lang="en-IE" sz="1600">
                          <a:effectLst/>
                        </a:rPr>
                        <a:t>Household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Business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Economy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381940"/>
                  </a:ext>
                </a:extLst>
              </a:tr>
              <a:tr h="1264455">
                <a:tc>
                  <a:txBody>
                    <a:bodyPr/>
                    <a:lstStyle/>
                    <a:p>
                      <a:pPr marL="342900" lvl="0" indent="-342900">
                        <a:lnSpc>
                          <a:spcPct val="100000"/>
                        </a:lnSpc>
                        <a:spcAft>
                          <a:spcPts val="0"/>
                        </a:spcAft>
                        <a:buFont typeface="+mj-lt"/>
                        <a:buAutoNum type="arabicPeriod"/>
                      </a:pPr>
                      <a:r>
                        <a:rPr lang="en-IE" sz="1600">
                          <a:effectLst/>
                        </a:rPr>
                        <a:t>There will be more borrowing and spending due to cheaper finance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a:effectLst/>
                        </a:rPr>
                        <a:t>Expansion and new product development will be easier due to cheaper finance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dirty="0">
                          <a:effectLst/>
                        </a:rPr>
                        <a:t>Increase in VAT to the government due to increase in spending</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6506367"/>
                  </a:ext>
                </a:extLst>
              </a:tr>
              <a:tr h="939963">
                <a:tc>
                  <a:txBody>
                    <a:bodyPr/>
                    <a:lstStyle/>
                    <a:p>
                      <a:pPr marL="342900" lvl="0" indent="-342900">
                        <a:lnSpc>
                          <a:spcPct val="100000"/>
                        </a:lnSpc>
                        <a:spcAft>
                          <a:spcPts val="0"/>
                        </a:spcAft>
                        <a:buFont typeface="+mj-lt"/>
                        <a:buAutoNum type="arabicPeriod" startAt="2"/>
                      </a:pPr>
                      <a:r>
                        <a:rPr lang="en-IE" sz="1600">
                          <a:effectLst/>
                        </a:rPr>
                        <a:t>Increased in borrowing will increase the household debt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Repayment of existing loans will fall</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The cost of servicing the national debt will decrease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9939398"/>
                  </a:ext>
                </a:extLst>
              </a:tr>
            </a:tbl>
          </a:graphicData>
        </a:graphic>
      </p:graphicFrame>
    </p:spTree>
    <p:extLst>
      <p:ext uri="{BB962C8B-B14F-4D97-AF65-F5344CB8AC3E}">
        <p14:creationId xmlns:p14="http://schemas.microsoft.com/office/powerpoint/2010/main" val="2190505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NATIONAL DEBT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Debt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the amount of money that the government has borrowed</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Debt Servicing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interest the Government pays on the loans that they have	</a:t>
            </a: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NTMA</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National Treasury Management Agency are the state body that looks 			after the countries debt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Ireland debt at present is €184 Billion (2020)</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5547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NATIONAL DEBT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50000"/>
              </a:lnSpc>
              <a:spcAft>
                <a:spcPts val="800"/>
              </a:spcAft>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The Impact of National Debts</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913F9F6-2DD1-43BC-9A9A-F622D5588245}"/>
              </a:ext>
            </a:extLst>
          </p:cNvPr>
          <p:cNvGraphicFramePr>
            <a:graphicFrameLocks noGrp="1"/>
          </p:cNvGraphicFramePr>
          <p:nvPr>
            <p:extLst>
              <p:ext uri="{D42A27DB-BD31-4B8C-83A1-F6EECF244321}">
                <p14:modId xmlns:p14="http://schemas.microsoft.com/office/powerpoint/2010/main" val="2122068524"/>
              </p:ext>
            </p:extLst>
          </p:nvPr>
        </p:nvGraphicFramePr>
        <p:xfrm>
          <a:off x="2545391" y="3753198"/>
          <a:ext cx="6804559" cy="2542253"/>
        </p:xfrm>
        <a:graphic>
          <a:graphicData uri="http://schemas.openxmlformats.org/drawingml/2006/table">
            <a:tbl>
              <a:tblPr firstRow="1" firstCol="1" bandRow="1">
                <a:tableStyleId>{5C22544A-7EE6-4342-B048-85BDC9FD1C3A}</a:tableStyleId>
              </a:tblPr>
              <a:tblGrid>
                <a:gridCol w="2267935">
                  <a:extLst>
                    <a:ext uri="{9D8B030D-6E8A-4147-A177-3AD203B41FA5}">
                      <a16:colId xmlns:a16="http://schemas.microsoft.com/office/drawing/2014/main" val="748893494"/>
                    </a:ext>
                  </a:extLst>
                </a:gridCol>
                <a:gridCol w="2267935">
                  <a:extLst>
                    <a:ext uri="{9D8B030D-6E8A-4147-A177-3AD203B41FA5}">
                      <a16:colId xmlns:a16="http://schemas.microsoft.com/office/drawing/2014/main" val="3898097038"/>
                    </a:ext>
                  </a:extLst>
                </a:gridCol>
                <a:gridCol w="2268689">
                  <a:extLst>
                    <a:ext uri="{9D8B030D-6E8A-4147-A177-3AD203B41FA5}">
                      <a16:colId xmlns:a16="http://schemas.microsoft.com/office/drawing/2014/main" val="1732159329"/>
                    </a:ext>
                  </a:extLst>
                </a:gridCol>
              </a:tblGrid>
              <a:tr h="293122">
                <a:tc>
                  <a:txBody>
                    <a:bodyPr/>
                    <a:lstStyle/>
                    <a:p>
                      <a:pPr algn="ctr">
                        <a:lnSpc>
                          <a:spcPct val="100000"/>
                        </a:lnSpc>
                        <a:spcAft>
                          <a:spcPts val="0"/>
                        </a:spcAft>
                      </a:pPr>
                      <a:r>
                        <a:rPr lang="en-IE" sz="1600">
                          <a:effectLst/>
                        </a:rPr>
                        <a:t>Household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Business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Economy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0279723"/>
                  </a:ext>
                </a:extLst>
              </a:tr>
              <a:tr h="1273771">
                <a:tc>
                  <a:txBody>
                    <a:bodyPr/>
                    <a:lstStyle/>
                    <a:p>
                      <a:pPr marL="342900" lvl="0" indent="-342900">
                        <a:lnSpc>
                          <a:spcPct val="100000"/>
                        </a:lnSpc>
                        <a:spcAft>
                          <a:spcPts val="0"/>
                        </a:spcAft>
                        <a:buFont typeface="+mj-lt"/>
                        <a:buAutoNum type="arabicPeriod"/>
                      </a:pPr>
                      <a:r>
                        <a:rPr lang="en-IE" sz="1600">
                          <a:effectLst/>
                        </a:rPr>
                        <a:t>Taxes may increase to service the debt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dirty="0">
                          <a:effectLst/>
                        </a:rPr>
                        <a:t>Consumer will have less disposable income so demand will decrease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a:effectLst/>
                        </a:rPr>
                        <a:t>Public service are likely to be cut because we can keep borrowing to pay for them</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8168021"/>
                  </a:ext>
                </a:extLst>
              </a:tr>
              <a:tr h="946888">
                <a:tc>
                  <a:txBody>
                    <a:bodyPr/>
                    <a:lstStyle/>
                    <a:p>
                      <a:pPr marL="342900" lvl="0" indent="-342900">
                        <a:lnSpc>
                          <a:spcPct val="100000"/>
                        </a:lnSpc>
                        <a:spcAft>
                          <a:spcPts val="0"/>
                        </a:spcAft>
                        <a:buFont typeface="+mj-lt"/>
                        <a:buAutoNum type="arabicPeriod" startAt="2"/>
                      </a:pPr>
                      <a:r>
                        <a:rPr lang="en-IE" sz="1600">
                          <a:effectLst/>
                        </a:rPr>
                        <a:t>Government spending may reduce leading to less public services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a:effectLst/>
                        </a:rPr>
                        <a:t>Reduce demand may lead to job loses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Debt is an opportunity cost – the money could be sent elsewhere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5343097"/>
                  </a:ext>
                </a:extLst>
              </a:tr>
            </a:tbl>
          </a:graphicData>
        </a:graphic>
      </p:graphicFrame>
    </p:spTree>
    <p:extLst>
      <p:ext uri="{BB962C8B-B14F-4D97-AF65-F5344CB8AC3E}">
        <p14:creationId xmlns:p14="http://schemas.microsoft.com/office/powerpoint/2010/main" val="398004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NATIONAL INCOME</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Income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of all new goods and service produced in a year</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GDP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Gross Domestic product. This is the value of goods and service produce in a year 		in a country. It includes indigenous and foreign owned business</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GNP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Gross National Product. This is the value of goods and service product by a 			country in a year. It includes home and foreign produce</a:t>
            </a:r>
          </a:p>
        </p:txBody>
      </p:sp>
    </p:spTree>
    <p:extLst>
      <p:ext uri="{BB962C8B-B14F-4D97-AF65-F5344CB8AC3E}">
        <p14:creationId xmlns:p14="http://schemas.microsoft.com/office/powerpoint/2010/main" val="1781645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buFont typeface="+mj-lt"/>
              <a:buAutoNum type="arabicPeriod"/>
            </a:pPr>
            <a:r>
              <a:rPr lang="en-GB" sz="2000" b="0" i="0" dirty="0">
                <a:effectLst/>
              </a:rPr>
              <a:t>Identify and outline each of the economy indicators</a:t>
            </a:r>
          </a:p>
          <a:p>
            <a:pPr marL="457200" indent="-457200">
              <a:buFont typeface="+mj-lt"/>
              <a:buAutoNum type="arabicPeriod"/>
            </a:pPr>
            <a:r>
              <a:rPr lang="en-GB" sz="2000" b="0" i="0" dirty="0">
                <a:effectLst/>
              </a:rPr>
              <a:t>Explain the effect of each of the indicators on the household business and the economy</a:t>
            </a:r>
          </a:p>
          <a:p>
            <a:pPr marL="457200" indent="-457200">
              <a:buFont typeface="+mj-lt"/>
              <a:buAutoNum type="arabicPeriod"/>
            </a:pPr>
            <a:r>
              <a:rPr lang="en-GB" sz="2000" b="0" i="0" dirty="0">
                <a:effectLst/>
              </a:rPr>
              <a:t>Calculate inflation</a:t>
            </a:r>
          </a:p>
          <a:p>
            <a:pPr marL="457200" indent="-457200">
              <a:buFont typeface="+mj-lt"/>
              <a:buAutoNum type="arabicPeriod"/>
            </a:pPr>
            <a:r>
              <a:rPr lang="en-GB" sz="2000" b="0" i="0" dirty="0">
                <a:effectLst/>
              </a:rPr>
              <a:t>Calculate the rate of economic growth</a:t>
            </a: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GROWTH</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growth</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occurs when there is an increase in the amount of goods and service produced in an economy from one year to the next</a:t>
            </a:r>
          </a:p>
        </p:txBody>
      </p:sp>
    </p:spTree>
    <p:extLst>
      <p:ext uri="{BB962C8B-B14F-4D97-AF65-F5344CB8AC3E}">
        <p14:creationId xmlns:p14="http://schemas.microsoft.com/office/powerpoint/2010/main" val="2199266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GROWTH</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Calculation of economy growth</a:t>
            </a:r>
            <a:endParaRPr lang="en-IE" sz="1800" i="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u="sng" dirty="0">
                <a:effectLst/>
                <a:latin typeface="Calibri" panose="020F0502020204030204" pitchFamily="34" charset="0"/>
                <a:ea typeface="Calibri" panose="020F0502020204030204" pitchFamily="34" charset="0"/>
                <a:cs typeface="Times New Roman" panose="02020603050405020304" pitchFamily="18" charset="0"/>
              </a:rPr>
              <a:t>Difference year 1 and year 2</a:t>
            </a:r>
            <a:r>
              <a:rPr lang="en-IE" sz="1800" dirty="0">
                <a:effectLst/>
                <a:latin typeface="Calibri" panose="020F0502020204030204" pitchFamily="34" charset="0"/>
                <a:ea typeface="Calibri" panose="020F0502020204030204" pitchFamily="34" charset="0"/>
                <a:cs typeface="Times New Roman" panose="02020603050405020304" pitchFamily="18" charset="0"/>
              </a:rPr>
              <a:t>     x      </a:t>
            </a:r>
            <a:r>
              <a:rPr lang="en-IE" sz="1800" u="sng" dirty="0">
                <a:effectLst/>
                <a:latin typeface="Calibri" panose="020F0502020204030204" pitchFamily="34" charset="0"/>
                <a:ea typeface="Calibri" panose="020F0502020204030204" pitchFamily="34" charset="0"/>
                <a:cs typeface="Times New Roman" panose="02020603050405020304" pitchFamily="18" charset="0"/>
              </a:rPr>
              <a:t>100</a:t>
            </a:r>
            <a:endParaRPr lang="en-IE" sz="1800" u="sng"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Production in year 1	             1</a:t>
            </a:r>
          </a:p>
        </p:txBody>
      </p:sp>
    </p:spTree>
    <p:extLst>
      <p:ext uri="{BB962C8B-B14F-4D97-AF65-F5344CB8AC3E}">
        <p14:creationId xmlns:p14="http://schemas.microsoft.com/office/powerpoint/2010/main" val="2077400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GROWTH</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074" y="2978923"/>
            <a:ext cx="9833548" cy="2693976"/>
          </a:xfrm>
        </p:spPr>
        <p:txBody>
          <a:bodyPr vert="horz" lIns="91440" tIns="45720" rIns="91440" bIns="45720" rtlCol="0" anchor="t">
            <a:noAutofit/>
          </a:bodyPr>
          <a:lstStyle/>
          <a:p>
            <a:pPr marL="0" indent="0">
              <a:lnSpc>
                <a:spcPct val="150000"/>
              </a:lnSpc>
              <a:spcAft>
                <a:spcPts val="800"/>
              </a:spcAft>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The effects of Economic Growth</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EA2D8454-6836-49A7-995B-4AEFAFEB87A5}"/>
              </a:ext>
            </a:extLst>
          </p:cNvPr>
          <p:cNvGraphicFramePr>
            <a:graphicFrameLocks noGrp="1"/>
          </p:cNvGraphicFramePr>
          <p:nvPr>
            <p:extLst>
              <p:ext uri="{D42A27DB-BD31-4B8C-83A1-F6EECF244321}">
                <p14:modId xmlns:p14="http://schemas.microsoft.com/office/powerpoint/2010/main" val="3147089347"/>
              </p:ext>
            </p:extLst>
          </p:nvPr>
        </p:nvGraphicFramePr>
        <p:xfrm>
          <a:off x="3130460" y="3580616"/>
          <a:ext cx="6434153" cy="29260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val="3172317717"/>
                    </a:ext>
                  </a:extLst>
                </a:gridCol>
                <a:gridCol w="2167091">
                  <a:extLst>
                    <a:ext uri="{9D8B030D-6E8A-4147-A177-3AD203B41FA5}">
                      <a16:colId xmlns:a16="http://schemas.microsoft.com/office/drawing/2014/main" val="2265685991"/>
                    </a:ext>
                  </a:extLst>
                </a:gridCol>
                <a:gridCol w="2358887">
                  <a:extLst>
                    <a:ext uri="{9D8B030D-6E8A-4147-A177-3AD203B41FA5}">
                      <a16:colId xmlns:a16="http://schemas.microsoft.com/office/drawing/2014/main" val="1216291698"/>
                    </a:ext>
                  </a:extLst>
                </a:gridCol>
              </a:tblGrid>
              <a:tr h="0">
                <a:tc>
                  <a:txBody>
                    <a:bodyPr/>
                    <a:lstStyle/>
                    <a:p>
                      <a:pPr algn="ctr">
                        <a:lnSpc>
                          <a:spcPct val="100000"/>
                        </a:lnSpc>
                        <a:spcAft>
                          <a:spcPts val="0"/>
                        </a:spcAft>
                      </a:pPr>
                      <a:r>
                        <a:rPr lang="en-IE" sz="1600">
                          <a:effectLst/>
                        </a:rPr>
                        <a:t>Household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Business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1600">
                          <a:effectLst/>
                        </a:rPr>
                        <a:t>Economy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1977063"/>
                  </a:ext>
                </a:extLst>
              </a:tr>
              <a:tr h="0">
                <a:tc>
                  <a:txBody>
                    <a:bodyPr/>
                    <a:lstStyle/>
                    <a:p>
                      <a:pPr marL="342900" lvl="0" indent="-342900">
                        <a:lnSpc>
                          <a:spcPct val="100000"/>
                        </a:lnSpc>
                        <a:spcAft>
                          <a:spcPts val="0"/>
                        </a:spcAft>
                        <a:buFont typeface="+mj-lt"/>
                        <a:buAutoNum type="arabicPeriod"/>
                      </a:pPr>
                      <a:r>
                        <a:rPr lang="en-IE" sz="1600" dirty="0">
                          <a:effectLst/>
                        </a:rPr>
                        <a:t>There will be an increase in employment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a:effectLst/>
                        </a:rPr>
                        <a:t>As more money is spent, demand will increase, which leads to more employment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a:pPr>
                      <a:r>
                        <a:rPr lang="en-IE" sz="1600" dirty="0">
                          <a:effectLst/>
                        </a:rPr>
                        <a:t>This can lead to increase inflation as resource become scares so price increase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8349749"/>
                  </a:ext>
                </a:extLst>
              </a:tr>
              <a:tr h="0">
                <a:tc>
                  <a:txBody>
                    <a:bodyPr/>
                    <a:lstStyle/>
                    <a:p>
                      <a:pPr marL="342900" lvl="0" indent="-342900">
                        <a:lnSpc>
                          <a:spcPct val="100000"/>
                        </a:lnSpc>
                        <a:spcAft>
                          <a:spcPts val="0"/>
                        </a:spcAft>
                        <a:buFont typeface="+mj-lt"/>
                        <a:buAutoNum type="arabicPeriod" startAt="2"/>
                      </a:pPr>
                      <a:r>
                        <a:rPr lang="en-IE" sz="1600">
                          <a:effectLst/>
                        </a:rPr>
                        <a:t>This will lead to in increase standard of living</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0000"/>
                        </a:lnSpc>
                        <a:spcAft>
                          <a:spcPts val="0"/>
                        </a:spcAft>
                        <a:buFont typeface="+mj-lt"/>
                        <a:buAutoNum type="arabicPeriod" startAt="2"/>
                      </a:pPr>
                      <a:r>
                        <a:rPr lang="en-IE" sz="1600" dirty="0">
                          <a:effectLst/>
                        </a:rPr>
                        <a:t>With this increase in employment ad sales    the government will receive more income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a:lnSpc>
                          <a:spcPct val="100000"/>
                        </a:lnSpc>
                        <a:spcAft>
                          <a:spcPts val="0"/>
                        </a:spcAft>
                      </a:pPr>
                      <a:r>
                        <a:rPr lang="en-IE" sz="1600" dirty="0">
                          <a:effectLst/>
                        </a:rPr>
                        <a: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787457"/>
                  </a:ext>
                </a:extLst>
              </a:tr>
            </a:tbl>
          </a:graphicData>
        </a:graphic>
      </p:graphicFrame>
    </p:spTree>
    <p:extLst>
      <p:ext uri="{BB962C8B-B14F-4D97-AF65-F5344CB8AC3E}">
        <p14:creationId xmlns:p14="http://schemas.microsoft.com/office/powerpoint/2010/main" val="745875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CYCLE</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074" y="2978923"/>
            <a:ext cx="9833548" cy="2693976"/>
          </a:xfrm>
        </p:spPr>
        <p:txBody>
          <a:bodyPr vert="horz" lIns="91440" tIns="45720" rIns="91440" bIns="45720" rtlCol="0" anchor="t">
            <a:noAutofit/>
          </a:bodyPr>
          <a:lstStyle/>
          <a:p>
            <a:pPr marL="0" indent="0">
              <a:lnSpc>
                <a:spcPct val="107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Growth</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occurs when there is an increase in the amount of goods and 			service produced in an economy from one year to the next</a:t>
            </a:r>
          </a:p>
          <a:p>
            <a:pPr marL="0" indent="0">
              <a:lnSpc>
                <a:spcPct val="107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Boom</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continuous period of economic growth</a:t>
            </a:r>
          </a:p>
          <a:p>
            <a:pPr marL="0" indent="0">
              <a:lnSpc>
                <a:spcPct val="107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Recession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usually a slowdown in economic growth. It is usually when there 			is a decrease in the economic growth in a country in 6 months in a row</a:t>
            </a:r>
          </a:p>
          <a:p>
            <a:pPr marL="0" indent="0">
              <a:lnSpc>
                <a:spcPct val="107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Depression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recession is very serious and continue for a period of 			time</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0076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CYCLE</a:t>
            </a:r>
            <a:endParaRPr lang="en-US" sz="4000" dirty="0">
              <a:solidFill>
                <a:srgbClr val="FFFFFF"/>
              </a:solidFill>
            </a:endParaRPr>
          </a:p>
        </p:txBody>
      </p:sp>
      <p:pic>
        <p:nvPicPr>
          <p:cNvPr id="6146" name="Picture 2" descr="Business Cycle - The 6 Different Stages of a Business Cycle">
            <a:extLst>
              <a:ext uri="{FF2B5EF4-FFF2-40B4-BE49-F238E27FC236}">
                <a16:creationId xmlns:a16="http://schemas.microsoft.com/office/drawing/2014/main" id="{A3E23E37-8FBD-42AD-AE98-621F9D5CB55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65804" y="2753936"/>
            <a:ext cx="7022970" cy="3704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87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indicators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provide a direction in which the economy is going. They are 			piece of economic information that highlight the conditions of the 				economy</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Inflation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increase the price of products over a period of time usually a 			year</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Consumer Price Index</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inflation is measure. It is am index of all the product price in 			one year compare to the previous year</a:t>
            </a:r>
          </a:p>
          <a:p>
            <a:pPr marL="1828800" indent="-18288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Labour Force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all the people aged between 16-65 who are willing and able to work</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Employed</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the people in the labour force who can find a job</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Unemployed</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the people in the labour force who can’t find a job</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Interest Rates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cost of borrowing and the reward for saving</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351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Debt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the amount of money that the government has borrowed</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Debt Servicing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interest the Government pays on the loans that they have</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NTMA</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National Treasury Management Agency are the state body that looks after the 		countries debt</a:t>
            </a:r>
          </a:p>
        </p:txBody>
      </p:sp>
    </p:spTree>
    <p:extLst>
      <p:ext uri="{BB962C8B-B14F-4D97-AF65-F5344CB8AC3E}">
        <p14:creationId xmlns:p14="http://schemas.microsoft.com/office/powerpoint/2010/main" val="291321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Income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of all new goods and service produced in a year</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GDP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Gross Domestic product. This is the value of goods and service produce in a year 		in a country. It includes indigenous and foreign owned business</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GNP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Gross National Product. This is the value of goods and service product by a 			country in a year. It includes home and foreign produce</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growth</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occurs when there is an increase in the amount of goods and service 			produced in an economy from one year to the next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84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ECONOMIC INDICATORS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Economic indicators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provide a direction in which the economy is going. They are 			piece of economic information that highlight the conditions of the 				economy</a:t>
            </a:r>
          </a:p>
          <a:p>
            <a:pPr marL="342900" indent="-342900">
              <a:lnSpc>
                <a:spcPct val="100000"/>
              </a:lnSpc>
              <a:spcBef>
                <a:spcPts val="0"/>
              </a:spcBef>
              <a:buAutoNum type="arabicPeriod"/>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06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ECONOMIC INDICATORS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6 different indicators that you will need to know. They include the following</a:t>
            </a:r>
          </a:p>
          <a:p>
            <a:pPr marL="342900" indent="-342900">
              <a:lnSpc>
                <a:spcPct val="100000"/>
              </a:lnSpc>
              <a:spcBef>
                <a:spcPts val="0"/>
              </a:spcBef>
              <a:buAutoNum type="arabicPeriod"/>
            </a:pPr>
            <a:r>
              <a:rPr lang="en-IE" sz="1800" dirty="0">
                <a:latin typeface="Calibri" panose="020F0502020204030204" pitchFamily="34" charset="0"/>
                <a:ea typeface="Calibri" panose="020F0502020204030204" pitchFamily="34" charset="0"/>
                <a:cs typeface="Times New Roman" panose="02020603050405020304" pitchFamily="18" charset="0"/>
              </a:rPr>
              <a:t>Inflation</a:t>
            </a:r>
          </a:p>
          <a:p>
            <a:pPr marL="342900" indent="-342900">
              <a:lnSpc>
                <a:spcPct val="100000"/>
              </a:lnSpc>
              <a:spcBef>
                <a:spcPts val="0"/>
              </a:spcBef>
              <a:buAutoNum type="arabicPeriod"/>
            </a:pPr>
            <a:r>
              <a:rPr lang="en-IE" sz="1800" dirty="0">
                <a:latin typeface="Calibri" panose="020F0502020204030204" pitchFamily="34" charset="0"/>
                <a:ea typeface="Calibri" panose="020F0502020204030204" pitchFamily="34" charset="0"/>
                <a:cs typeface="Times New Roman" panose="02020603050405020304" pitchFamily="18" charset="0"/>
              </a:rPr>
              <a:t>E</a:t>
            </a:r>
            <a:r>
              <a:rPr lang="en-IE" sz="1800" dirty="0">
                <a:effectLst/>
                <a:latin typeface="Calibri" panose="020F0502020204030204" pitchFamily="34" charset="0"/>
                <a:ea typeface="Calibri" panose="020F0502020204030204" pitchFamily="34" charset="0"/>
                <a:cs typeface="Times New Roman" panose="02020603050405020304" pitchFamily="18" charset="0"/>
              </a:rPr>
              <a:t>mployment Levels</a:t>
            </a:r>
          </a:p>
          <a:p>
            <a:pPr marL="342900" indent="-342900">
              <a:lnSpc>
                <a:spcPct val="100000"/>
              </a:lnSpc>
              <a:spcBef>
                <a:spcPts val="0"/>
              </a:spcBef>
              <a:buAutoNum type="arabicPeriod"/>
            </a:pPr>
            <a:r>
              <a:rPr lang="en-IE" sz="1800" dirty="0">
                <a:latin typeface="Calibri" panose="020F0502020204030204" pitchFamily="34" charset="0"/>
                <a:ea typeface="Calibri" panose="020F0502020204030204" pitchFamily="34" charset="0"/>
                <a:cs typeface="Times New Roman" panose="02020603050405020304" pitchFamily="18" charset="0"/>
              </a:rPr>
              <a:t>Interest Rates</a:t>
            </a:r>
          </a:p>
          <a:p>
            <a:pPr marL="342900" indent="-342900">
              <a:lnSpc>
                <a:spcPct val="100000"/>
              </a:lnSpc>
              <a:spcBef>
                <a:spcPts val="0"/>
              </a:spcBef>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National Debt</a:t>
            </a:r>
          </a:p>
          <a:p>
            <a:pPr marL="342900" indent="-342900">
              <a:lnSpc>
                <a:spcPct val="100000"/>
              </a:lnSpc>
              <a:spcBef>
                <a:spcPts val="0"/>
              </a:spcBef>
              <a:buAutoNum type="arabicPeriod"/>
            </a:pPr>
            <a:r>
              <a:rPr lang="en-IE" sz="1800" dirty="0">
                <a:latin typeface="Calibri" panose="020F0502020204030204" pitchFamily="34" charset="0"/>
                <a:ea typeface="Calibri" panose="020F0502020204030204" pitchFamily="34" charset="0"/>
                <a:cs typeface="Times New Roman" panose="02020603050405020304" pitchFamily="18" charset="0"/>
              </a:rPr>
              <a:t>National Income</a:t>
            </a:r>
          </a:p>
          <a:p>
            <a:pPr marL="342900" indent="-342900">
              <a:lnSpc>
                <a:spcPct val="100000"/>
              </a:lnSpc>
              <a:spcBef>
                <a:spcPts val="0"/>
              </a:spcBef>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Economic Growth</a:t>
            </a:r>
          </a:p>
          <a:p>
            <a:pPr marL="342900" indent="-342900">
              <a:lnSpc>
                <a:spcPct val="100000"/>
              </a:lnSpc>
              <a:spcBef>
                <a:spcPts val="0"/>
              </a:spcBef>
              <a:buAutoNum type="arabicPeriod"/>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863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INFLATION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Inflation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increase the price of products over a period of time usually a 			year</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Consumer Price Index</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inflation is measure. It is am index of all the product price in 			one year compare to the previous year</a:t>
            </a:r>
          </a:p>
        </p:txBody>
      </p:sp>
    </p:spTree>
    <p:extLst>
      <p:ext uri="{BB962C8B-B14F-4D97-AF65-F5344CB8AC3E}">
        <p14:creationId xmlns:p14="http://schemas.microsoft.com/office/powerpoint/2010/main" val="20775382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1401</Words>
  <Application>Microsoft Office PowerPoint</Application>
  <PresentationFormat>Widescreen</PresentationFormat>
  <Paragraphs>159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Strand 3</vt:lpstr>
      <vt:lpstr>Learning Intentions</vt:lpstr>
      <vt:lpstr>KEY TERMS</vt:lpstr>
      <vt:lpstr>KEY TERMS</vt:lpstr>
      <vt:lpstr>KEY TERMS</vt:lpstr>
      <vt:lpstr>KEY TERMS</vt:lpstr>
      <vt:lpstr>ECONOMIC INDICATORS</vt:lpstr>
      <vt:lpstr>ECONOMIC INDICATORS</vt:lpstr>
      <vt:lpstr>INFLATION</vt:lpstr>
      <vt:lpstr>INFLATION</vt:lpstr>
      <vt:lpstr>INFLATION</vt:lpstr>
      <vt:lpstr>INFLATION</vt:lpstr>
      <vt:lpstr>EMPLOYMENT LEVELS</vt:lpstr>
      <vt:lpstr>EMPLOYMENT LEVELS</vt:lpstr>
      <vt:lpstr>INTEREST RATES</vt:lpstr>
      <vt:lpstr>INTEREST RATES</vt:lpstr>
      <vt:lpstr>NATIONAL DEBT</vt:lpstr>
      <vt:lpstr>NATIONAL DEBT</vt:lpstr>
      <vt:lpstr>NATIONAL INCOME</vt:lpstr>
      <vt:lpstr>ECONOMIC GROWTH</vt:lpstr>
      <vt:lpstr>ECONOMIC GROWTH</vt:lpstr>
      <vt:lpstr>ECONOMIC GROWTH</vt:lpstr>
      <vt:lpstr>ECONOMIC CYCLE</vt:lpstr>
      <vt:lpstr>ECONOMIC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Ryan</cp:lastModifiedBy>
  <cp:revision>96</cp:revision>
  <dcterms:created xsi:type="dcterms:W3CDTF">2020-12-31T15:56:40Z</dcterms:created>
  <dcterms:modified xsi:type="dcterms:W3CDTF">2022-01-11T12:14:13Z</dcterms:modified>
</cp:coreProperties>
</file>