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7" r:id="rId6"/>
    <p:sldId id="258" r:id="rId7"/>
    <p:sldId id="268" r:id="rId8"/>
    <p:sldId id="260" r:id="rId9"/>
    <p:sldId id="265"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3</a:t>
            </a:r>
          </a:p>
        </p:txBody>
      </p:sp>
      <p:sp>
        <p:nvSpPr>
          <p:cNvPr id="3" name="Subtitle 2"/>
          <p:cNvSpPr>
            <a:spLocks noGrp="1"/>
          </p:cNvSpPr>
          <p:nvPr>
            <p:ph type="subTitle" idx="1"/>
          </p:nvPr>
        </p:nvSpPr>
        <p:spPr>
          <a:xfrm>
            <a:off x="3045368" y="4074718"/>
            <a:ext cx="6105194" cy="1170909"/>
          </a:xfrm>
        </p:spPr>
        <p:txBody>
          <a:bodyPr vert="horz" lIns="91440" tIns="45720" rIns="91440" bIns="45720" rtlCol="0" anchor="t">
            <a:noAutofit/>
          </a:bodyPr>
          <a:lstStyle/>
          <a:p>
            <a:r>
              <a:rPr lang="en-GB" sz="1600" b="1" i="0" dirty="0">
                <a:solidFill>
                  <a:schemeClr val="bg1"/>
                </a:solidFill>
                <a:effectLst/>
                <a:latin typeface="+mj-lt"/>
              </a:rPr>
              <a:t>3.5 Examine the purpose of taxation from a financial, social, legal and ethical perspective</a:t>
            </a:r>
            <a:br>
              <a:rPr lang="en-GB" sz="1600" b="1" dirty="0">
                <a:solidFill>
                  <a:schemeClr val="bg1"/>
                </a:solidFill>
                <a:latin typeface="+mj-lt"/>
              </a:rPr>
            </a:br>
            <a:endParaRPr lang="en-US" sz="1600" b="1" dirty="0">
              <a:solidFill>
                <a:schemeClr val="bg1"/>
              </a:solidFill>
              <a:latin typeface="+mj-l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PURPOSE OF TAXATION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indent="-342900">
              <a:lnSpc>
                <a:spcPct val="100000"/>
              </a:lnSpc>
              <a:spcBef>
                <a:spcPts val="0"/>
              </a:spcBef>
              <a:buFont typeface="+mj-lt"/>
              <a:buAutoNum type="arabicPeriod" startAt="2"/>
              <a:tabLst>
                <a:tab pos="1150620" algn="l"/>
              </a:tabLst>
            </a:pPr>
            <a:r>
              <a:rPr lang="en-IE" sz="2000" u="sng" dirty="0">
                <a:effectLst/>
                <a:latin typeface="Calibri" panose="020F0502020204030204" pitchFamily="34" charset="0"/>
                <a:ea typeface="Calibri" panose="020F0502020204030204" pitchFamily="34" charset="0"/>
                <a:cs typeface="Times New Roman" panose="02020603050405020304" pitchFamily="18" charset="0"/>
              </a:rPr>
              <a:t>Social</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Social reason include the following</a:t>
            </a:r>
          </a:p>
          <a:p>
            <a:pPr marL="800100" lvl="1"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Redistribute wealth – provide less well off (social welfare payments)</a:t>
            </a:r>
          </a:p>
          <a:p>
            <a:pPr marL="800100" lvl="1"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Discourage bad behaviour – tax on tobacco</a:t>
            </a:r>
          </a:p>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0000"/>
              </a:lnSpc>
              <a:spcBef>
                <a:spcPts val="0"/>
              </a:spcBef>
              <a:buFont typeface="+mj-lt"/>
              <a:buAutoNum type="arabicPeriod" startAt="3"/>
              <a:tabLst>
                <a:tab pos="1150620" algn="l"/>
              </a:tabLst>
            </a:pPr>
            <a:r>
              <a:rPr lang="en-IE" sz="2000" u="sng" dirty="0">
                <a:effectLst/>
                <a:latin typeface="Calibri" panose="020F0502020204030204" pitchFamily="34" charset="0"/>
                <a:ea typeface="Calibri" panose="020F0502020204030204" pitchFamily="34" charset="0"/>
                <a:cs typeface="Times New Roman" panose="02020603050405020304" pitchFamily="18" charset="0"/>
              </a:rPr>
              <a:t>Legal</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Legal reason Included</a:t>
            </a:r>
          </a:p>
          <a:p>
            <a:pPr marL="342900" lvl="0"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It is compulsory under Irish law</a:t>
            </a:r>
          </a:p>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11325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PURPOSE OF TAXATION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 </a:t>
            </a:r>
            <a:r>
              <a:rPr lang="en-IE" sz="2000" dirty="0">
                <a:latin typeface="Calibri" panose="020F0502020204030204" pitchFamily="34" charset="0"/>
                <a:ea typeface="Calibri" panose="020F0502020204030204" pitchFamily="34" charset="0"/>
                <a:cs typeface="Times New Roman" panose="02020603050405020304" pitchFamily="18" charset="0"/>
              </a:rPr>
              <a:t>4. </a:t>
            </a:r>
            <a:r>
              <a:rPr lang="en-IE" sz="2000" u="sng" dirty="0">
                <a:effectLst/>
                <a:latin typeface="Calibri" panose="020F0502020204030204" pitchFamily="34" charset="0"/>
                <a:ea typeface="Calibri" panose="020F0502020204030204" pitchFamily="34" charset="0"/>
                <a:cs typeface="Times New Roman" panose="02020603050405020304" pitchFamily="18" charset="0"/>
              </a:rPr>
              <a:t>Ethical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Ethical Reason Included</a:t>
            </a:r>
          </a:p>
          <a:p>
            <a:pPr marL="800100" lvl="1"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Fairness – applies to everyone depending on their ability to pay</a:t>
            </a:r>
          </a:p>
        </p:txBody>
      </p:sp>
    </p:spTree>
    <p:extLst>
      <p:ext uri="{BB962C8B-B14F-4D97-AF65-F5344CB8AC3E}">
        <p14:creationId xmlns:p14="http://schemas.microsoft.com/office/powerpoint/2010/main" val="266914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65D086-E4E2-4815-B353-6129F3DBE540}"/>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Learning Intentions</a:t>
            </a:r>
            <a:endParaRPr lang="en-US" dirty="0">
              <a:solidFill>
                <a:srgbClr val="FFFFFF"/>
              </a:solidFill>
            </a:endParaRPr>
          </a:p>
        </p:txBody>
      </p:sp>
      <p:sp>
        <p:nvSpPr>
          <p:cNvPr id="3" name="Content Placeholder 2">
            <a:extLst>
              <a:ext uri="{FF2B5EF4-FFF2-40B4-BE49-F238E27FC236}">
                <a16:creationId xmlns:a16="http://schemas.microsoft.com/office/drawing/2014/main" id="{F3E229D8-98AD-40F8-8AB1-15AD609FC6E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GB" sz="2000" b="0" i="0" dirty="0">
                <a:effectLst/>
              </a:rPr>
              <a:t>By the end of this section you should be able to do the following</a:t>
            </a:r>
          </a:p>
          <a:p>
            <a:pPr marL="457200" indent="-457200">
              <a:buFont typeface="+mj-lt"/>
              <a:buAutoNum type="arabicPeriod"/>
            </a:pPr>
            <a:r>
              <a:rPr lang="en-GB" sz="2000" b="0" i="0" dirty="0">
                <a:effectLst/>
              </a:rPr>
              <a:t>Define and explain the term taxation</a:t>
            </a:r>
          </a:p>
          <a:p>
            <a:pPr marL="457200" indent="-457200">
              <a:buFont typeface="+mj-lt"/>
              <a:buAutoNum type="arabicPeriod"/>
            </a:pPr>
            <a:r>
              <a:rPr lang="en-GB" sz="2000" b="0" i="0" dirty="0">
                <a:effectLst/>
              </a:rPr>
              <a:t>Outline the principles of a fair tax system</a:t>
            </a:r>
          </a:p>
          <a:p>
            <a:pPr marL="457200" indent="-457200">
              <a:buFont typeface="+mj-lt"/>
              <a:buAutoNum type="arabicPeriod"/>
            </a:pPr>
            <a:r>
              <a:rPr lang="en-GB" sz="2000" b="0" i="0" dirty="0">
                <a:effectLst/>
              </a:rPr>
              <a:t>Look at the purpose of taxation from a financial, social and ethical point of view</a:t>
            </a: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US" sz="2000" dirty="0">
              <a:cs typeface="Calibri"/>
            </a:endParaRPr>
          </a:p>
        </p:txBody>
      </p:sp>
    </p:spTree>
    <p:extLst>
      <p:ext uri="{BB962C8B-B14F-4D97-AF65-F5344CB8AC3E}">
        <p14:creationId xmlns:p14="http://schemas.microsoft.com/office/powerpoint/2010/main" val="28967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Taxation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how the Government collects money from people and business which is then 		used to pay for public services</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21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WHAT IS TAXATION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457200" indent="-457200">
              <a:lnSpc>
                <a:spcPct val="100000"/>
              </a:lnSpc>
              <a:spcBef>
                <a:spcPts val="0"/>
              </a:spcBef>
              <a:buFont typeface="+mj-lt"/>
              <a:buAutoNum type="arabicPeriod"/>
            </a:pPr>
            <a:r>
              <a:rPr lang="en-IE" sz="2000" dirty="0">
                <a:effectLst/>
                <a:ea typeface="Calibri" panose="020F0502020204030204" pitchFamily="34" charset="0"/>
                <a:cs typeface="Times New Roman" panose="02020603050405020304" pitchFamily="18" charset="0"/>
              </a:rPr>
              <a:t>Taxation</a:t>
            </a:r>
            <a:r>
              <a:rPr lang="en-IE" sz="2000" dirty="0">
                <a:ea typeface="Calibri" panose="020F0502020204030204" pitchFamily="34" charset="0"/>
                <a:cs typeface="Times New Roman" panose="02020603050405020304" pitchFamily="18" charset="0"/>
              </a:rPr>
              <a:t> t</a:t>
            </a:r>
            <a:r>
              <a:rPr lang="en-IE" sz="2000" dirty="0">
                <a:effectLst/>
                <a:ea typeface="Calibri" panose="020F0502020204030204" pitchFamily="34" charset="0"/>
                <a:cs typeface="Times New Roman" panose="02020603050405020304" pitchFamily="18" charset="0"/>
              </a:rPr>
              <a:t>his is how the Government collects money from people and business which is then used to pay for public services</a:t>
            </a:r>
          </a:p>
          <a:p>
            <a:pPr marL="457200" indent="-457200">
              <a:lnSpc>
                <a:spcPct val="100000"/>
              </a:lnSpc>
              <a:spcBef>
                <a:spcPts val="0"/>
              </a:spcBef>
              <a:buFont typeface="+mj-lt"/>
              <a:buAutoNum type="arabicPeriod"/>
            </a:pPr>
            <a:endParaRPr lang="en-IE" sz="2000" dirty="0">
              <a:effectLst/>
              <a:ea typeface="Calibri" panose="020F0502020204030204" pitchFamily="34" charset="0"/>
              <a:cs typeface="Times New Roman" panose="02020603050405020304" pitchFamily="18" charset="0"/>
            </a:endParaRPr>
          </a:p>
          <a:p>
            <a:pPr marL="457200" indent="-457200">
              <a:lnSpc>
                <a:spcPct val="100000"/>
              </a:lnSpc>
              <a:spcBef>
                <a:spcPts val="0"/>
              </a:spcBef>
              <a:buFont typeface="+mj-lt"/>
              <a:buAutoNum type="arabicPeriod"/>
            </a:pPr>
            <a:r>
              <a:rPr lang="en-IE" sz="2000" dirty="0">
                <a:effectLst/>
                <a:ea typeface="Calibri" panose="020F0502020204030204" pitchFamily="34" charset="0"/>
                <a:cs typeface="Times New Roman" panose="02020603050405020304" pitchFamily="18" charset="0"/>
              </a:rPr>
              <a:t>The office of the revenue commissions look after the assessment and collection of tax in Ireland. It is also known a Revenue</a:t>
            </a:r>
          </a:p>
          <a:p>
            <a:pPr marL="457200" indent="-457200">
              <a:lnSpc>
                <a:spcPct val="100000"/>
              </a:lnSpc>
              <a:spcBef>
                <a:spcPts val="0"/>
              </a:spcBef>
              <a:buFont typeface="+mj-lt"/>
              <a:buAutoNum type="arabicPeriod"/>
            </a:pPr>
            <a:endParaRPr lang="en-IE" sz="2000" dirty="0">
              <a:effectLst/>
              <a:ea typeface="Calibri" panose="020F0502020204030204" pitchFamily="34" charset="0"/>
              <a:cs typeface="Times New Roman" panose="02020603050405020304" pitchFamily="18" charset="0"/>
            </a:endParaRPr>
          </a:p>
          <a:p>
            <a:pPr marL="457200" indent="-457200">
              <a:lnSpc>
                <a:spcPct val="100000"/>
              </a:lnSpc>
              <a:spcBef>
                <a:spcPts val="0"/>
              </a:spcBef>
              <a:buFont typeface="+mj-lt"/>
              <a:buAutoNum type="arabicPeriod"/>
            </a:pPr>
            <a:r>
              <a:rPr lang="en-IE" sz="2000" dirty="0">
                <a:effectLst/>
                <a:latin typeface="Calibri" panose="020F0502020204030204" pitchFamily="34" charset="0"/>
                <a:ea typeface="Calibri" panose="020F0502020204030204" pitchFamily="34" charset="0"/>
                <a:cs typeface="Times New Roman" panose="02020603050405020304" pitchFamily="18" charset="0"/>
              </a:rPr>
              <a:t>The money collected is used by the government to run the country and to provide important Services like build roads and schools and to pay the wages of teacher and doctors.</a:t>
            </a:r>
            <a:endParaRPr lang="en-IE" sz="20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IE" sz="20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13351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WHAT IS TAXATION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2000" dirty="0">
                <a:effectLst/>
                <a:ea typeface="Calibri" panose="020F0502020204030204" pitchFamily="34" charset="0"/>
                <a:cs typeface="Times New Roman" panose="02020603050405020304" pitchFamily="18" charset="0"/>
              </a:rPr>
              <a:t> The taxes collected include the following</a:t>
            </a:r>
          </a:p>
          <a:p>
            <a:pPr marL="0" indent="0">
              <a:lnSpc>
                <a:spcPct val="100000"/>
              </a:lnSpc>
              <a:spcBef>
                <a:spcPts val="0"/>
              </a:spcBef>
              <a:buNone/>
            </a:pPr>
            <a:endParaRPr lang="en-IE" sz="2000" dirty="0">
              <a:effectLst/>
              <a:ea typeface="Calibri" panose="020F0502020204030204" pitchFamily="34" charset="0"/>
              <a:cs typeface="Times New Roman" panose="02020603050405020304" pitchFamily="18" charset="0"/>
            </a:endParaRPr>
          </a:p>
          <a:p>
            <a:pPr marL="457200" lvl="0" indent="-457200">
              <a:lnSpc>
                <a:spcPct val="100000"/>
              </a:lnSpc>
              <a:spcBef>
                <a:spcPts val="0"/>
              </a:spcBef>
              <a:buFont typeface="+mj-lt"/>
              <a:buAutoNum type="arabicPeriod"/>
            </a:pPr>
            <a:r>
              <a:rPr lang="en-IE" sz="2000" dirty="0">
                <a:effectLst/>
                <a:ea typeface="Calibri" panose="020F0502020204030204" pitchFamily="34" charset="0"/>
                <a:cs typeface="Times New Roman" panose="02020603050405020304" pitchFamily="18" charset="0"/>
              </a:rPr>
              <a:t>Tax on income – PAYE, PRSI and USC</a:t>
            </a:r>
          </a:p>
          <a:p>
            <a:pPr marL="0" lvl="0" indent="0">
              <a:lnSpc>
                <a:spcPct val="100000"/>
              </a:lnSpc>
              <a:spcBef>
                <a:spcPts val="0"/>
              </a:spcBef>
              <a:buNone/>
            </a:pPr>
            <a:endParaRPr lang="en-IE" sz="2000" dirty="0">
              <a:effectLst/>
              <a:ea typeface="Calibri" panose="020F0502020204030204" pitchFamily="34" charset="0"/>
              <a:cs typeface="Times New Roman" panose="02020603050405020304" pitchFamily="18" charset="0"/>
            </a:endParaRPr>
          </a:p>
          <a:p>
            <a:pPr marL="457200" lvl="0" indent="-457200">
              <a:lnSpc>
                <a:spcPct val="100000"/>
              </a:lnSpc>
              <a:spcBef>
                <a:spcPts val="0"/>
              </a:spcBef>
              <a:buFont typeface="+mj-lt"/>
              <a:buAutoNum type="arabicPeriod" startAt="2"/>
            </a:pPr>
            <a:r>
              <a:rPr lang="en-IE" sz="2000" dirty="0">
                <a:effectLst/>
                <a:ea typeface="Calibri" panose="020F0502020204030204" pitchFamily="34" charset="0"/>
                <a:cs typeface="Times New Roman" panose="02020603050405020304" pitchFamily="18" charset="0"/>
              </a:rPr>
              <a:t>Corporation tax on companies’ profits (15%)</a:t>
            </a:r>
          </a:p>
          <a:p>
            <a:pPr marL="0" lvl="0" indent="0">
              <a:lnSpc>
                <a:spcPct val="100000"/>
              </a:lnSpc>
              <a:spcBef>
                <a:spcPts val="0"/>
              </a:spcBef>
              <a:buNone/>
            </a:pPr>
            <a:endParaRPr lang="en-IE" sz="2000" dirty="0">
              <a:effectLst/>
              <a:ea typeface="Calibri" panose="020F0502020204030204" pitchFamily="34" charset="0"/>
              <a:cs typeface="Times New Roman" panose="02020603050405020304" pitchFamily="18" charset="0"/>
            </a:endParaRPr>
          </a:p>
          <a:p>
            <a:pPr marL="457200" lvl="0" indent="-457200">
              <a:lnSpc>
                <a:spcPct val="100000"/>
              </a:lnSpc>
              <a:spcBef>
                <a:spcPts val="0"/>
              </a:spcBef>
              <a:buFont typeface="+mj-lt"/>
              <a:buAutoNum type="arabicPeriod" startAt="3"/>
            </a:pPr>
            <a:r>
              <a:rPr lang="en-IE" sz="2000" dirty="0">
                <a:effectLst/>
                <a:ea typeface="Calibri" panose="020F0502020204030204" pitchFamily="34" charset="0"/>
                <a:cs typeface="Times New Roman" panose="02020603050405020304" pitchFamily="18" charset="0"/>
              </a:rPr>
              <a:t>VAT on goods and services (23%)</a:t>
            </a:r>
          </a:p>
          <a:p>
            <a:pPr marL="0" lvl="0" indent="0">
              <a:lnSpc>
                <a:spcPct val="100000"/>
              </a:lnSpc>
              <a:spcBef>
                <a:spcPts val="0"/>
              </a:spcBef>
              <a:buNone/>
            </a:pPr>
            <a:endParaRPr lang="en-IE" sz="2000" dirty="0">
              <a:effectLst/>
              <a:ea typeface="Calibri" panose="020F0502020204030204" pitchFamily="34" charset="0"/>
              <a:cs typeface="Times New Roman" panose="02020603050405020304" pitchFamily="18" charset="0"/>
            </a:endParaRPr>
          </a:p>
          <a:p>
            <a:pPr marL="457200" lvl="0" indent="-457200">
              <a:lnSpc>
                <a:spcPct val="100000"/>
              </a:lnSpc>
              <a:spcBef>
                <a:spcPts val="0"/>
              </a:spcBef>
              <a:buFont typeface="+mj-lt"/>
              <a:buAutoNum type="arabicPeriod" startAt="4"/>
            </a:pPr>
            <a:r>
              <a:rPr lang="en-IE" sz="2000" dirty="0">
                <a:effectLst/>
                <a:ea typeface="Calibri" panose="020F0502020204030204" pitchFamily="34" charset="0"/>
                <a:cs typeface="Times New Roman" panose="02020603050405020304" pitchFamily="18" charset="0"/>
              </a:rPr>
              <a:t>Excise duty on petrol and diesel</a:t>
            </a:r>
          </a:p>
        </p:txBody>
      </p:sp>
    </p:spTree>
    <p:extLst>
      <p:ext uri="{BB962C8B-B14F-4D97-AF65-F5344CB8AC3E}">
        <p14:creationId xmlns:p14="http://schemas.microsoft.com/office/powerpoint/2010/main" val="825221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299206-9B78-490B-A027-11C472A1FAF0}"/>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PRINCIPELS OF TAXATION</a:t>
            </a:r>
            <a:endParaRPr lang="en-US" sz="4000" dirty="0">
              <a:solidFill>
                <a:srgbClr val="FFFFFF"/>
              </a:solidFill>
            </a:endParaRPr>
          </a:p>
        </p:txBody>
      </p:sp>
      <p:sp>
        <p:nvSpPr>
          <p:cNvPr id="3" name="Content Placeholder 2">
            <a:extLst>
              <a:ext uri="{FF2B5EF4-FFF2-40B4-BE49-F238E27FC236}">
                <a16:creationId xmlns:a16="http://schemas.microsoft.com/office/drawing/2014/main" id="{325E96A1-2D60-44AE-A730-D1989F015F7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2278380" algn="l"/>
              </a:tabLst>
            </a:pPr>
            <a:r>
              <a:rPr lang="en-IE" sz="2000" dirty="0">
                <a:effectLst/>
                <a:ea typeface="Calibri" panose="020F0502020204030204" pitchFamily="34" charset="0"/>
                <a:cs typeface="Times New Roman" panose="02020603050405020304" pitchFamily="18" charset="0"/>
              </a:rPr>
              <a:t>A fair tax system should have the following</a:t>
            </a:r>
          </a:p>
          <a:p>
            <a:pPr marL="0" indent="0">
              <a:lnSpc>
                <a:spcPct val="100000"/>
              </a:lnSpc>
              <a:spcBef>
                <a:spcPts val="0"/>
              </a:spcBef>
              <a:buNone/>
              <a:tabLst>
                <a:tab pos="2278380" algn="l"/>
              </a:tabLst>
            </a:pPr>
            <a:endParaRPr lang="en-IE" sz="2000" dirty="0">
              <a:effectLst/>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tabLst>
                <a:tab pos="2278380" algn="l"/>
              </a:tabLst>
            </a:pPr>
            <a:r>
              <a:rPr lang="en-IE" sz="2000" dirty="0">
                <a:effectLst/>
                <a:ea typeface="Calibri" panose="020F0502020204030204" pitchFamily="34" charset="0"/>
                <a:cs typeface="Times New Roman" panose="02020603050405020304" pitchFamily="18" charset="0"/>
              </a:rPr>
              <a:t>Equality – The tax the person pays should take into consideration their ability to pay the amount</a:t>
            </a:r>
          </a:p>
          <a:p>
            <a:pPr marL="0" lvl="0" indent="0">
              <a:lnSpc>
                <a:spcPct val="100000"/>
              </a:lnSpc>
              <a:spcBef>
                <a:spcPts val="0"/>
              </a:spcBef>
              <a:buNone/>
              <a:tabLst>
                <a:tab pos="2278380" algn="l"/>
              </a:tabLst>
            </a:pPr>
            <a:endParaRPr lang="en-IE" sz="2000" dirty="0">
              <a:effectLst/>
              <a:ea typeface="Calibri" panose="020F0502020204030204" pitchFamily="34" charset="0"/>
              <a:cs typeface="Times New Roman" panose="02020603050405020304" pitchFamily="18" charset="0"/>
            </a:endParaRPr>
          </a:p>
          <a:p>
            <a:pPr marL="457200" lvl="0" indent="-457200">
              <a:lnSpc>
                <a:spcPct val="100000"/>
              </a:lnSpc>
              <a:spcBef>
                <a:spcPts val="0"/>
              </a:spcBef>
              <a:buFont typeface="+mj-lt"/>
              <a:buAutoNum type="arabicPeriod" startAt="2"/>
              <a:tabLst>
                <a:tab pos="2278380" algn="l"/>
              </a:tabLst>
            </a:pPr>
            <a:r>
              <a:rPr lang="en-IE" sz="2000" dirty="0">
                <a:effectLst/>
                <a:ea typeface="Calibri" panose="020F0502020204030204" pitchFamily="34" charset="0"/>
                <a:cs typeface="Times New Roman" panose="02020603050405020304" pitchFamily="18" charset="0"/>
              </a:rPr>
              <a:t>Certainty – The person should know how much tax they are paying. It should be clear and predictable – the same each time</a:t>
            </a:r>
          </a:p>
        </p:txBody>
      </p:sp>
    </p:spTree>
    <p:extLst>
      <p:ext uri="{BB962C8B-B14F-4D97-AF65-F5344CB8AC3E}">
        <p14:creationId xmlns:p14="http://schemas.microsoft.com/office/powerpoint/2010/main" val="291321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299206-9B78-490B-A027-11C472A1FAF0}"/>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PRINCIPELS OF TAXATION</a:t>
            </a:r>
            <a:endParaRPr lang="en-US" sz="4000" dirty="0">
              <a:solidFill>
                <a:srgbClr val="FFFFFF"/>
              </a:solidFill>
            </a:endParaRPr>
          </a:p>
        </p:txBody>
      </p:sp>
      <p:sp>
        <p:nvSpPr>
          <p:cNvPr id="3" name="Content Placeholder 2">
            <a:extLst>
              <a:ext uri="{FF2B5EF4-FFF2-40B4-BE49-F238E27FC236}">
                <a16:creationId xmlns:a16="http://schemas.microsoft.com/office/drawing/2014/main" id="{325E96A1-2D60-44AE-A730-D1989F015F7D}"/>
              </a:ext>
            </a:extLst>
          </p:cNvPr>
          <p:cNvSpPr>
            <a:spLocks noGrp="1"/>
          </p:cNvSpPr>
          <p:nvPr>
            <p:ph idx="1"/>
          </p:nvPr>
        </p:nvSpPr>
        <p:spPr>
          <a:xfrm>
            <a:off x="1179226" y="3092970"/>
            <a:ext cx="9833548" cy="2693976"/>
          </a:xfrm>
        </p:spPr>
        <p:txBody>
          <a:bodyPr vert="horz" lIns="91440" tIns="45720" rIns="91440" bIns="45720" rtlCol="0" anchor="t">
            <a:noAutofit/>
          </a:bodyPr>
          <a:lstStyle/>
          <a:p>
            <a:pPr marL="457200" lvl="0" indent="-457200">
              <a:lnSpc>
                <a:spcPct val="100000"/>
              </a:lnSpc>
              <a:spcBef>
                <a:spcPts val="0"/>
              </a:spcBef>
              <a:buFont typeface="+mj-lt"/>
              <a:buAutoNum type="arabicPeriod" startAt="3"/>
              <a:tabLst>
                <a:tab pos="2278380" algn="l"/>
              </a:tabLst>
            </a:pPr>
            <a:r>
              <a:rPr lang="en-IE" sz="2000" dirty="0">
                <a:effectLst/>
                <a:ea typeface="Calibri" panose="020F0502020204030204" pitchFamily="34" charset="0"/>
                <a:cs typeface="Times New Roman" panose="02020603050405020304" pitchFamily="18" charset="0"/>
              </a:rPr>
              <a:t>Economy – The cost of collecting the tax should not be more that how much is collected</a:t>
            </a:r>
          </a:p>
          <a:p>
            <a:pPr marL="0" lvl="0" indent="0">
              <a:lnSpc>
                <a:spcPct val="100000"/>
              </a:lnSpc>
              <a:spcBef>
                <a:spcPts val="0"/>
              </a:spcBef>
              <a:buNone/>
              <a:tabLst>
                <a:tab pos="2278380" algn="l"/>
              </a:tabLst>
            </a:pPr>
            <a:endParaRPr lang="en-IE" sz="2000" dirty="0">
              <a:effectLst/>
              <a:ea typeface="Calibri" panose="020F0502020204030204" pitchFamily="34" charset="0"/>
              <a:cs typeface="Times New Roman" panose="02020603050405020304" pitchFamily="18" charset="0"/>
            </a:endParaRPr>
          </a:p>
          <a:p>
            <a:pPr marL="457200" lvl="0" indent="-457200">
              <a:lnSpc>
                <a:spcPct val="100000"/>
              </a:lnSpc>
              <a:spcBef>
                <a:spcPts val="0"/>
              </a:spcBef>
              <a:buFont typeface="+mj-lt"/>
              <a:buAutoNum type="arabicPeriod" startAt="4"/>
              <a:tabLst>
                <a:tab pos="2278380" algn="l"/>
              </a:tabLst>
            </a:pPr>
            <a:r>
              <a:rPr lang="en-IE" sz="2000" dirty="0">
                <a:effectLst/>
                <a:ea typeface="Calibri" panose="020F0502020204030204" pitchFamily="34" charset="0"/>
                <a:cs typeface="Times New Roman" panose="02020603050405020304" pitchFamily="18" charset="0"/>
              </a:rPr>
              <a:t>Convince – It should be easy to pay the taxes when they are due</a:t>
            </a:r>
          </a:p>
        </p:txBody>
      </p:sp>
    </p:spTree>
    <p:extLst>
      <p:ext uri="{BB962C8B-B14F-4D97-AF65-F5344CB8AC3E}">
        <p14:creationId xmlns:p14="http://schemas.microsoft.com/office/powerpoint/2010/main" val="324258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PRINCIPELS OF TAXATION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a:lnSpc>
                <a:spcPct val="100000"/>
              </a:lnSpc>
              <a:spcBef>
                <a:spcPts val="0"/>
              </a:spcBef>
              <a:tabLst>
                <a:tab pos="2278380" algn="l"/>
              </a:tabLst>
            </a:pPr>
            <a:r>
              <a:rPr lang="en-IE" sz="1800" dirty="0">
                <a:effectLst/>
                <a:ea typeface="Calibri" panose="020F0502020204030204" pitchFamily="34" charset="0"/>
                <a:cs typeface="Times New Roman" panose="02020603050405020304" pitchFamily="18" charset="0"/>
              </a:rPr>
              <a:t>Tax should not be a disincentive. This means that that is taxes are too high people may not work because they will be given away most of their wage to Revenue in the form of a tax.</a:t>
            </a:r>
          </a:p>
          <a:p>
            <a:pPr>
              <a:lnSpc>
                <a:spcPct val="100000"/>
              </a:lnSpc>
              <a:spcBef>
                <a:spcPts val="0"/>
              </a:spcBef>
              <a:tabLst>
                <a:tab pos="2278380" algn="l"/>
              </a:tabLst>
            </a:pPr>
            <a:endParaRPr lang="en-IE" sz="1800" dirty="0">
              <a:effectLst/>
              <a:ea typeface="Calibri" panose="020F0502020204030204" pitchFamily="34" charset="0"/>
              <a:cs typeface="Times New Roman" panose="02020603050405020304" pitchFamily="18" charset="0"/>
            </a:endParaRPr>
          </a:p>
          <a:p>
            <a:pPr>
              <a:lnSpc>
                <a:spcPct val="100000"/>
              </a:lnSpc>
              <a:spcBef>
                <a:spcPts val="0"/>
              </a:spcBef>
              <a:tabLst>
                <a:tab pos="2278380" algn="l"/>
              </a:tabLst>
            </a:pPr>
            <a:r>
              <a:rPr lang="en-IE" sz="1800" dirty="0">
                <a:effectLst/>
                <a:ea typeface="Calibri" panose="020F0502020204030204" pitchFamily="34" charset="0"/>
                <a:cs typeface="Times New Roman" panose="02020603050405020304" pitchFamily="18" charset="0"/>
              </a:rPr>
              <a:t>A fair tax system is when the government charges tax to the higher earners in a country and then redistributes it to the less well off</a:t>
            </a:r>
          </a:p>
        </p:txBody>
      </p:sp>
    </p:spTree>
    <p:extLst>
      <p:ext uri="{BB962C8B-B14F-4D97-AF65-F5344CB8AC3E}">
        <p14:creationId xmlns:p14="http://schemas.microsoft.com/office/powerpoint/2010/main" val="415060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PURPOSE OF TAXATION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Taxes are used for the following reasons – 1. Financial, 2. Social, 3. Legal, 4. Ethical</a:t>
            </a:r>
          </a:p>
          <a:p>
            <a:pPr marL="0" indent="0">
              <a:lnSpc>
                <a:spcPct val="100000"/>
              </a:lnSpc>
              <a:spcBef>
                <a:spcPts val="0"/>
              </a:spcBef>
              <a:buNone/>
              <a:tabLst>
                <a:tab pos="1150620" algn="l"/>
              </a:tabLst>
            </a:pP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tabLst>
                <a:tab pos="1150620" algn="l"/>
              </a:tabLst>
            </a:pPr>
            <a:r>
              <a:rPr lang="en-IE" sz="2000" u="sng" dirty="0">
                <a:effectLst/>
                <a:latin typeface="Calibri" panose="020F0502020204030204" pitchFamily="34" charset="0"/>
                <a:ea typeface="Calibri" panose="020F0502020204030204" pitchFamily="34" charset="0"/>
                <a:cs typeface="Times New Roman" panose="02020603050405020304" pitchFamily="18" charset="0"/>
              </a:rPr>
              <a:t>Financial</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Financial reason include the following</a:t>
            </a:r>
          </a:p>
          <a:p>
            <a:pPr marL="800100" lvl="1"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Provide and revenue for the Government</a:t>
            </a:r>
          </a:p>
          <a:p>
            <a:pPr marL="800100" lvl="1"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For economy purposes –control inflation</a:t>
            </a:r>
          </a:p>
          <a:p>
            <a:pPr marL="800100" lvl="1"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Aid enterprise – Provide grants</a:t>
            </a:r>
          </a:p>
          <a:p>
            <a:pPr marL="800100" lvl="1" indent="-342900">
              <a:lnSpc>
                <a:spcPct val="100000"/>
              </a:lnSpc>
              <a:spcBef>
                <a:spcPts val="0"/>
              </a:spcBef>
              <a:buFont typeface="+mj-lt"/>
              <a:buAutoNum type="arabicPeriod"/>
              <a:tabLst>
                <a:tab pos="1150620" algn="l"/>
              </a:tabLst>
            </a:pPr>
            <a:r>
              <a:rPr lang="en-IE" sz="2000" dirty="0">
                <a:effectLst/>
                <a:latin typeface="Calibri" panose="020F0502020204030204" pitchFamily="34" charset="0"/>
                <a:ea typeface="Calibri" panose="020F0502020204030204" pitchFamily="34" charset="0"/>
                <a:cs typeface="Times New Roman" panose="02020603050405020304" pitchFamily="18" charset="0"/>
              </a:rPr>
              <a:t>Repay the national debt (servicing)</a:t>
            </a:r>
          </a:p>
          <a:p>
            <a:pPr marL="0" indent="0">
              <a:lnSpc>
                <a:spcPct val="100000"/>
              </a:lnSpc>
              <a:spcBef>
                <a:spcPts val="0"/>
              </a:spcBef>
              <a:buNone/>
              <a:tabLst>
                <a:tab pos="1150620" algn="l"/>
              </a:tabLst>
            </a:pP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75382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488</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Strand 3</vt:lpstr>
      <vt:lpstr>Learning Intentions</vt:lpstr>
      <vt:lpstr>KEY TERMS</vt:lpstr>
      <vt:lpstr>WHAT IS TAXATION</vt:lpstr>
      <vt:lpstr>WHAT IS TAXATION</vt:lpstr>
      <vt:lpstr>PRINCIPELS OF TAXATION</vt:lpstr>
      <vt:lpstr>PRINCIPELS OF TAXATION</vt:lpstr>
      <vt:lpstr>PRINCIPELS OF TAXATION</vt:lpstr>
      <vt:lpstr>THE PURPOSE OF TAXATION</vt:lpstr>
      <vt:lpstr>THE PURPOSE OF TAXATION</vt:lpstr>
      <vt:lpstr>THE PURPOSE OF TAXATION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Ryan</dc:creator>
  <cp:lastModifiedBy>Jason Ryan</cp:lastModifiedBy>
  <cp:revision>95</cp:revision>
  <dcterms:created xsi:type="dcterms:W3CDTF">2020-12-31T15:56:40Z</dcterms:created>
  <dcterms:modified xsi:type="dcterms:W3CDTF">2021-11-19T10:10:24Z</dcterms:modified>
</cp:coreProperties>
</file>