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7" r:id="rId5"/>
    <p:sldId id="268" r:id="rId6"/>
    <p:sldId id="270" r:id="rId7"/>
    <p:sldId id="260" r:id="rId8"/>
    <p:sldId id="265" r:id="rId9"/>
    <p:sldId id="269" r:id="rId10"/>
    <p:sldId id="271" r:id="rId11"/>
    <p:sldId id="272" r:id="rId12"/>
    <p:sldId id="273" r:id="rId13"/>
    <p:sldId id="274" r:id="rId14"/>
    <p:sldId id="261" r:id="rId15"/>
    <p:sldId id="275" r:id="rId16"/>
    <p:sldId id="276" r:id="rId17"/>
    <p:sldId id="27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DEFEF9-A165-43EF-AAAA-57B0A27F4996}" v="387" dt="2020-12-31T16:28:59.8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72" d="100"/>
          <a:sy n="72" d="100"/>
        </p:scale>
        <p:origin x="4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11/21/2021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2043663"/>
            <a:ext cx="6105194" cy="2031055"/>
          </a:xfrm>
        </p:spPr>
        <p:txBody>
          <a:bodyPr>
            <a:normAutofit/>
          </a:bodyPr>
          <a:lstStyle/>
          <a:p>
            <a:r>
              <a:rPr lang="en-US" dirty="0">
                <a:solidFill>
                  <a:srgbClr val="FFFFFF"/>
                </a:solidFill>
                <a:cs typeface="Calibri Light"/>
              </a:rPr>
              <a:t>Strand 3</a:t>
            </a:r>
          </a:p>
        </p:txBody>
      </p:sp>
      <p:sp>
        <p:nvSpPr>
          <p:cNvPr id="3" name="Subtitle 2"/>
          <p:cNvSpPr>
            <a:spLocks noGrp="1"/>
          </p:cNvSpPr>
          <p:nvPr>
            <p:ph type="subTitle" idx="1"/>
          </p:nvPr>
        </p:nvSpPr>
        <p:spPr>
          <a:xfrm>
            <a:off x="3045368" y="4074718"/>
            <a:ext cx="6105194" cy="1170909"/>
          </a:xfrm>
        </p:spPr>
        <p:txBody>
          <a:bodyPr vert="horz" lIns="91440" tIns="45720" rIns="91440" bIns="45720" rtlCol="0" anchor="t">
            <a:noAutofit/>
          </a:bodyPr>
          <a:lstStyle/>
          <a:p>
            <a:r>
              <a:rPr lang="en-GB" sz="1600" b="0" i="0" dirty="0">
                <a:solidFill>
                  <a:schemeClr val="bg1"/>
                </a:solidFill>
                <a:effectLst/>
                <a:latin typeface="+mj-lt"/>
              </a:rPr>
              <a:t>3.4 </a:t>
            </a:r>
            <a:r>
              <a:rPr lang="en-GB" sz="1200" b="0" i="0" dirty="0">
                <a:solidFill>
                  <a:srgbClr val="777777"/>
                </a:solidFill>
                <a:effectLst/>
                <a:latin typeface="Arial" panose="020B0604020202020204" pitchFamily="34" charset="0"/>
              </a:rPr>
              <a:t> </a:t>
            </a:r>
            <a:r>
              <a:rPr lang="en-GB" sz="1600" b="0" i="0" dirty="0">
                <a:solidFill>
                  <a:schemeClr val="bg1"/>
                </a:solidFill>
                <a:effectLst/>
                <a:latin typeface="+mj-lt"/>
              </a:rPr>
              <a:t>Differentiate between different sources of government revenue and government expenditure</a:t>
            </a:r>
            <a:br>
              <a:rPr lang="en-GB" sz="1600" dirty="0">
                <a:solidFill>
                  <a:schemeClr val="bg1"/>
                </a:solidFill>
                <a:latin typeface="+mj-lt"/>
              </a:rPr>
            </a:br>
            <a:endParaRPr lang="en-US" sz="2000" dirty="0">
              <a:solidFill>
                <a:schemeClr val="bg1"/>
              </a:solidFill>
              <a:latin typeface="+mj-lt"/>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B73287F-BFE5-47AB-BA9E-709AB78476C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GOVERNMENT’S REVENUE</a:t>
            </a:r>
            <a:endParaRPr lang="en-US" sz="4000" b="1" dirty="0">
              <a:solidFill>
                <a:srgbClr val="FFFFFF"/>
              </a:solidFill>
            </a:endParaRPr>
          </a:p>
        </p:txBody>
      </p:sp>
      <p:sp>
        <p:nvSpPr>
          <p:cNvPr id="3" name="Content Placeholder 2">
            <a:extLst>
              <a:ext uri="{FF2B5EF4-FFF2-40B4-BE49-F238E27FC236}">
                <a16:creationId xmlns:a16="http://schemas.microsoft.com/office/drawing/2014/main" id="{947117AE-E7B2-44ED-915E-01718055CCF7}"/>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b="1" u="sng" dirty="0">
                <a:effectLst/>
                <a:latin typeface="Calibri" panose="020F0502020204030204" pitchFamily="34" charset="0"/>
                <a:ea typeface="Calibri" panose="020F0502020204030204" pitchFamily="34" charset="0"/>
                <a:cs typeface="Times New Roman" panose="02020603050405020304" pitchFamily="18" charset="0"/>
              </a:rPr>
              <a:t>Source of Government Capital Revenue</a:t>
            </a:r>
            <a:endParaRPr lang="en-IE"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en-IE"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The following are the main source of Capital revenue for the government</a:t>
            </a:r>
          </a:p>
          <a:p>
            <a:pPr marL="0" indent="0">
              <a:lnSpc>
                <a:spcPct val="100000"/>
              </a:lnSpc>
              <a:spcBef>
                <a:spcPts val="0"/>
              </a:spcBef>
              <a:buNone/>
            </a:pPr>
            <a:r>
              <a:rPr lang="en-IE" sz="18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Sale of state-owned companies		Borrowing</a:t>
            </a:r>
          </a:p>
          <a:p>
            <a:pPr marL="0" indent="0">
              <a:lnSpc>
                <a:spcPct val="100000"/>
              </a:lnSpc>
              <a:spcBef>
                <a:spcPts val="0"/>
              </a:spcBef>
              <a:buNone/>
            </a:pPr>
            <a:r>
              <a:rPr lang="en-IE" sz="18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EU Grants</a:t>
            </a:r>
          </a:p>
        </p:txBody>
      </p:sp>
    </p:spTree>
    <p:extLst>
      <p:ext uri="{BB962C8B-B14F-4D97-AF65-F5344CB8AC3E}">
        <p14:creationId xmlns:p14="http://schemas.microsoft.com/office/powerpoint/2010/main" val="1350672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B73287F-BFE5-47AB-BA9E-709AB78476C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GOVERNMENT’S EXPENDITURE</a:t>
            </a:r>
            <a:endParaRPr lang="en-US" sz="4000" b="1" dirty="0">
              <a:solidFill>
                <a:srgbClr val="FFFFFF"/>
              </a:solidFill>
            </a:endParaRPr>
          </a:p>
        </p:txBody>
      </p:sp>
      <p:sp>
        <p:nvSpPr>
          <p:cNvPr id="3" name="Content Placeholder 2">
            <a:extLst>
              <a:ext uri="{FF2B5EF4-FFF2-40B4-BE49-F238E27FC236}">
                <a16:creationId xmlns:a16="http://schemas.microsoft.com/office/drawing/2014/main" id="{947117AE-E7B2-44ED-915E-01718055CCF7}"/>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tabLst>
                <a:tab pos="1325880" algn="l"/>
              </a:tabLs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Government Revenue</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all the money that is spent by the Government</a:t>
            </a:r>
          </a:p>
          <a:p>
            <a:pPr marL="0" indent="0">
              <a:lnSpc>
                <a:spcPct val="100000"/>
              </a:lnSpc>
              <a:spcBef>
                <a:spcPts val="0"/>
              </a:spcBef>
              <a:buNone/>
              <a:tabLst>
                <a:tab pos="1325880" algn="l"/>
              </a:tabLs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tabLst>
                <a:tab pos="1325880" algn="l"/>
              </a:tabLs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Current Revenue</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money spend by the Government on a regular basis. This is usually 			day-to-day spending a essential services. For example, Health</a:t>
            </a:r>
          </a:p>
          <a:p>
            <a:pPr marL="0" indent="0">
              <a:lnSpc>
                <a:spcPct val="100000"/>
              </a:lnSpc>
              <a:spcBef>
                <a:spcPts val="0"/>
              </a:spcBef>
              <a:buNone/>
              <a:tabLst>
                <a:tab pos="1325880" algn="l"/>
              </a:tabLs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tabLst>
                <a:tab pos="1325880" algn="l"/>
              </a:tabLs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Capital Revenue	</a:t>
            </a:r>
            <a:r>
              <a:rPr lang="en-IE" sz="1800" b="1" baseline="300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once off spending by the Government – For example Building roads</a:t>
            </a:r>
          </a:p>
          <a:p>
            <a:pPr marL="0" indent="0">
              <a:lnSpc>
                <a:spcPct val="100000"/>
              </a:lnSpc>
              <a:spcBef>
                <a:spcPts val="0"/>
              </a:spcBef>
              <a:buNone/>
              <a:tabLst>
                <a:tab pos="1325880" algn="l"/>
              </a:tabLs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tabLst>
                <a:tab pos="1325880" algn="l"/>
              </a:tabLs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Infrastructure			</a:t>
            </a:r>
            <a:r>
              <a:rPr lang="en-IE" sz="1800" dirty="0">
                <a:effectLst/>
                <a:latin typeface="Calibri" panose="020F0502020204030204" pitchFamily="34" charset="0"/>
                <a:ea typeface="Calibri" panose="020F0502020204030204" pitchFamily="34" charset="0"/>
                <a:cs typeface="Times New Roman" panose="02020603050405020304" pitchFamily="18" charset="0"/>
              </a:rPr>
              <a:t>These are all the service and structures that are needed for a country to</a:t>
            </a:r>
          </a:p>
          <a:p>
            <a:pPr marL="0" indent="0">
              <a:lnSpc>
                <a:spcPct val="100000"/>
              </a:lnSpc>
              <a:spcBef>
                <a:spcPts val="0"/>
              </a:spcBef>
              <a:buNone/>
              <a:tabLst>
                <a:tab pos="1325880" algn="l"/>
              </a:tabLst>
            </a:pPr>
            <a:r>
              <a:rPr lang="en-IE" sz="1800" dirty="0">
                <a:effectLst/>
                <a:latin typeface="Calibri" panose="020F0502020204030204" pitchFamily="34" charset="0"/>
                <a:ea typeface="Calibri" panose="020F0502020204030204" pitchFamily="34" charset="0"/>
                <a:cs typeface="Times New Roman" panose="02020603050405020304" pitchFamily="18" charset="0"/>
              </a:rPr>
              <a:t> 			function. For example – Transport, Water</a:t>
            </a:r>
          </a:p>
        </p:txBody>
      </p:sp>
    </p:spTree>
    <p:extLst>
      <p:ext uri="{BB962C8B-B14F-4D97-AF65-F5344CB8AC3E}">
        <p14:creationId xmlns:p14="http://schemas.microsoft.com/office/powerpoint/2010/main" val="3246408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B73287F-BFE5-47AB-BA9E-709AB78476C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GOVERNMENT’S EXPENDITURE</a:t>
            </a:r>
            <a:endParaRPr lang="en-US" sz="4000" b="1" dirty="0">
              <a:solidFill>
                <a:srgbClr val="FFFFFF"/>
              </a:solidFill>
            </a:endParaRPr>
          </a:p>
        </p:txBody>
      </p:sp>
      <p:sp>
        <p:nvSpPr>
          <p:cNvPr id="3" name="Content Placeholder 2">
            <a:extLst>
              <a:ext uri="{FF2B5EF4-FFF2-40B4-BE49-F238E27FC236}">
                <a16:creationId xmlns:a16="http://schemas.microsoft.com/office/drawing/2014/main" id="{947117AE-E7B2-44ED-915E-01718055CCF7}"/>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tabLst>
                <a:tab pos="1325880" algn="l"/>
              </a:tabLst>
            </a:pPr>
            <a:r>
              <a:rPr lang="en-IE" sz="1800" b="1" u="sng" dirty="0">
                <a:effectLst/>
                <a:latin typeface="Calibri" panose="020F0502020204030204" pitchFamily="34" charset="0"/>
                <a:ea typeface="Calibri" panose="020F0502020204030204" pitchFamily="34" charset="0"/>
                <a:cs typeface="Times New Roman" panose="02020603050405020304" pitchFamily="18" charset="0"/>
              </a:rPr>
              <a:t>Source of Government Current Expenditure</a:t>
            </a:r>
          </a:p>
          <a:p>
            <a:pPr marL="0" indent="0">
              <a:lnSpc>
                <a:spcPct val="100000"/>
              </a:lnSpc>
              <a:spcBef>
                <a:spcPts val="0"/>
              </a:spcBef>
              <a:buNone/>
              <a:tabLst>
                <a:tab pos="1325880" algn="l"/>
              </a:tabLs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tabLst>
                <a:tab pos="1325880" algn="l"/>
              </a:tabLst>
            </a:pPr>
            <a:r>
              <a:rPr lang="en-IE" sz="1800" dirty="0">
                <a:effectLst/>
                <a:latin typeface="Calibri" panose="020F0502020204030204" pitchFamily="34" charset="0"/>
                <a:ea typeface="Calibri" panose="020F0502020204030204" pitchFamily="34" charset="0"/>
                <a:cs typeface="Times New Roman" panose="02020603050405020304" pitchFamily="18" charset="0"/>
              </a:rPr>
              <a:t>The following are the main source of current expenditure for the Government </a:t>
            </a:r>
          </a:p>
          <a:p>
            <a:pPr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	Social Protection		Healthcare		Education</a:t>
            </a: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	Justice			Agriculture		Defence</a:t>
            </a:r>
          </a:p>
        </p:txBody>
      </p:sp>
    </p:spTree>
    <p:extLst>
      <p:ext uri="{BB962C8B-B14F-4D97-AF65-F5344CB8AC3E}">
        <p14:creationId xmlns:p14="http://schemas.microsoft.com/office/powerpoint/2010/main" val="917018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B73287F-BFE5-47AB-BA9E-709AB78476C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GOVERNMENT’S EXPENDITURE</a:t>
            </a:r>
            <a:endParaRPr lang="en-US" sz="4000" b="1" dirty="0">
              <a:solidFill>
                <a:srgbClr val="FFFFFF"/>
              </a:solidFill>
            </a:endParaRPr>
          </a:p>
        </p:txBody>
      </p:sp>
      <p:sp>
        <p:nvSpPr>
          <p:cNvPr id="3" name="Content Placeholder 2">
            <a:extLst>
              <a:ext uri="{FF2B5EF4-FFF2-40B4-BE49-F238E27FC236}">
                <a16:creationId xmlns:a16="http://schemas.microsoft.com/office/drawing/2014/main" id="{947117AE-E7B2-44ED-915E-01718055CCF7}"/>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b="1" u="sng" dirty="0">
                <a:effectLst/>
                <a:latin typeface="Calibri" panose="020F0502020204030204" pitchFamily="34" charset="0"/>
                <a:ea typeface="Calibri" panose="020F0502020204030204" pitchFamily="34" charset="0"/>
                <a:cs typeface="Times New Roman" panose="02020603050405020304" pitchFamily="18" charset="0"/>
              </a:rPr>
              <a:t>Source of Government Capital Revenue</a:t>
            </a:r>
          </a:p>
          <a:p>
            <a:pPr marL="0" indent="0">
              <a:lnSpc>
                <a:spcPct val="100000"/>
              </a:lnSpc>
              <a:spcBef>
                <a:spcPts val="0"/>
              </a:spcBef>
              <a:buNone/>
            </a:pPr>
            <a:endParaRPr lang="en-IE"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The following are the main source of Capital Expenditure for the Government</a:t>
            </a:r>
          </a:p>
          <a:p>
            <a:pPr marL="0" indent="0">
              <a:lnSpc>
                <a:spcPct val="100000"/>
              </a:lnSpc>
              <a:spcBef>
                <a:spcPts val="0"/>
              </a:spcBef>
              <a:buNone/>
            </a:pPr>
            <a:r>
              <a:rPr lang="en-IE" sz="18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Public Transport		Health			Education</a:t>
            </a:r>
          </a:p>
        </p:txBody>
      </p:sp>
    </p:spTree>
    <p:extLst>
      <p:ext uri="{BB962C8B-B14F-4D97-AF65-F5344CB8AC3E}">
        <p14:creationId xmlns:p14="http://schemas.microsoft.com/office/powerpoint/2010/main" val="1949269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4F243C-DFF8-4AC7-AFB0-1829747FB4E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ea typeface="+mj-lt"/>
                <a:cs typeface="+mj-lt"/>
              </a:rPr>
              <a:t>PERPARING A NATIONAL BUDGET</a:t>
            </a:r>
            <a:endParaRPr lang="en-US" sz="4000" dirty="0">
              <a:solidFill>
                <a:srgbClr val="FFFFFF"/>
              </a:solidFill>
            </a:endParaRPr>
          </a:p>
        </p:txBody>
      </p:sp>
      <p:sp>
        <p:nvSpPr>
          <p:cNvPr id="3" name="Content Placeholder 2">
            <a:extLst>
              <a:ext uri="{FF2B5EF4-FFF2-40B4-BE49-F238E27FC236}">
                <a16:creationId xmlns:a16="http://schemas.microsoft.com/office/drawing/2014/main" id="{9DFD4FF8-1023-4F4E-86EF-9519D31C28CD}"/>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tabLst>
                <a:tab pos="1325880" algn="l"/>
              </a:tabLs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National Budget</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how the Government plans to spend the income they receive and how they are going to raise the finance for this expenditure. It is their financial plan for the year</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It is usually written by the department of finance and the department of public expenditure and reform. </a:t>
            </a:r>
          </a:p>
          <a:p>
            <a:pPr marL="34290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There are 3 different types of Budget</a:t>
            </a:r>
          </a:p>
          <a:p>
            <a:pPr marL="800100" lvl="1"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Balanced Budget</a:t>
            </a:r>
          </a:p>
          <a:p>
            <a:pPr marL="800100" lvl="1" indent="-342900">
              <a:lnSpc>
                <a:spcPct val="100000"/>
              </a:lnSpc>
              <a:spcBef>
                <a:spcPts val="0"/>
              </a:spcBef>
              <a:buFont typeface="+mj-lt"/>
              <a:buAutoNum type="arabicPeriod"/>
            </a:pPr>
            <a:r>
              <a:rPr lang="en-IE" sz="1800" dirty="0">
                <a:latin typeface="Calibri" panose="020F0502020204030204" pitchFamily="34" charset="0"/>
                <a:ea typeface="Calibri" panose="020F0502020204030204" pitchFamily="34" charset="0"/>
                <a:cs typeface="Times New Roman" panose="02020603050405020304" pitchFamily="18" charset="0"/>
              </a:rPr>
              <a:t>Surplus Budget</a:t>
            </a:r>
          </a:p>
          <a:p>
            <a:pPr marL="800100" lvl="1"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Deficit Budget</a:t>
            </a:r>
          </a:p>
        </p:txBody>
      </p:sp>
    </p:spTree>
    <p:extLst>
      <p:ext uri="{BB962C8B-B14F-4D97-AF65-F5344CB8AC3E}">
        <p14:creationId xmlns:p14="http://schemas.microsoft.com/office/powerpoint/2010/main" val="231970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4F243C-DFF8-4AC7-AFB0-1829747FB4E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ea typeface="+mj-lt"/>
                <a:cs typeface="+mj-lt"/>
              </a:rPr>
              <a:t>PERPARING A NATIONAL BUDGET</a:t>
            </a:r>
            <a:endParaRPr lang="en-US" sz="4000" dirty="0">
              <a:solidFill>
                <a:srgbClr val="FFFFFF"/>
              </a:solidFill>
            </a:endParaRPr>
          </a:p>
        </p:txBody>
      </p:sp>
      <p:sp>
        <p:nvSpPr>
          <p:cNvPr id="3" name="Content Placeholder 2">
            <a:extLst>
              <a:ext uri="{FF2B5EF4-FFF2-40B4-BE49-F238E27FC236}">
                <a16:creationId xmlns:a16="http://schemas.microsoft.com/office/drawing/2014/main" id="{9DFD4FF8-1023-4F4E-86EF-9519D31C28CD}"/>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Balanced Budget</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when planned revenue (Income) equals planned expenditure (Spending)</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Here the government is taking money out of the economy through taxation but is putting it back in the form of essential services</a:t>
            </a:r>
          </a:p>
        </p:txBody>
      </p:sp>
    </p:spTree>
    <p:extLst>
      <p:ext uri="{BB962C8B-B14F-4D97-AF65-F5344CB8AC3E}">
        <p14:creationId xmlns:p14="http://schemas.microsoft.com/office/powerpoint/2010/main" val="368791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4F243C-DFF8-4AC7-AFB0-1829747FB4E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ea typeface="+mj-lt"/>
                <a:cs typeface="+mj-lt"/>
              </a:rPr>
              <a:t>PERPARING A NATIONAL BUDGET</a:t>
            </a:r>
            <a:endParaRPr lang="en-US" sz="4000" dirty="0">
              <a:solidFill>
                <a:srgbClr val="FFFFFF"/>
              </a:solidFill>
            </a:endParaRPr>
          </a:p>
        </p:txBody>
      </p:sp>
      <p:sp>
        <p:nvSpPr>
          <p:cNvPr id="3" name="Content Placeholder 2">
            <a:extLst>
              <a:ext uri="{FF2B5EF4-FFF2-40B4-BE49-F238E27FC236}">
                <a16:creationId xmlns:a16="http://schemas.microsoft.com/office/drawing/2014/main" id="{9DFD4FF8-1023-4F4E-86EF-9519D31C28CD}"/>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Budget surplus</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when planned revenue (Income) is higher than planned expenditure 			(Spending)</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good as the Government has money left over so they can cut taxes, save or increase the level</a:t>
            </a: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of services</a:t>
            </a:r>
          </a:p>
        </p:txBody>
      </p:sp>
    </p:spTree>
    <p:extLst>
      <p:ext uri="{BB962C8B-B14F-4D97-AF65-F5344CB8AC3E}">
        <p14:creationId xmlns:p14="http://schemas.microsoft.com/office/powerpoint/2010/main" val="2817516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4F243C-DFF8-4AC7-AFB0-1829747FB4E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ea typeface="+mj-lt"/>
                <a:cs typeface="+mj-lt"/>
              </a:rPr>
              <a:t>PERPARING A NATIONAL BUDGET</a:t>
            </a:r>
            <a:endParaRPr lang="en-US" sz="4000" dirty="0">
              <a:solidFill>
                <a:srgbClr val="FFFFFF"/>
              </a:solidFill>
            </a:endParaRPr>
          </a:p>
        </p:txBody>
      </p:sp>
      <p:sp>
        <p:nvSpPr>
          <p:cNvPr id="3" name="Content Placeholder 2">
            <a:extLst>
              <a:ext uri="{FF2B5EF4-FFF2-40B4-BE49-F238E27FC236}">
                <a16:creationId xmlns:a16="http://schemas.microsoft.com/office/drawing/2014/main" id="{9DFD4FF8-1023-4F4E-86EF-9519D31C28CD}"/>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Budget deficit</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when planned expenditure (Spending) is higher than planned revenue 		(Income)</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not good as the government is living beyond its means and will have to cut spending,</a:t>
            </a: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increase taxes and borrow to meet it needs</a:t>
            </a:r>
          </a:p>
        </p:txBody>
      </p:sp>
    </p:spTree>
    <p:extLst>
      <p:ext uri="{BB962C8B-B14F-4D97-AF65-F5344CB8AC3E}">
        <p14:creationId xmlns:p14="http://schemas.microsoft.com/office/powerpoint/2010/main" val="3862415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D65D086-E4E2-4815-B353-6129F3DBE540}"/>
              </a:ext>
            </a:extLst>
          </p:cNvPr>
          <p:cNvSpPr>
            <a:spLocks noGrp="1"/>
          </p:cNvSpPr>
          <p:nvPr>
            <p:ph type="title"/>
          </p:nvPr>
        </p:nvSpPr>
        <p:spPr>
          <a:xfrm>
            <a:off x="640079" y="2053641"/>
            <a:ext cx="3669161" cy="2760098"/>
          </a:xfrm>
        </p:spPr>
        <p:txBody>
          <a:bodyPr>
            <a:normAutofit/>
          </a:bodyPr>
          <a:lstStyle/>
          <a:p>
            <a:r>
              <a:rPr lang="en-US" dirty="0">
                <a:solidFill>
                  <a:srgbClr val="FFFFFF"/>
                </a:solidFill>
                <a:cs typeface="Calibri Light"/>
              </a:rPr>
              <a:t>Learning Intentions</a:t>
            </a:r>
            <a:endParaRPr lang="en-US" dirty="0">
              <a:solidFill>
                <a:srgbClr val="FFFFFF"/>
              </a:solidFill>
            </a:endParaRPr>
          </a:p>
        </p:txBody>
      </p:sp>
      <p:sp>
        <p:nvSpPr>
          <p:cNvPr id="3" name="Content Placeholder 2">
            <a:extLst>
              <a:ext uri="{FF2B5EF4-FFF2-40B4-BE49-F238E27FC236}">
                <a16:creationId xmlns:a16="http://schemas.microsoft.com/office/drawing/2014/main" id="{F3E229D8-98AD-40F8-8AB1-15AD609FC6EA}"/>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457200" indent="-457200">
              <a:buFont typeface="+mj-lt"/>
              <a:buAutoNum type="arabicPeriod"/>
            </a:pPr>
            <a:r>
              <a:rPr lang="en-GB" sz="2000" b="0" i="0" dirty="0">
                <a:effectLst/>
              </a:rPr>
              <a:t>Explain the need for a national budget</a:t>
            </a:r>
          </a:p>
          <a:p>
            <a:pPr marL="457200" indent="-457200">
              <a:buFont typeface="+mj-lt"/>
              <a:buAutoNum type="arabicPeriod"/>
            </a:pPr>
            <a:r>
              <a:rPr lang="en-GB" sz="2000" b="0" i="0" dirty="0">
                <a:effectLst/>
              </a:rPr>
              <a:t>Identify sources of Government revenue and expenditure</a:t>
            </a:r>
          </a:p>
          <a:p>
            <a:pPr marL="457200" indent="-457200">
              <a:buFont typeface="+mj-lt"/>
              <a:buAutoNum type="arabicPeriod"/>
            </a:pPr>
            <a:r>
              <a:rPr lang="en-GB" sz="2000" b="0" i="0" dirty="0">
                <a:effectLst/>
              </a:rPr>
              <a:t>Explain the difference between a balance, surplus and deficit budget</a:t>
            </a:r>
          </a:p>
          <a:p>
            <a:pPr marL="457200" indent="-457200">
              <a:buFont typeface="+mj-lt"/>
              <a:buAutoNum type="arabicPeriod"/>
            </a:pPr>
            <a:r>
              <a:rPr lang="en-GB" sz="2000" b="0" i="0" dirty="0">
                <a:effectLst/>
              </a:rPr>
              <a:t>Outline the impact of a budget decision on Irish society</a:t>
            </a:r>
          </a:p>
          <a:p>
            <a:pPr marL="457200" indent="-457200">
              <a:buFont typeface="+mj-lt"/>
              <a:buAutoNum type="arabicPeriod"/>
            </a:pPr>
            <a:endParaRPr lang="en-GB" sz="2000" dirty="0">
              <a:cs typeface="Calibri"/>
            </a:endParaRPr>
          </a:p>
          <a:p>
            <a:pPr marL="457200" indent="-457200">
              <a:buFont typeface="+mj-lt"/>
              <a:buAutoNum type="arabicPeriod"/>
            </a:pPr>
            <a:endParaRPr lang="en-GB" sz="2000" dirty="0">
              <a:cs typeface="Calibri"/>
            </a:endParaRPr>
          </a:p>
          <a:p>
            <a:pPr marL="457200" indent="-457200">
              <a:buFont typeface="+mj-lt"/>
              <a:buAutoNum type="arabicPeriod"/>
            </a:pPr>
            <a:endParaRPr lang="en-GB" sz="2000" dirty="0">
              <a:cs typeface="Calibri"/>
            </a:endParaRPr>
          </a:p>
          <a:p>
            <a:pPr marL="457200" indent="-457200">
              <a:buFont typeface="+mj-lt"/>
              <a:buAutoNum type="arabicPeriod"/>
            </a:pPr>
            <a:endParaRPr lang="en-GB" sz="2000" dirty="0">
              <a:cs typeface="Calibri"/>
            </a:endParaRPr>
          </a:p>
          <a:p>
            <a:pPr marL="457200" indent="-457200">
              <a:buFont typeface="+mj-lt"/>
              <a:buAutoNum type="arabicPeriod"/>
            </a:pPr>
            <a:endParaRPr lang="en-US" sz="2000" dirty="0">
              <a:cs typeface="Calibri"/>
            </a:endParaRPr>
          </a:p>
        </p:txBody>
      </p:sp>
    </p:spTree>
    <p:extLst>
      <p:ext uri="{BB962C8B-B14F-4D97-AF65-F5344CB8AC3E}">
        <p14:creationId xmlns:p14="http://schemas.microsoft.com/office/powerpoint/2010/main" val="289675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tabLst>
                <a:tab pos="1325880" algn="l"/>
              </a:tabLs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National Budget</a:t>
            </a:r>
            <a:r>
              <a:rPr lang="en-IE" sz="1800" b="1"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how the Government plans to spend the income they receive and 			how they are going to raise the finance for this expenditure. It is their 			financial plan for the year</a:t>
            </a:r>
          </a:p>
          <a:p>
            <a:pPr marL="0" indent="0">
              <a:lnSpc>
                <a:spcPct val="100000"/>
              </a:lnSpc>
              <a:spcBef>
                <a:spcPts val="0"/>
              </a:spcBef>
              <a:buNone/>
              <a:tabLst>
                <a:tab pos="1325880" algn="l"/>
              </a:tabLs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tabLst>
                <a:tab pos="1325880" algn="l"/>
              </a:tabLs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Government Revenue</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the money the government receives for example taxes</a:t>
            </a:r>
          </a:p>
          <a:p>
            <a:pPr marL="0" indent="0">
              <a:lnSpc>
                <a:spcPct val="100000"/>
              </a:lnSpc>
              <a:spcBef>
                <a:spcPts val="0"/>
              </a:spcBef>
              <a:buNone/>
              <a:tabLst>
                <a:tab pos="1325880" algn="l"/>
              </a:tabLst>
            </a:pPr>
            <a:r>
              <a:rPr lang="en-IE" sz="18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Revenue can be divided into two different types</a:t>
            </a:r>
          </a:p>
          <a:p>
            <a:pPr marL="0" indent="0">
              <a:lnSpc>
                <a:spcPct val="100000"/>
              </a:lnSpc>
              <a:spcBef>
                <a:spcPts val="0"/>
              </a:spcBef>
              <a:buNone/>
              <a:tabLst>
                <a:tab pos="1325880" algn="l"/>
              </a:tabLs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tabLst>
                <a:tab pos="1325880" algn="l"/>
              </a:tabLs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Current Revenue</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money the Government receives every day. It usually comes from </a:t>
            </a:r>
          </a:p>
          <a:p>
            <a:pPr marL="0" indent="0">
              <a:lnSpc>
                <a:spcPct val="100000"/>
              </a:lnSpc>
              <a:spcBef>
                <a:spcPts val="0"/>
              </a:spcBef>
              <a:buNone/>
              <a:tabLst>
                <a:tab pos="1325880" algn="l"/>
              </a:tabLst>
            </a:pPr>
            <a:r>
              <a:rPr lang="en-IE" sz="18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taxation</a:t>
            </a:r>
          </a:p>
          <a:p>
            <a:pPr marL="0" indent="0">
              <a:lnSpc>
                <a:spcPct val="100000"/>
              </a:lnSpc>
              <a:spcBef>
                <a:spcPts val="0"/>
              </a:spcBef>
              <a:buNone/>
              <a:tabLst>
                <a:tab pos="1325880" algn="l"/>
              </a:tabLs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Capital Revenue	</a:t>
            </a:r>
            <a:r>
              <a:rPr lang="en-IE" sz="1800" b="1" baseline="300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money that is received once off – sale of a state owned company</a:t>
            </a:r>
          </a:p>
          <a:p>
            <a:pPr marL="0" indent="0">
              <a:lnSpc>
                <a:spcPct val="100000"/>
              </a:lnSpc>
              <a:spcBef>
                <a:spcPts val="0"/>
              </a:spcBef>
              <a:buNone/>
              <a:tabLst>
                <a:tab pos="1325880" algn="l"/>
              </a:tabLs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3215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tabLst>
                <a:tab pos="1325880" algn="l"/>
              </a:tabLs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Capital Revenue	</a:t>
            </a:r>
            <a:r>
              <a:rPr lang="en-IE" sz="1800" b="1" baseline="300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money that is received once off – sale of a state owned company</a:t>
            </a:r>
          </a:p>
          <a:p>
            <a:pPr marL="0" indent="0">
              <a:lnSpc>
                <a:spcPct val="100000"/>
              </a:lnSpc>
              <a:spcBef>
                <a:spcPts val="0"/>
              </a:spcBef>
              <a:buNone/>
              <a:tabLst>
                <a:tab pos="1325880" algn="l"/>
              </a:tabLs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tabLst>
                <a:tab pos="1325880" algn="l"/>
              </a:tabLs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Government Revenue</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all the money that is spent by the Government</a:t>
            </a:r>
          </a:p>
          <a:p>
            <a:pPr marL="0" indent="0">
              <a:lnSpc>
                <a:spcPct val="100000"/>
              </a:lnSpc>
              <a:spcBef>
                <a:spcPts val="0"/>
              </a:spcBef>
              <a:buNone/>
              <a:tabLst>
                <a:tab pos="1325880" algn="l"/>
              </a:tabLs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tabLst>
                <a:tab pos="1325880" algn="l"/>
              </a:tabLs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Current Revenue</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money spend by the Government on a regular basis. This is usually 			day-to-day spending a essential services. For example, Health</a:t>
            </a:r>
          </a:p>
          <a:p>
            <a:pPr marL="0" indent="0">
              <a:lnSpc>
                <a:spcPct val="100000"/>
              </a:lnSpc>
              <a:spcBef>
                <a:spcPts val="0"/>
              </a:spcBef>
              <a:buNone/>
              <a:tabLst>
                <a:tab pos="1325880" algn="l"/>
              </a:tabLs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tabLst>
                <a:tab pos="1325880" algn="l"/>
              </a:tabLs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Capital Revenue	</a:t>
            </a:r>
            <a:r>
              <a:rPr lang="en-IE" sz="1800" b="1" baseline="300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once off spending by the Government – For example Building roads</a:t>
            </a:r>
          </a:p>
          <a:p>
            <a:pPr marL="0" indent="0">
              <a:lnSpc>
                <a:spcPct val="100000"/>
              </a:lnSpc>
              <a:spcBef>
                <a:spcPts val="0"/>
              </a:spcBef>
              <a:buNone/>
              <a:tabLst>
                <a:tab pos="1325880" algn="l"/>
              </a:tabLs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Infrastructure			</a:t>
            </a:r>
            <a:r>
              <a:rPr lang="en-IE" sz="1800" dirty="0">
                <a:effectLst/>
                <a:latin typeface="Calibri" panose="020F0502020204030204" pitchFamily="34" charset="0"/>
                <a:ea typeface="Calibri" panose="020F0502020204030204" pitchFamily="34" charset="0"/>
                <a:cs typeface="Times New Roman" panose="02020603050405020304" pitchFamily="18" charset="0"/>
              </a:rPr>
              <a:t>These are all the service and structures that are needed for a country to 			function. For example – Transport, Water</a:t>
            </a:r>
          </a:p>
          <a:p>
            <a:pPr marL="0" indent="0">
              <a:lnSpc>
                <a:spcPct val="100000"/>
              </a:lnSpc>
              <a:spcBef>
                <a:spcPts val="0"/>
              </a:spcBef>
              <a:buNone/>
              <a:tabLst>
                <a:tab pos="1325880" algn="l"/>
              </a:tabLs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tabLst>
                <a:tab pos="1325880" algn="l"/>
              </a:tabLs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3403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tabLst>
                <a:tab pos="1325880" algn="l"/>
              </a:tabLs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Infrastructure			</a:t>
            </a:r>
            <a:r>
              <a:rPr lang="en-IE" sz="1800" dirty="0">
                <a:effectLst/>
                <a:latin typeface="Calibri" panose="020F0502020204030204" pitchFamily="34" charset="0"/>
                <a:ea typeface="Calibri" panose="020F0502020204030204" pitchFamily="34" charset="0"/>
                <a:cs typeface="Times New Roman" panose="02020603050405020304" pitchFamily="18" charset="0"/>
              </a:rPr>
              <a:t>These are all the service and structures that are needed for a country to 			function. For example – Transport, Water</a:t>
            </a:r>
          </a:p>
          <a:p>
            <a:pPr marL="0" indent="0">
              <a:lnSpc>
                <a:spcPct val="100000"/>
              </a:lnSpc>
              <a:spcBef>
                <a:spcPts val="0"/>
              </a:spcBef>
              <a:buNone/>
              <a:tabLst>
                <a:tab pos="1325880" algn="l"/>
              </a:tabLs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tabLst>
                <a:tab pos="1325880" algn="l"/>
              </a:tabLs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National Budget</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how the Government plans to spend the income they receive and </a:t>
            </a:r>
          </a:p>
          <a:p>
            <a:pPr marL="0" indent="0">
              <a:lnSpc>
                <a:spcPct val="100000"/>
              </a:lnSpc>
              <a:spcBef>
                <a:spcPts val="0"/>
              </a:spcBef>
              <a:buNone/>
              <a:tabLst>
                <a:tab pos="1325880" algn="l"/>
              </a:tabLst>
            </a:pPr>
            <a:r>
              <a:rPr lang="en-IE" sz="18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how they are going to raise the finance for this expenditure. It is their 			financial plan for the year</a:t>
            </a:r>
          </a:p>
          <a:p>
            <a:pPr marL="0" indent="0">
              <a:lnSpc>
                <a:spcPct val="100000"/>
              </a:lnSpc>
              <a:spcBef>
                <a:spcPts val="0"/>
              </a:spcBef>
              <a:buNone/>
              <a:tabLst>
                <a:tab pos="1325880" algn="l"/>
              </a:tabLs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tabLst>
                <a:tab pos="1325880" algn="l"/>
              </a:tabLs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Balanced Budget</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when planned revenue (Income) equals planned expenditure 				(Spending)</a:t>
            </a:r>
          </a:p>
          <a:p>
            <a:pPr marL="0" indent="0">
              <a:lnSpc>
                <a:spcPct val="100000"/>
              </a:lnSpc>
              <a:spcBef>
                <a:spcPts val="0"/>
              </a:spcBef>
              <a:buNone/>
              <a:tabLst>
                <a:tab pos="1325880" algn="l"/>
              </a:tabLs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tabLst>
                <a:tab pos="1325880" algn="l"/>
              </a:tabLs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tabLst>
                <a:tab pos="1325880" algn="l"/>
              </a:tabLs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8506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tabLst>
                <a:tab pos="1325880" algn="l"/>
              </a:tabLs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Current Revenue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the day-to-day income the Government gets each day/week. This is 			used to run the country and provide essential services. For example – 			Income Tax, LPT, Excise Duty</a:t>
            </a:r>
          </a:p>
          <a:p>
            <a:pPr marL="0" indent="0">
              <a:lnSpc>
                <a:spcPct val="100000"/>
              </a:lnSpc>
              <a:spcBef>
                <a:spcPts val="0"/>
              </a:spcBef>
              <a:buNone/>
              <a:tabLst>
                <a:tab pos="1325880" algn="l"/>
              </a:tabLs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tabLst>
                <a:tab pos="1325880" algn="l"/>
              </a:tabLs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Capital Revenue</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a once of payment that the government receives – for example 			selling a state company or receive a grant from the EU</a:t>
            </a:r>
          </a:p>
          <a:p>
            <a:pPr marL="0" indent="0">
              <a:lnSpc>
                <a:spcPct val="100000"/>
              </a:lnSpc>
              <a:spcBef>
                <a:spcPts val="0"/>
              </a:spcBef>
              <a:buNone/>
              <a:tabLst>
                <a:tab pos="1325880" algn="l"/>
              </a:tabLs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tabLst>
                <a:tab pos="1325880" algn="l"/>
              </a:tabLs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Balanced Budget</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when planned revenue (Income) equals planned expenditure 				(Spending)</a:t>
            </a:r>
          </a:p>
          <a:p>
            <a:pPr marL="0" indent="0">
              <a:lnSpc>
                <a:spcPct val="100000"/>
              </a:lnSpc>
              <a:spcBef>
                <a:spcPts val="0"/>
              </a:spcBef>
              <a:buNone/>
              <a:tabLst>
                <a:tab pos="1325880" algn="l"/>
              </a:tabLs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tabLst>
                <a:tab pos="1325880" algn="l"/>
              </a:tabLs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tabLst>
                <a:tab pos="1325880" algn="l"/>
              </a:tabLs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8760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B73287F-BFE5-47AB-BA9E-709AB78476C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THE NATIONAL BUDGET</a:t>
            </a:r>
            <a:endParaRPr lang="en-US" sz="4000" b="1" dirty="0">
              <a:solidFill>
                <a:srgbClr val="FFFFFF"/>
              </a:solidFill>
            </a:endParaRPr>
          </a:p>
        </p:txBody>
      </p:sp>
      <p:sp>
        <p:nvSpPr>
          <p:cNvPr id="3" name="Content Placeholder 2">
            <a:extLst>
              <a:ext uri="{FF2B5EF4-FFF2-40B4-BE49-F238E27FC236}">
                <a16:creationId xmlns:a16="http://schemas.microsoft.com/office/drawing/2014/main" id="{947117AE-E7B2-44ED-915E-01718055CCF7}"/>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tabLst>
                <a:tab pos="1325880" algn="l"/>
              </a:tabLs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National Budget</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dirty="0">
                <a:effectLst/>
                <a:latin typeface="Calibri" panose="020F0502020204030204" pitchFamily="34" charset="0"/>
                <a:ea typeface="Calibri" panose="020F0502020204030204" pitchFamily="34" charset="0"/>
                <a:cs typeface="Times New Roman" panose="02020603050405020304" pitchFamily="18" charset="0"/>
              </a:rPr>
              <a:t> This is how the Government plans to spend the income they receive and how they are going to raise the finance for this expenditure. It is their financial plan for the year</a:t>
            </a:r>
          </a:p>
          <a:p>
            <a:pPr marL="0" indent="0">
              <a:lnSpc>
                <a:spcPct val="100000"/>
              </a:lnSpc>
              <a:spcBef>
                <a:spcPts val="0"/>
              </a:spcBef>
              <a:buNone/>
              <a:tabLst>
                <a:tab pos="1325880" algn="l"/>
              </a:tabLs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tabLst>
                <a:tab pos="1325880" algn="l"/>
              </a:tabLst>
            </a:pPr>
            <a:r>
              <a:rPr lang="en-IE" sz="1800" dirty="0">
                <a:effectLst/>
                <a:latin typeface="Calibri" panose="020F0502020204030204" pitchFamily="34" charset="0"/>
                <a:ea typeface="Calibri" panose="020F0502020204030204" pitchFamily="34" charset="0"/>
                <a:cs typeface="Times New Roman" panose="02020603050405020304" pitchFamily="18" charset="0"/>
              </a:rPr>
              <a:t>Ireland has a mixed economy. This means that goods and service are provided by both the</a:t>
            </a:r>
          </a:p>
          <a:p>
            <a:pPr marL="0" indent="0">
              <a:lnSpc>
                <a:spcPct val="100000"/>
              </a:lnSpc>
              <a:spcBef>
                <a:spcPts val="0"/>
              </a:spcBef>
              <a:buNone/>
              <a:tabLst>
                <a:tab pos="1325880" algn="l"/>
              </a:tabLst>
            </a:pPr>
            <a:r>
              <a:rPr lang="en-IE" sz="1800" dirty="0">
                <a:effectLst/>
                <a:latin typeface="Calibri" panose="020F0502020204030204" pitchFamily="34" charset="0"/>
                <a:ea typeface="Calibri" panose="020F0502020204030204" pitchFamily="34" charset="0"/>
                <a:cs typeface="Times New Roman" panose="02020603050405020304" pitchFamily="18" charset="0"/>
              </a:rPr>
              <a:t>Government and individual (Public and Private sector. </a:t>
            </a:r>
          </a:p>
          <a:p>
            <a:pPr marL="0" indent="0">
              <a:lnSpc>
                <a:spcPct val="100000"/>
              </a:lnSpc>
              <a:spcBef>
                <a:spcPts val="0"/>
              </a:spcBef>
              <a:buNone/>
              <a:tabLst>
                <a:tab pos="1325880" algn="l"/>
              </a:tabLst>
            </a:pPr>
            <a:r>
              <a:rPr lang="en-IE" sz="1800" dirty="0">
                <a:effectLst/>
                <a:latin typeface="Calibri" panose="020F0502020204030204" pitchFamily="34" charset="0"/>
                <a:ea typeface="Calibri" panose="020F0502020204030204" pitchFamily="34" charset="0"/>
                <a:cs typeface="Times New Roman" panose="02020603050405020304" pitchFamily="18" charset="0"/>
              </a:rPr>
              <a:t>The government using the resource that they have available to them, these resources are scarce so the Government will have to make choices and prioritise some service over others. This means they have to look at the income (Revenue) and Spending (Expenditure)</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060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B73287F-BFE5-47AB-BA9E-709AB78476C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GOVERNMENT’S REVENUE</a:t>
            </a:r>
            <a:endParaRPr lang="en-US" sz="4000" b="1" dirty="0">
              <a:solidFill>
                <a:srgbClr val="FFFFFF"/>
              </a:solidFill>
            </a:endParaRPr>
          </a:p>
        </p:txBody>
      </p:sp>
      <p:sp>
        <p:nvSpPr>
          <p:cNvPr id="3" name="Content Placeholder 2">
            <a:extLst>
              <a:ext uri="{FF2B5EF4-FFF2-40B4-BE49-F238E27FC236}">
                <a16:creationId xmlns:a16="http://schemas.microsoft.com/office/drawing/2014/main" id="{947117AE-E7B2-44ED-915E-01718055CCF7}"/>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tabLst>
                <a:tab pos="1325880" algn="l"/>
              </a:tabLs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Government Revenue</a:t>
            </a:r>
            <a:r>
              <a:rPr lang="en-IE" sz="1800" b="1"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the money the government receives for example taxes</a:t>
            </a:r>
          </a:p>
          <a:p>
            <a:pPr marL="0" indent="0">
              <a:lnSpc>
                <a:spcPct val="100000"/>
              </a:lnSpc>
              <a:spcBef>
                <a:spcPts val="0"/>
              </a:spcBef>
              <a:buNone/>
              <a:tabLst>
                <a:tab pos="1325880" algn="l"/>
              </a:tabLst>
            </a:pPr>
            <a:r>
              <a:rPr lang="en-IE" sz="1800" dirty="0">
                <a:effectLst/>
                <a:latin typeface="Calibri" panose="020F0502020204030204" pitchFamily="34" charset="0"/>
                <a:ea typeface="Calibri" panose="020F0502020204030204" pitchFamily="34" charset="0"/>
                <a:cs typeface="Times New Roman" panose="02020603050405020304" pitchFamily="18" charset="0"/>
              </a:rPr>
              <a:t>			Revenue can be divided into two different types</a:t>
            </a:r>
          </a:p>
          <a:p>
            <a:pPr marL="0" indent="0">
              <a:lnSpc>
                <a:spcPct val="100000"/>
              </a:lnSpc>
              <a:spcBef>
                <a:spcPts val="0"/>
              </a:spcBef>
              <a:buNone/>
              <a:tabLst>
                <a:tab pos="1325880" algn="l"/>
              </a:tabLs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tabLst>
                <a:tab pos="1325880" algn="l"/>
              </a:tabLs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Current Revenue</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money the Government receives every day. It usually comes from </a:t>
            </a:r>
          </a:p>
          <a:p>
            <a:pPr marL="0" indent="0">
              <a:lnSpc>
                <a:spcPct val="100000"/>
              </a:lnSpc>
              <a:spcBef>
                <a:spcPts val="0"/>
              </a:spcBef>
              <a:buNone/>
              <a:tabLst>
                <a:tab pos="1325880" algn="l"/>
              </a:tabLst>
            </a:pPr>
            <a:r>
              <a:rPr lang="en-IE" sz="18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taxation</a:t>
            </a:r>
          </a:p>
          <a:p>
            <a:pPr marL="0" indent="0">
              <a:lnSpc>
                <a:spcPct val="100000"/>
              </a:lnSpc>
              <a:spcBef>
                <a:spcPts val="0"/>
              </a:spcBef>
              <a:buNone/>
              <a:tabLst>
                <a:tab pos="1325880" algn="l"/>
              </a:tabLs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tabLst>
                <a:tab pos="1325880" algn="l"/>
              </a:tabLst>
            </a:pPr>
            <a:r>
              <a:rPr lang="en-IE" sz="1800" b="1" dirty="0">
                <a:effectLst/>
                <a:latin typeface="Calibri" panose="020F0502020204030204" pitchFamily="34" charset="0"/>
                <a:ea typeface="Calibri" panose="020F0502020204030204" pitchFamily="34" charset="0"/>
                <a:cs typeface="Times New Roman" panose="02020603050405020304" pitchFamily="18" charset="0"/>
              </a:rPr>
              <a:t>Capital Revenue	</a:t>
            </a:r>
            <a:r>
              <a:rPr lang="en-IE" sz="1800" b="1" baseline="300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money that is received once off – sale of a state owned company</a:t>
            </a:r>
          </a:p>
        </p:txBody>
      </p:sp>
    </p:spTree>
    <p:extLst>
      <p:ext uri="{BB962C8B-B14F-4D97-AF65-F5344CB8AC3E}">
        <p14:creationId xmlns:p14="http://schemas.microsoft.com/office/powerpoint/2010/main" val="2077538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B73287F-BFE5-47AB-BA9E-709AB78476CC}"/>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GOVERNMENT’S REVENUE</a:t>
            </a:r>
            <a:endParaRPr lang="en-US" sz="4000" b="1" dirty="0">
              <a:solidFill>
                <a:srgbClr val="FFFFFF"/>
              </a:solidFill>
            </a:endParaRPr>
          </a:p>
        </p:txBody>
      </p:sp>
      <p:sp>
        <p:nvSpPr>
          <p:cNvPr id="3" name="Content Placeholder 2">
            <a:extLst>
              <a:ext uri="{FF2B5EF4-FFF2-40B4-BE49-F238E27FC236}">
                <a16:creationId xmlns:a16="http://schemas.microsoft.com/office/drawing/2014/main" id="{947117AE-E7B2-44ED-915E-01718055CCF7}"/>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tabLst>
                <a:tab pos="1325880" algn="l"/>
              </a:tabLst>
            </a:pPr>
            <a:r>
              <a:rPr lang="en-IE" sz="1800" b="1" u="sng" dirty="0">
                <a:effectLst/>
                <a:latin typeface="Calibri" panose="020F0502020204030204" pitchFamily="34" charset="0"/>
                <a:ea typeface="Calibri" panose="020F0502020204030204" pitchFamily="34" charset="0"/>
                <a:cs typeface="Times New Roman" panose="02020603050405020304" pitchFamily="18" charset="0"/>
              </a:rPr>
              <a:t>Source of Government Current Revenue</a:t>
            </a:r>
          </a:p>
          <a:p>
            <a:pPr marL="0" indent="0">
              <a:lnSpc>
                <a:spcPct val="100000"/>
              </a:lnSpc>
              <a:spcBef>
                <a:spcPts val="0"/>
              </a:spcBef>
              <a:buNone/>
              <a:tabLst>
                <a:tab pos="1325880" algn="l"/>
              </a:tabLs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tabLst>
                <a:tab pos="1325880" algn="l"/>
              </a:tabLst>
            </a:pPr>
            <a:r>
              <a:rPr lang="en-IE" sz="1800" dirty="0">
                <a:effectLst/>
                <a:latin typeface="Calibri" panose="020F0502020204030204" pitchFamily="34" charset="0"/>
                <a:ea typeface="Calibri" panose="020F0502020204030204" pitchFamily="34" charset="0"/>
                <a:cs typeface="Times New Roman" panose="02020603050405020304" pitchFamily="18" charset="0"/>
              </a:rPr>
              <a:t>The following are the main source of current revenue for the Government </a:t>
            </a:r>
          </a:p>
          <a:p>
            <a:pPr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	Income Tax		Universal Social Charge (USC)		Value Added Tax (VAT)</a:t>
            </a:r>
          </a:p>
          <a:p>
            <a:pPr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	Corporation Tax		Excise Duty			Custom Duties</a:t>
            </a:r>
          </a:p>
          <a:p>
            <a:pPr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	Stamp Duty		Local Property Tax (LPT)		Capital Gains Tax (CGT)</a:t>
            </a: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	Capital Acquisitions Tax (CAT)	Pay Related Social Insurance (PRSI</a:t>
            </a:r>
          </a:p>
        </p:txBody>
      </p:sp>
    </p:spTree>
    <p:extLst>
      <p:ext uri="{BB962C8B-B14F-4D97-AF65-F5344CB8AC3E}">
        <p14:creationId xmlns:p14="http://schemas.microsoft.com/office/powerpoint/2010/main" val="20101993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TotalTime>
  <Words>1143</Words>
  <Application>Microsoft Office PowerPoint</Application>
  <PresentationFormat>Widescreen</PresentationFormat>
  <Paragraphs>113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Strand 3</vt:lpstr>
      <vt:lpstr>Learning Intentions</vt:lpstr>
      <vt:lpstr>KEY TERMS</vt:lpstr>
      <vt:lpstr>KEY TERMS</vt:lpstr>
      <vt:lpstr>KEY TERMS</vt:lpstr>
      <vt:lpstr>KEY TERMS</vt:lpstr>
      <vt:lpstr>THE NATIONAL BUDGET</vt:lpstr>
      <vt:lpstr>GOVERNMENT’S REVENUE</vt:lpstr>
      <vt:lpstr>GOVERNMENT’S REVENUE</vt:lpstr>
      <vt:lpstr>GOVERNMENT’S REVENUE</vt:lpstr>
      <vt:lpstr>GOVERNMENT’S EXPENDITURE</vt:lpstr>
      <vt:lpstr>GOVERNMENT’S EXPENDITURE</vt:lpstr>
      <vt:lpstr>GOVERNMENT’S EXPENDITURE</vt:lpstr>
      <vt:lpstr>PERPARING A NATIONAL BUDGET</vt:lpstr>
      <vt:lpstr>PERPARING A NATIONAL BUDGET</vt:lpstr>
      <vt:lpstr>PERPARING A NATIONAL BUDGET</vt:lpstr>
      <vt:lpstr>PERPARING A NATIONAL BUDGET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Jason Ryan</cp:lastModifiedBy>
  <cp:revision>95</cp:revision>
  <dcterms:created xsi:type="dcterms:W3CDTF">2020-12-31T15:56:40Z</dcterms:created>
  <dcterms:modified xsi:type="dcterms:W3CDTF">2021-11-21T09:49:27Z</dcterms:modified>
</cp:coreProperties>
</file>