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82" r:id="rId5"/>
    <p:sldId id="283" r:id="rId6"/>
    <p:sldId id="264" r:id="rId7"/>
    <p:sldId id="267" r:id="rId8"/>
    <p:sldId id="271" r:id="rId9"/>
    <p:sldId id="285" r:id="rId10"/>
    <p:sldId id="284" r:id="rId11"/>
    <p:sldId id="286" r:id="rId12"/>
    <p:sldId id="287" r:id="rId13"/>
    <p:sldId id="272" r:id="rId14"/>
    <p:sldId id="288" r:id="rId15"/>
    <p:sldId id="289" r:id="rId16"/>
    <p:sldId id="290" r:id="rId17"/>
    <p:sldId id="273" r:id="rId18"/>
    <p:sldId id="275" r:id="rId19"/>
    <p:sldId id="276" r:id="rId20"/>
    <p:sldId id="274" r:id="rId21"/>
    <p:sldId id="277" r:id="rId22"/>
    <p:sldId id="281" r:id="rId23"/>
    <p:sldId id="280" r:id="rId24"/>
    <p:sldId id="279" r:id="rId25"/>
    <p:sldId id="278" r:id="rId26"/>
    <p:sldId id="258" r:id="rId27"/>
    <p:sldId id="26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ie/en/service/list-of-government-departments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Strand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117090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sz="1600" dirty="0">
                <a:solidFill>
                  <a:schemeClr val="bg1"/>
                </a:solidFill>
                <a:cs typeface="Arial" panose="020B0604020202020204" pitchFamily="34" charset="0"/>
              </a:rPr>
              <a:t>3.2</a:t>
            </a:r>
            <a:r>
              <a:rPr lang="en-GB" sz="1600" b="0" i="0" dirty="0">
                <a:solidFill>
                  <a:schemeClr val="bg1"/>
                </a:solidFill>
                <a:effectLst/>
                <a:cs typeface="Arial" panose="020B0604020202020204" pitchFamily="34" charset="0"/>
              </a:rPr>
              <a:t> Explain how individuals, organisations (for profit and not-for-profit) and the government work together to distribute economic resources used to produce goods and services</a:t>
            </a:r>
            <a:b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ECONOMIC SYSTEMS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2"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market Economy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Market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an economy where individual control the resource and make all the 			decisions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An example of a Free Market is USA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 set up the companies and make the decision. Success is based on Supply and demand</a:t>
            </a:r>
          </a:p>
        </p:txBody>
      </p:sp>
    </p:spTree>
    <p:extLst>
      <p:ext uri="{BB962C8B-B14F-4D97-AF65-F5344CB8AC3E}">
        <p14:creationId xmlns:p14="http://schemas.microsoft.com/office/powerpoint/2010/main" val="258587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ECONOMIC SYSTEMS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IE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Mixed Economy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 startAt="3"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Mixed Economy	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one that has both centrally planned and free market economies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An example of a Mixed Economy is Ireland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production of goods and services are shared between the government (Health, Transport) and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 who set up their own business</a:t>
            </a:r>
          </a:p>
        </p:txBody>
      </p:sp>
    </p:spTree>
    <p:extLst>
      <p:ext uri="{BB962C8B-B14F-4D97-AF65-F5344CB8AC3E}">
        <p14:creationId xmlns:p14="http://schemas.microsoft.com/office/powerpoint/2010/main" val="3730083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ECONOMIC SYSTEMS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7512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Countries who have a-lot of involvement form Government usually have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tax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lot of state services and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 distribution of wealth and resource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Countries who have very little government involvement have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Lower taxation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level of public services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equal distribution of wealth and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gap between rich and poor</a:t>
            </a:r>
          </a:p>
        </p:txBody>
      </p:sp>
    </p:spTree>
    <p:extLst>
      <p:ext uri="{BB962C8B-B14F-4D97-AF65-F5344CB8AC3E}">
        <p14:creationId xmlns:p14="http://schemas.microsoft.com/office/powerpoint/2010/main" val="554621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SECTORS OF THE ECONOMY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Ireland there are 3 sectors of the economy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982980" algn="l"/>
              </a:tabLst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Sector (Controlled by the Government)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Private Sector (Individual Business) and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Sector (Social and charities)</a:t>
            </a:r>
          </a:p>
        </p:txBody>
      </p:sp>
    </p:spTree>
    <p:extLst>
      <p:ext uri="{BB962C8B-B14F-4D97-AF65-F5344CB8AC3E}">
        <p14:creationId xmlns:p14="http://schemas.microsoft.com/office/powerpoint/2010/main" val="217282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SECTORS OF THE ECONOMY (Public)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Sector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tabLst>
                <a:tab pos="982980" algn="l"/>
              </a:tabLst>
            </a:pPr>
            <a:r>
              <a:rPr lang="en-IE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Government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31 local authorities in Ireland. The service they provide include the following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Service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Pollution control</a:t>
            </a:r>
          </a:p>
          <a:p>
            <a:pPr marL="800100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Facilities</a:t>
            </a:r>
            <a:r>
              <a:rPr lang="en-I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00100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SECTORS OF THE ECONOMY (Public)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tabLst>
                <a:tab pos="982980" algn="l"/>
              </a:tabLst>
            </a:pPr>
            <a:r>
              <a:rPr lang="en-IE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Government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tabLst>
                <a:tab pos="982980" algn="l"/>
              </a:tabLst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82980" algn="l"/>
              </a:tabLst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						Services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Health				Hospitals, Treatment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Education and Skills			Education and Training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Communication,			Telecommunication and broadcasting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Action and Environment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buNone/>
              <a:tabLst>
                <a:tab pos="982980" algn="l"/>
              </a:tabLst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982980" algn="l"/>
              </a:tabLst>
            </a:pPr>
            <a:r>
              <a:rPr lang="en-IE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Click here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view more departments</a:t>
            </a:r>
          </a:p>
        </p:txBody>
      </p:sp>
    </p:spTree>
    <p:extLst>
      <p:ext uri="{BB962C8B-B14F-4D97-AF65-F5344CB8AC3E}">
        <p14:creationId xmlns:p14="http://schemas.microsoft.com/office/powerpoint/2010/main" val="3655135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SECTORS OF THE ECONOMY </a:t>
            </a:r>
            <a:r>
              <a:rPr lang="en-US" sz="4000" b="1">
                <a:solidFill>
                  <a:srgbClr val="FFFFFF"/>
                </a:solidFill>
                <a:cs typeface="Calibri Light"/>
              </a:rPr>
              <a:t>(Public)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tabLst>
                <a:tab pos="982980" algn="l"/>
              </a:tabLst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State owned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82980" algn="l"/>
              </a:tabLst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Commercial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</a:t>
            </a: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Commercial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	Bus Eireann		Regulation	Environmental Protection Agency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Entertainment	RTE			Marketing	Faille Ireland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	AN Post			Bus Dev		Enterprise Ireland, IDA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9829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		Electric Ireland</a:t>
            </a:r>
          </a:p>
        </p:txBody>
      </p:sp>
    </p:spTree>
    <p:extLst>
      <p:ext uri="{BB962C8B-B14F-4D97-AF65-F5344CB8AC3E}">
        <p14:creationId xmlns:p14="http://schemas.microsoft.com/office/powerpoint/2010/main" val="2306552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TECHNOLOGIES USED BY A BUSINESS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IE" sz="1800" b="0" i="0" u="none" strike="noStrike" dirty="0">
                <a:effectLst/>
              </a:rPr>
              <a:t>Email</a:t>
            </a:r>
            <a:r>
              <a:rPr lang="en-GB" sz="1800" b="0" i="0" u="none" strike="noStrike" dirty="0">
                <a:effectLst/>
              </a:rPr>
              <a:t>			This is used for communicating inside and outside he business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IE" sz="1800" b="0" i="0" u="none" strike="noStrike" dirty="0">
                <a:effectLst/>
              </a:rPr>
              <a:t>Internet</a:t>
            </a:r>
            <a:r>
              <a:rPr lang="en-GB" sz="1800" dirty="0"/>
              <a:t>			</a:t>
            </a:r>
            <a:r>
              <a:rPr lang="en-GB" sz="1800" b="0" i="0" u="none" strike="noStrike" dirty="0">
                <a:effectLst/>
              </a:rPr>
              <a:t>This is a global network of interconnected computers that communicate 			with each other. May companies will have their own website to promote 			their products</a:t>
            </a:r>
            <a:endParaRPr lang="en-GB" sz="1800" dirty="0"/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9. </a:t>
            </a:r>
            <a:r>
              <a:rPr lang="en-IE" sz="1800" b="0" i="0" u="none" strike="noStrike" dirty="0">
                <a:effectLst/>
              </a:rPr>
              <a:t>Cloud Computing</a:t>
            </a:r>
            <a:r>
              <a:rPr lang="en-GB" sz="1800" b="0" i="0" u="none" strike="noStrike" dirty="0">
                <a:effectLst/>
              </a:rPr>
              <a:t>	This is used to store and retrieving information on the internet. This can 			save the business money by not having lost of hardware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337919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TECHNOLOGIES USED BY A BUSINESS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GB" sz="1800" dirty="0">
                <a:ea typeface="Calibri" panose="020F0502020204030204" pitchFamily="34" charset="0"/>
                <a:cs typeface="Times New Roman" panose="02020603050405020304" pitchFamily="18" charset="0"/>
              </a:rPr>
              <a:t>10. </a:t>
            </a:r>
            <a:r>
              <a:rPr lang="en-IE" sz="1800" b="0" i="0" u="none" strike="noStrike" dirty="0">
                <a:effectLst/>
              </a:rPr>
              <a:t>WIFI</a:t>
            </a:r>
            <a:r>
              <a:rPr lang="en-GB" sz="1800" dirty="0"/>
              <a:t>			</a:t>
            </a:r>
            <a:r>
              <a:rPr lang="en-GB" sz="1800" b="0" i="0" u="none" strike="noStrike" dirty="0">
                <a:effectLst/>
              </a:rPr>
              <a:t>This allow computers, tablets and smart phone to connect to the internet 			wirelessly</a:t>
            </a: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a typeface="Calibri" panose="020F0502020204030204" pitchFamily="34" charset="0"/>
                <a:cs typeface="Times New Roman" panose="02020603050405020304" pitchFamily="18" charset="0"/>
              </a:rPr>
              <a:t>11. </a:t>
            </a:r>
            <a:r>
              <a:rPr lang="en-IE" sz="1800" b="0" i="0" u="none" strike="noStrike" dirty="0">
                <a:effectLst/>
              </a:rPr>
              <a:t>Video Conferencing</a:t>
            </a:r>
            <a:r>
              <a:rPr lang="en-IE" sz="1800" b="0" i="0" u="none" strike="noStrike" dirty="0">
                <a:cs typeface="Times New Roman" panose="02020603050405020304" pitchFamily="18" charset="0"/>
              </a:rPr>
              <a:t>	</a:t>
            </a:r>
            <a:r>
              <a:rPr lang="en-GB" sz="1800" b="0" i="0" u="none" strike="noStrike" dirty="0">
                <a:effectLst/>
              </a:rPr>
              <a:t>This allow people who are not in the same location to using audio and 			videos to communicate with each other</a:t>
            </a:r>
            <a:endParaRPr lang="en-IE" sz="1800" b="0" i="0" u="none" strike="noStrike" dirty="0"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12.</a:t>
            </a:r>
            <a:r>
              <a:rPr lang="en-IE" sz="1800" b="0" i="0" u="none" strike="noStrike" dirty="0">
                <a:effectLst/>
              </a:rPr>
              <a:t> Social Media</a:t>
            </a:r>
            <a:r>
              <a:rPr lang="en-IE" sz="1800" dirty="0">
                <a:effectLst/>
                <a:cs typeface="Times New Roman" panose="02020603050405020304" pitchFamily="18" charset="0"/>
              </a:rPr>
              <a:t>		</a:t>
            </a:r>
            <a:r>
              <a:rPr lang="en-GB" sz="1800" b="0" i="0" u="none" strike="noStrike" dirty="0">
                <a:effectLst/>
              </a:rPr>
              <a:t>This is used by business to keep in touch with their customers. They 				promote offers through </a:t>
            </a:r>
            <a:r>
              <a:rPr lang="en-GB" sz="1800" b="0" i="0" u="none" strike="noStrike" dirty="0" err="1">
                <a:effectLst/>
              </a:rPr>
              <a:t>facebook</a:t>
            </a:r>
            <a:r>
              <a:rPr lang="en-GB" sz="1800" b="0" i="0" u="none" strike="noStrike" dirty="0">
                <a:effectLst/>
              </a:rPr>
              <a:t> and Instagram</a:t>
            </a:r>
            <a:endParaRPr lang="en-IE" sz="1800" dirty="0">
              <a:effectLst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42217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TECHNOLOGIES USED BY A BUSINESS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a typeface="Calibri" panose="020F0502020204030204" pitchFamily="34" charset="0"/>
                <a:cs typeface="Times New Roman" panose="02020603050405020304" pitchFamily="18" charset="0"/>
              </a:rPr>
              <a:t>13. </a:t>
            </a:r>
            <a:r>
              <a:rPr lang="en-IE" sz="1800" b="0" i="0" u="none" strike="noStrike" dirty="0">
                <a:effectLst/>
              </a:rPr>
              <a:t>Tablets</a:t>
            </a:r>
            <a:r>
              <a:rPr lang="en-IE" sz="1800" b="0" i="0" u="none" strike="noStrike" dirty="0">
                <a:effectLst/>
                <a:cs typeface="Times New Roman" panose="02020603050405020304" pitchFamily="18" charset="0"/>
              </a:rPr>
              <a:t>		</a:t>
            </a:r>
            <a:r>
              <a:rPr lang="en-GB" sz="1800" b="0" i="0" u="none" strike="noStrike" dirty="0">
                <a:effectLst/>
              </a:rPr>
              <a:t>These are wireless, portable touchscreen device. they are easy to use because they 		are smaller that a lab-top but larger that a smart phone</a:t>
            </a:r>
            <a:endParaRPr lang="en-IE" sz="1800" b="0" i="0" u="none" strike="noStrike" dirty="0">
              <a:effectLst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r>
              <a:rPr lang="en-IE" sz="1800" dirty="0">
                <a:ea typeface="Calibri" panose="020F0502020204030204" pitchFamily="34" charset="0"/>
                <a:cs typeface="Times New Roman" panose="02020603050405020304" pitchFamily="18" charset="0"/>
              </a:rPr>
              <a:t>14. </a:t>
            </a:r>
            <a:r>
              <a:rPr lang="en-IE" sz="1800" b="0" i="0" u="none" strike="noStrike" dirty="0">
                <a:effectLst/>
              </a:rPr>
              <a:t>Apps</a:t>
            </a:r>
            <a:r>
              <a:rPr lang="en-IE" sz="1800" dirty="0">
                <a:cs typeface="Times New Roman" panose="02020603050405020304" pitchFamily="18" charset="0"/>
              </a:rPr>
              <a:t>		</a:t>
            </a:r>
            <a:r>
              <a:rPr lang="en-GB" sz="1800" b="0" i="0" u="none" strike="noStrike" dirty="0">
                <a:effectLst/>
              </a:rPr>
              <a:t>This is short for Applications. It is software that is used for a specific task. For 			example a app to pay for paring online</a:t>
            </a:r>
            <a:r>
              <a:rPr lang="en-IE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22415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D65D086-E4E2-4815-B353-6129F3DB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 Light"/>
              </a:rPr>
              <a:t>Learning Intentions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229D8-98AD-40F8-8AB1-15AD609FC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000" b="0" i="0" dirty="0">
                <a:effectLst/>
              </a:rPr>
              <a:t>By the end of this section, you should be able to do the following</a:t>
            </a:r>
            <a:br>
              <a:rPr lang="en-GB" sz="2000" dirty="0"/>
            </a:br>
            <a:endParaRPr lang="en-GB" sz="2000" dirty="0"/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GB" sz="2000" b="0" i="0" dirty="0">
                <a:effectLst/>
              </a:rPr>
              <a:t>Distinguish between different economic systems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GB" sz="2000" b="0" i="0" dirty="0">
                <a:effectLst/>
              </a:rPr>
              <a:t>Identify the benefits an drawbacks with these systems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GB" sz="2000" b="0" i="0" dirty="0">
                <a:effectLst/>
              </a:rPr>
              <a:t>Distinguish between the public sector, private sector and Third Sector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GB" sz="2000" b="0" i="0" dirty="0">
                <a:effectLst/>
              </a:rPr>
              <a:t>Describe the Circular flow of Income</a:t>
            </a:r>
            <a:endParaRPr lang="en-US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675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benefits of Digital Technologies include the following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 Research and Marketing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95400" algn="l"/>
              </a:tabLst>
            </a:pP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97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vacancies can be advertised.  Video Conferencing can be used to interview staff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Online shared calendars can be used to by employees to view meetings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E-mail and text messaging can be used to communicate with staff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can use online training at their own pace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can work from home – Teleworking</a:t>
            </a:r>
          </a:p>
        </p:txBody>
      </p:sp>
    </p:spTree>
    <p:extLst>
      <p:ext uri="{BB962C8B-B14F-4D97-AF65-F5344CB8AC3E}">
        <p14:creationId xmlns:p14="http://schemas.microsoft.com/office/powerpoint/2010/main" val="38048025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Market Research and Marketing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on customer spending habits can be gathered (Loyalty Cards). Business can target special offer to consumers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 research can be gathers quickly and easily (Survey Monkey)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information stored on data bases can be used for direct marketing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 and service can be promoted to a larger market – Globally (Website)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can sell their product worldwide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message can be used to give special offers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95400" algn="l"/>
              </a:tabLst>
            </a:pP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322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Production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Suppliers can research for the cheapest Raw Materials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information from the EPOS can automatically re-order stock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 and CAM can speed up the production development process</a:t>
            </a:r>
          </a:p>
          <a:p>
            <a:pPr marL="457200">
              <a:lnSpc>
                <a:spcPct val="100000"/>
              </a:lnSpc>
              <a:spcBef>
                <a:spcPts val="0"/>
              </a:spcBef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295400" algn="l"/>
              </a:tabLst>
            </a:pP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41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Spreadsheet can be used to prepare accounts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Formulas can be copied to speed up the calculation of accounts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Graphs and charts can be used to create a visual and analyse information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 can be used when looking for investments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438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BENEFITS OF USING DIGITAL TECHNOLOGY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Administration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 making is faster (Easier to get the budget, make report on a database)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Font typeface="+mj-lt"/>
              <a:buAutoNum type="alphaL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letter is more personal using word and mail merge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1295400" algn="l"/>
              </a:tabLst>
            </a:pPr>
            <a:endParaRPr lang="en-IE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524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299206-9B78-490B-A027-11C472A1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DIGITAL TECNHOLOGIES AND BUSNIESS COSTS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E094FF-4B66-444C-B1FD-7382F1874B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0640652"/>
              </p:ext>
            </p:extLst>
          </p:nvPr>
        </p:nvGraphicFramePr>
        <p:xfrm>
          <a:off x="1524000" y="2849217"/>
          <a:ext cx="9488774" cy="3458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4387">
                  <a:extLst>
                    <a:ext uri="{9D8B030D-6E8A-4147-A177-3AD203B41FA5}">
                      <a16:colId xmlns:a16="http://schemas.microsoft.com/office/drawing/2014/main" val="3290016944"/>
                    </a:ext>
                  </a:extLst>
                </a:gridCol>
                <a:gridCol w="4744387">
                  <a:extLst>
                    <a:ext uri="{9D8B030D-6E8A-4147-A177-3AD203B41FA5}">
                      <a16:colId xmlns:a16="http://schemas.microsoft.com/office/drawing/2014/main" val="1774182959"/>
                    </a:ext>
                  </a:extLst>
                </a:gridCol>
              </a:tblGrid>
              <a:tr h="2827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Increase Cost for A business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Decrease Cost for A business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502041"/>
                  </a:ext>
                </a:extLst>
              </a:tr>
              <a:tr h="5786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Capital cost of buying and installing the technology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A website can be used to advertise an business and as a online store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814088"/>
                  </a:ext>
                </a:extLst>
              </a:tr>
              <a:tr h="87452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Cost of recruiting and training staff to use the technology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2"/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It can reduce the number of employees need in the business thus reducing the wages paid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195226"/>
                  </a:ext>
                </a:extLst>
              </a:tr>
              <a:tr h="5786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 startAt="2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Risk to hackers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3"/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Teleworking reduce the cost and needs for large premises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051165"/>
                  </a:ext>
                </a:extLst>
              </a:tr>
              <a:tr h="57865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 startAt="3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Cost of design and maintaining a website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4"/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Emails are a quick and cheap methods of communicating than sending letters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615584"/>
                  </a:ext>
                </a:extLst>
              </a:tr>
              <a:tr h="2827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4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Cost of technology breakdown 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738119"/>
                  </a:ext>
                </a:extLst>
              </a:tr>
              <a:tr h="28278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 startAt="4"/>
                      </a:pPr>
                      <a:r>
                        <a:rPr lang="en-IE" sz="1800" b="0" dirty="0">
                          <a:solidFill>
                            <a:schemeClr val="tx1"/>
                          </a:solidFill>
                          <a:effectLst/>
                        </a:rPr>
                        <a:t>Redundancy payments to staff</a:t>
                      </a:r>
                      <a:endParaRPr lang="en-IE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E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IE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947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212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299206-9B78-490B-A027-11C472A1F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OPPORTUNITIES WITH DIGITAL TECHNOLOGIES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E96A1-2D60-44AE-A730-D1989F01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following are some of the opportunities that digital technology brings about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allows for standardise and mass production of a product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 give an opportunity to see what the consumer is buying and what the business should focus on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Customer Relation Management (CRM) – IT can help the company manage the interaction with customers.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Email and video conferencing can reduce the cost of travel and meetings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868680" algn="l"/>
              </a:tabLst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can reduce the number of employee needed in a business</a:t>
            </a:r>
          </a:p>
        </p:txBody>
      </p:sp>
    </p:spTree>
    <p:extLst>
      <p:ext uri="{BB962C8B-B14F-4D97-AF65-F5344CB8AC3E}">
        <p14:creationId xmlns:p14="http://schemas.microsoft.com/office/powerpoint/2010/main" val="324258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way goods and service are made, sold and used. The goal of the 			economy is to use the resource available effectively</a:t>
            </a:r>
          </a:p>
          <a:p>
            <a:pPr marL="0" indent="0">
              <a:lnSpc>
                <a:spcPct val="100000"/>
              </a:lnSpc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Resources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These are the factors that are used to produce and distribute goods 			and services</a:t>
            </a:r>
          </a:p>
        </p:txBody>
      </p:sp>
    </p:spTree>
    <p:extLst>
      <p:ext uri="{BB962C8B-B14F-4D97-AF65-F5344CB8AC3E}">
        <p14:creationId xmlns:p14="http://schemas.microsoft.com/office/powerpoint/2010/main" val="140321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Systems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method countries use to distribute their economic resource, 			goods and services</a:t>
            </a:r>
          </a:p>
          <a:p>
            <a:pPr marL="0" indent="0">
              <a:lnSpc>
                <a:spcPct val="100000"/>
              </a:lnSpc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Centrally Planned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where the Government has control over economic resources 			and the decisions made</a:t>
            </a:r>
          </a:p>
          <a:p>
            <a:pPr marL="0" indent="0">
              <a:lnSpc>
                <a:spcPct val="100000"/>
              </a:lnSpc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 Market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an economy where individual control the resource and make all 			the decisions</a:t>
            </a:r>
          </a:p>
          <a:p>
            <a:pPr marL="1371600" indent="-1371600">
              <a:lnSpc>
                <a:spcPct val="150000"/>
              </a:lnSpc>
              <a:spcAft>
                <a:spcPts val="800"/>
              </a:spcAft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279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KEY TERMS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Mixed Economy	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one that has both centrally planned and free market economies 			An example of a Mixed Economy is Ireland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Charites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IE" sz="18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These are set up to benefit others. This is done by raising money 				through fundraising. Their aim is also to help the less well off and relieve 			poverty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Circular flow of Income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looks at the movement of economic growth and wealth in an 			economy</a:t>
            </a:r>
          </a:p>
          <a:p>
            <a:pPr marL="1350645" indent="-1350645">
              <a:lnSpc>
                <a:spcPct val="100000"/>
              </a:lnSpc>
              <a:spcBef>
                <a:spcPts val="0"/>
              </a:spcBef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73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WHAT IS AN ECONOMY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Economy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way goods and service are made, sold and used. The goal of the 			economy is to use the resource available effectively</a:t>
            </a:r>
          </a:p>
          <a:p>
            <a:pPr marL="0" indent="0">
              <a:lnSpc>
                <a:spcPct val="100000"/>
              </a:lnSpc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Resources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These are the factors that are used to produce and distribute goods 			and services</a:t>
            </a:r>
          </a:p>
        </p:txBody>
      </p:sp>
    </p:spTree>
    <p:extLst>
      <p:ext uri="{BB962C8B-B14F-4D97-AF65-F5344CB8AC3E}">
        <p14:creationId xmlns:p14="http://schemas.microsoft.com/office/powerpoint/2010/main" val="113351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ECONOMIC SYSTEMS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69"/>
            <a:ext cx="9833548" cy="359937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Countries have to decide on the following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will be produced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will it be produced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will it be produced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will produce it.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amount of choice to consumer will depend on the economic system</a:t>
            </a:r>
          </a:p>
        </p:txBody>
      </p:sp>
    </p:spTree>
    <p:extLst>
      <p:ext uri="{BB962C8B-B14F-4D97-AF65-F5344CB8AC3E}">
        <p14:creationId xmlns:p14="http://schemas.microsoft.com/office/powerpoint/2010/main" val="825221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ECONOMIC SYSTEMS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Systems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the method countries use to distribute their economic resource, 			goods and services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 system deal with the following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Allocation of resources (Scare),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production of goods and services,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distribution of goods and services and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role of the public and private sector</a:t>
            </a:r>
          </a:p>
        </p:txBody>
      </p:sp>
    </p:spTree>
    <p:extLst>
      <p:ext uri="{BB962C8B-B14F-4D97-AF65-F5344CB8AC3E}">
        <p14:creationId xmlns:p14="http://schemas.microsoft.com/office/powerpoint/2010/main" val="2793081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A7D0BB-6C7E-468F-A993-EC8ACFF0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cs typeface="Calibri Light"/>
              </a:rPr>
              <a:t>ECONOMIC SYSTEMS</a:t>
            </a:r>
            <a:endParaRPr lang="en-US" sz="4000" b="1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A5EFA-61D0-457B-BF5F-1A2382DBD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IE" sz="1800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Centrally planned Economy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Centrally Planned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This is where the Government has control over economic resources 			and the decisions made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</a:t>
            </a: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 of a centrally planned economy is North Korea (Communism)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where the state makes all the decisions about the goods and service produced in a county.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government ones all the business – no individual can set up a business</a:t>
            </a:r>
          </a:p>
        </p:txBody>
      </p:sp>
    </p:spTree>
    <p:extLst>
      <p:ext uri="{BB962C8B-B14F-4D97-AF65-F5344CB8AC3E}">
        <p14:creationId xmlns:p14="http://schemas.microsoft.com/office/powerpoint/2010/main" val="563585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1606</Words>
  <Application>Microsoft Office PowerPoint</Application>
  <PresentationFormat>Widescreen</PresentationFormat>
  <Paragraphs>188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Strand 3</vt:lpstr>
      <vt:lpstr>Learning Intentions</vt:lpstr>
      <vt:lpstr>KEY TERMS</vt:lpstr>
      <vt:lpstr>KEY TERMS</vt:lpstr>
      <vt:lpstr>KEY TERMS</vt:lpstr>
      <vt:lpstr>WHAT IS AN ECONOMY</vt:lpstr>
      <vt:lpstr>ECONOMIC SYSTEMS</vt:lpstr>
      <vt:lpstr>ECONOMIC SYSTEMS</vt:lpstr>
      <vt:lpstr>ECONOMIC SYSTEMS</vt:lpstr>
      <vt:lpstr>ECONOMIC SYSTEMS</vt:lpstr>
      <vt:lpstr>ECONOMIC SYSTEMS</vt:lpstr>
      <vt:lpstr>ECONOMIC SYSTEMS</vt:lpstr>
      <vt:lpstr>SECTORS OF THE ECONOMY</vt:lpstr>
      <vt:lpstr>SECTORS OF THE ECONOMY (Public)</vt:lpstr>
      <vt:lpstr>SECTORS OF THE ECONOMY (Public)</vt:lpstr>
      <vt:lpstr>SECTORS OF THE ECONOMY (Public)</vt:lpstr>
      <vt:lpstr>TECHNOLOGIES USED BY A BUSINESS</vt:lpstr>
      <vt:lpstr>TECHNOLOGIES USED BY A BUSINESS</vt:lpstr>
      <vt:lpstr>TECHNOLOGIES USED BY A BUSINESS</vt:lpstr>
      <vt:lpstr>BENEFITS OF USING DIGITAL TECHNOLOGY</vt:lpstr>
      <vt:lpstr>BENEFITS OF USING DIGITAL TECHNOLOGY</vt:lpstr>
      <vt:lpstr>BENEFITS OF USING DIGITAL TECHNOLOGY</vt:lpstr>
      <vt:lpstr>BENEFITS OF USING DIGITAL TECHNOLOGY</vt:lpstr>
      <vt:lpstr>BENEFITS OF USING DIGITAL TECHNOLOGY</vt:lpstr>
      <vt:lpstr>BENEFITS OF USING DIGITAL TECHNOLOGY</vt:lpstr>
      <vt:lpstr>DIGITAL TECNHOLOGIES AND BUSNIESS COSTS</vt:lpstr>
      <vt:lpstr>OPPORTUNITIES WITH DIGITAL TECHNOLOGIES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Ryan</dc:creator>
  <cp:lastModifiedBy>Jason Ryan</cp:lastModifiedBy>
  <cp:revision>97</cp:revision>
  <dcterms:created xsi:type="dcterms:W3CDTF">2020-12-31T15:56:40Z</dcterms:created>
  <dcterms:modified xsi:type="dcterms:W3CDTF">2021-12-22T08:30:54Z</dcterms:modified>
</cp:coreProperties>
</file>