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58" r:id="rId6"/>
    <p:sldId id="260" r:id="rId7"/>
    <p:sldId id="265" r:id="rId8"/>
    <p:sldId id="261"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EFEF9-A165-43EF-AAAA-57B0A27F4996}" v="387" dt="2020-12-31T16:28:59.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cs typeface="Calibri Light"/>
              </a:rPr>
              <a:t>Strand 3</a:t>
            </a:r>
          </a:p>
        </p:txBody>
      </p:sp>
      <p:sp>
        <p:nvSpPr>
          <p:cNvPr id="3" name="Subtitle 2"/>
          <p:cNvSpPr>
            <a:spLocks noGrp="1"/>
          </p:cNvSpPr>
          <p:nvPr>
            <p:ph type="subTitle" idx="1"/>
          </p:nvPr>
        </p:nvSpPr>
        <p:spPr>
          <a:xfrm>
            <a:off x="3045368" y="4074718"/>
            <a:ext cx="6105194" cy="1170909"/>
          </a:xfrm>
        </p:spPr>
        <p:txBody>
          <a:bodyPr vert="horz" lIns="91440" tIns="45720" rIns="91440" bIns="45720" rtlCol="0" anchor="t">
            <a:noAutofit/>
          </a:bodyPr>
          <a:lstStyle/>
          <a:p>
            <a:r>
              <a:rPr lang="en-GB" sz="1600" b="0" i="0" dirty="0">
                <a:solidFill>
                  <a:schemeClr val="bg1"/>
                </a:solidFill>
                <a:effectLst/>
                <a:latin typeface="+mj-lt"/>
              </a:rPr>
              <a:t>3.11 Evaluate the benefits and costs of a government economic policy and assess who enjoys the benefits and who bears the costs</a:t>
            </a:r>
            <a:br>
              <a:rPr lang="en-GB" sz="1600" dirty="0">
                <a:solidFill>
                  <a:schemeClr val="bg1"/>
                </a:solidFill>
                <a:latin typeface="+mj-lt"/>
              </a:rPr>
            </a:br>
            <a:endParaRPr lang="en-US" sz="2000" dirty="0">
              <a:solidFill>
                <a:schemeClr val="bg1"/>
              </a:solidFill>
              <a:latin typeface="+mj-l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EVALUATING GOVERNMENT ECONOMIC POLICY</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u="sng" dirty="0">
                <a:effectLst/>
                <a:latin typeface="Calibri" panose="020F0502020204030204" pitchFamily="34" charset="0"/>
                <a:ea typeface="Calibri" panose="020F0502020204030204" pitchFamily="34" charset="0"/>
                <a:cs typeface="Times New Roman" panose="02020603050405020304" pitchFamily="18" charset="0"/>
              </a:rPr>
              <a:t>Assessing Government Policy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Policies need to be asses to see it they are doing what they were set out to do, To do this a Cost benefit analysis is done.</a:t>
            </a: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Cost Benefit Analysis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looks at all the cost associate with the policy and the benefits the policy. If the benefits are more the policy stays</a:t>
            </a:r>
          </a:p>
        </p:txBody>
      </p:sp>
    </p:spTree>
    <p:extLst>
      <p:ext uri="{BB962C8B-B14F-4D97-AF65-F5344CB8AC3E}">
        <p14:creationId xmlns:p14="http://schemas.microsoft.com/office/powerpoint/2010/main" val="3804874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EVALUATING GOVERNMENT ECONOMIC POLICY</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steps involved in the Cost benefits analysis includes the following</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Gather the information</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Calculate the costs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Examine the benefits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Balance the cost against the benefits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Is the policy equitable – is it fair</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Is the policy sustainable – can the policy continue long term</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Make an evaluation</a:t>
            </a:r>
          </a:p>
        </p:txBody>
      </p:sp>
    </p:spTree>
    <p:extLst>
      <p:ext uri="{BB962C8B-B14F-4D97-AF65-F5344CB8AC3E}">
        <p14:creationId xmlns:p14="http://schemas.microsoft.com/office/powerpoint/2010/main" val="465521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WHAT ARE THE COSTS AND WHO BEARS THEM</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Every policy will have a financial and opportunity costs. Before the new policy is introduced the Government should look at the impact on the people as well as the cost involved. Taxpayers will bear the costs of the policies in a county. </a:t>
            </a: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For example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Local Property Tax (LPT) – Costs on homeowners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Universal Social Charge – Cost on employee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National Minimum wage – Cost to Business</a:t>
            </a:r>
          </a:p>
        </p:txBody>
      </p:sp>
    </p:spTree>
    <p:extLst>
      <p:ext uri="{BB962C8B-B14F-4D97-AF65-F5344CB8AC3E}">
        <p14:creationId xmlns:p14="http://schemas.microsoft.com/office/powerpoint/2010/main" val="111197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WHAT ARE THE BENEFITS AND WHO RECEIVES THEM</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People benefit directly and indirectly with policies implement by the Government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FDI – People who get job in the country benefit directly while the rest of the county will benefit indirectly from the revenue the Government receive and providing of essential services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Cut Tax – employees benefit directly as they have more disposable income and Business benefit indirectly as employees will have more money to spend on goods and services</a:t>
            </a:r>
          </a:p>
        </p:txBody>
      </p:sp>
    </p:spTree>
    <p:extLst>
      <p:ext uri="{BB962C8B-B14F-4D97-AF65-F5344CB8AC3E}">
        <p14:creationId xmlns:p14="http://schemas.microsoft.com/office/powerpoint/2010/main" val="3120762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ECONOMIC CHANGE</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Policies change for various reason. Some of these reasons include </a:t>
            </a:r>
            <a:r>
              <a:rPr lang="en-IE" sz="1800">
                <a:effectLst/>
                <a:latin typeface="Calibri" panose="020F0502020204030204" pitchFamily="34" charset="0"/>
                <a:ea typeface="Calibri" panose="020F0502020204030204" pitchFamily="34" charset="0"/>
                <a:cs typeface="Times New Roman" panose="02020603050405020304" pitchFamily="18" charset="0"/>
              </a:rPr>
              <a:t>the following</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economy is changing – Rental marketing getting too expensive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Government Changes – a new government might want to bring in their own policies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Conflicting Goals -  a cut in taxes means people have more money to spend on goods – this might drive up inflation</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Same economy – Our economy is affected by what happens in other countries – For Example Brexit</a:t>
            </a:r>
          </a:p>
        </p:txBody>
      </p:sp>
    </p:spTree>
    <p:extLst>
      <p:ext uri="{BB962C8B-B14F-4D97-AF65-F5344CB8AC3E}">
        <p14:creationId xmlns:p14="http://schemas.microsoft.com/office/powerpoint/2010/main" val="369274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65D086-E4E2-4815-B353-6129F3DBE540}"/>
              </a:ext>
            </a:extLst>
          </p:cNvPr>
          <p:cNvSpPr>
            <a:spLocks noGrp="1"/>
          </p:cNvSpPr>
          <p:nvPr>
            <p:ph type="title"/>
          </p:nvPr>
        </p:nvSpPr>
        <p:spPr>
          <a:xfrm>
            <a:off x="640079" y="2053641"/>
            <a:ext cx="3669161" cy="2760098"/>
          </a:xfrm>
        </p:spPr>
        <p:txBody>
          <a:bodyPr>
            <a:normAutofit/>
          </a:bodyPr>
          <a:lstStyle/>
          <a:p>
            <a:r>
              <a:rPr lang="en-US" dirty="0">
                <a:solidFill>
                  <a:srgbClr val="FFFFFF"/>
                </a:solidFill>
                <a:cs typeface="Calibri Light"/>
              </a:rPr>
              <a:t>Learning Intentions</a:t>
            </a:r>
            <a:endParaRPr lang="en-US" dirty="0">
              <a:solidFill>
                <a:srgbClr val="FFFFFF"/>
              </a:solidFill>
            </a:endParaRPr>
          </a:p>
        </p:txBody>
      </p:sp>
      <p:sp>
        <p:nvSpPr>
          <p:cNvPr id="3" name="Content Placeholder 2">
            <a:extLst>
              <a:ext uri="{FF2B5EF4-FFF2-40B4-BE49-F238E27FC236}">
                <a16:creationId xmlns:a16="http://schemas.microsoft.com/office/drawing/2014/main" id="{F3E229D8-98AD-40F8-8AB1-15AD609FC6E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GB" sz="2000" b="0" i="0" dirty="0">
                <a:effectLst/>
              </a:rPr>
              <a:t>By the end of this section you should be able to do the following</a:t>
            </a:r>
          </a:p>
          <a:p>
            <a:pPr marL="457200" indent="-457200">
              <a:buFont typeface="+mj-lt"/>
              <a:buAutoNum type="arabicPeriod"/>
            </a:pPr>
            <a:r>
              <a:rPr lang="en-GB" sz="2000" b="0" i="0" dirty="0">
                <a:effectLst/>
              </a:rPr>
              <a:t>Understand the aims  of Government policy</a:t>
            </a:r>
          </a:p>
          <a:p>
            <a:pPr marL="457200" indent="-457200">
              <a:buFont typeface="+mj-lt"/>
              <a:buAutoNum type="arabicPeriod"/>
            </a:pPr>
            <a:r>
              <a:rPr lang="en-GB" sz="2000" b="0" i="0" dirty="0">
                <a:effectLst/>
              </a:rPr>
              <a:t>Describe the different types of Government policy</a:t>
            </a:r>
          </a:p>
          <a:p>
            <a:pPr marL="457200" indent="-457200">
              <a:buFont typeface="+mj-lt"/>
              <a:buAutoNum type="arabicPeriod"/>
            </a:pPr>
            <a:r>
              <a:rPr lang="en-GB" sz="2000" b="0" i="0" dirty="0" err="1">
                <a:effectLst/>
              </a:rPr>
              <a:t>Evaulate</a:t>
            </a:r>
            <a:r>
              <a:rPr lang="en-GB" sz="2000" b="0" i="0" dirty="0">
                <a:effectLst/>
              </a:rPr>
              <a:t> the costs and benefits of a government policy</a:t>
            </a: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US" sz="2000" dirty="0">
              <a:cs typeface="Calibri"/>
            </a:endParaRPr>
          </a:p>
        </p:txBody>
      </p:sp>
    </p:spTree>
    <p:extLst>
      <p:ext uri="{BB962C8B-B14F-4D97-AF65-F5344CB8AC3E}">
        <p14:creationId xmlns:p14="http://schemas.microsoft.com/office/powerpoint/2010/main" val="28967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50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Policy</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a document that sets out proposed actions and principles for businesses 		to follow. Some are required by laws (Anti bullying) and some by choice</a:t>
            </a:r>
          </a:p>
          <a:p>
            <a:pPr marL="0" indent="0">
              <a:lnSpc>
                <a:spcPct val="150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Government Economic Policy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the Government tries to influence the Economy</a:t>
            </a:r>
          </a:p>
          <a:p>
            <a:pPr marL="0" indent="0">
              <a:lnSpc>
                <a:spcPct val="150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Fiscal Policy</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the Government set the spending of a country and the taxation. It 		deals with the distribution of wealth</a:t>
            </a:r>
          </a:p>
          <a:p>
            <a:pPr marL="0" indent="0">
              <a:lnSpc>
                <a:spcPct val="150000"/>
              </a:lnSpc>
              <a:spcAft>
                <a:spcPts val="800"/>
              </a:spcAft>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21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938350"/>
          </a:xfrm>
        </p:spPr>
        <p:txBody>
          <a:bodyPr vert="horz" lIns="91440" tIns="45720" rIns="91440" bIns="45720" rtlCol="0" anchor="t">
            <a:noAutofit/>
          </a:bodyPr>
          <a:lstStyle/>
          <a:p>
            <a:pPr marL="0" indent="0">
              <a:lnSpc>
                <a:spcPct val="150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Monetary </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used to control the money that is available in an economy. It is used to set 		interest rate and control inflation</a:t>
            </a:r>
          </a:p>
          <a:p>
            <a:pPr marL="0" indent="0">
              <a:lnSpc>
                <a:spcPct val="150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Industrial </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policy is the government developing the industries in the Primary, Secondary 		and Tertiary sector</a:t>
            </a:r>
          </a:p>
          <a:p>
            <a:pPr marL="0" indent="0">
              <a:lnSpc>
                <a:spcPct val="150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Direct Intervention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looks at setting up semi state bodies to provide goods and service that are 		not provide by the private sector</a:t>
            </a:r>
          </a:p>
          <a:p>
            <a:pPr marL="914400" indent="-914400">
              <a:lnSpc>
                <a:spcPct val="150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20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351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299206-9B78-490B-A027-11C472A1FAF0}"/>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dirty="0">
              <a:solidFill>
                <a:srgbClr val="FFFFFF"/>
              </a:solidFill>
            </a:endParaRPr>
          </a:p>
        </p:txBody>
      </p:sp>
      <p:sp>
        <p:nvSpPr>
          <p:cNvPr id="3" name="Content Placeholder 2">
            <a:extLst>
              <a:ext uri="{FF2B5EF4-FFF2-40B4-BE49-F238E27FC236}">
                <a16:creationId xmlns:a16="http://schemas.microsoft.com/office/drawing/2014/main" id="{325E96A1-2D60-44AE-A730-D1989F015F7D}"/>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lnSpc>
                <a:spcPct val="150000"/>
              </a:lnSpc>
              <a:spcAft>
                <a:spcPts val="800"/>
              </a:spcAft>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Cost Benefit Analysis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looks at all the cost associate with the policy and the benefits the policy. If the benefits are more the policy stays</a:t>
            </a:r>
          </a:p>
        </p:txBody>
      </p:sp>
    </p:spTree>
    <p:extLst>
      <p:ext uri="{BB962C8B-B14F-4D97-AF65-F5344CB8AC3E}">
        <p14:creationId xmlns:p14="http://schemas.microsoft.com/office/powerpoint/2010/main" val="291321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WHAT IS GOVERNEMENT ECONOMIC POLICY</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Policy</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a document that sets out proposed actions and principles for businesses 		to follow. Some are required by laws (Anti bullying) and some by choice</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Government Economic Policy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the Government tries to influence the Economy</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Government tries to create policy that have an impact of the following</a:t>
            </a:r>
          </a:p>
          <a:p>
            <a:pPr marL="914400" indent="-457200">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Full employment		Low inflation</a:t>
            </a:r>
          </a:p>
          <a:p>
            <a:pPr marL="914400" indent="-457200">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Increased economic Growth	Social and income equality</a:t>
            </a:r>
          </a:p>
        </p:txBody>
      </p:sp>
    </p:spTree>
    <p:extLst>
      <p:ext uri="{BB962C8B-B14F-4D97-AF65-F5344CB8AC3E}">
        <p14:creationId xmlns:p14="http://schemas.microsoft.com/office/powerpoint/2010/main" val="41506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WHAT IS GOVERNEMENT ECONOMIC POLICY</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69"/>
            <a:ext cx="9833548" cy="3082543"/>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as the main policies for the Government</a:t>
            </a:r>
          </a:p>
          <a:p>
            <a:pPr marL="342900" lvl="0" indent="-342900">
              <a:lnSpc>
                <a:spcPct val="100000"/>
              </a:lnSpc>
              <a:spcBef>
                <a:spcPts val="0"/>
              </a:spcBef>
              <a:buFont typeface="+mj-lt"/>
              <a:buAutoNum type="arabicPeriod"/>
            </a:pPr>
            <a:r>
              <a:rPr lang="en-IE" sz="1800" b="1" i="1" u="sng" dirty="0">
                <a:effectLst/>
                <a:latin typeface="Calibri" panose="020F0502020204030204" pitchFamily="34" charset="0"/>
                <a:ea typeface="Calibri" panose="020F0502020204030204" pitchFamily="34" charset="0"/>
                <a:cs typeface="Times New Roman" panose="02020603050405020304" pitchFamily="18" charset="0"/>
              </a:rPr>
              <a:t>Fiscal Policy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Fiscal</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the Government set the spending of a country and the taxation. It deals with the distribution of wealth</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It is usually set out during the budget.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startAt="2"/>
            </a:pPr>
            <a:r>
              <a:rPr lang="en-IE" sz="1800" b="1" i="1" u="sng" dirty="0">
                <a:effectLst/>
                <a:latin typeface="Calibri" panose="020F0502020204030204" pitchFamily="34" charset="0"/>
                <a:ea typeface="Calibri" panose="020F0502020204030204" pitchFamily="34" charset="0"/>
                <a:cs typeface="Times New Roman" panose="02020603050405020304" pitchFamily="18" charset="0"/>
              </a:rPr>
              <a:t>Monetary Policy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Monetary </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used to control the money that is available in an economy. It is used to set interest rate and control inflation</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interest rate in Ireland are set by the European Central Bank. They control the money in the Euro Zone, so Ireland doesn’t rally have any control over this</a:t>
            </a:r>
          </a:p>
        </p:txBody>
      </p:sp>
    </p:spTree>
    <p:extLst>
      <p:ext uri="{BB962C8B-B14F-4D97-AF65-F5344CB8AC3E}">
        <p14:creationId xmlns:p14="http://schemas.microsoft.com/office/powerpoint/2010/main" val="2077538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WHAT IS GOVERNEMENT ECONOMIC POLICY</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a:pPr>
            <a:r>
              <a:rPr lang="en-IE" sz="1800" b="1" i="1" u="sng" dirty="0">
                <a:effectLst/>
                <a:latin typeface="Calibri" panose="020F0502020204030204" pitchFamily="34" charset="0"/>
                <a:ea typeface="Calibri" panose="020F0502020204030204" pitchFamily="34" charset="0"/>
                <a:cs typeface="Times New Roman" panose="02020603050405020304" pitchFamily="18" charset="0"/>
              </a:rPr>
              <a:t>Industrial Policy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Industrial </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policy is the government developing the industries in the Primary, Secondary and Tertiary sector</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Under this policy they try to encourage Indigenous industry and Foreign Direct Investment (FDI)</a:t>
            </a:r>
          </a:p>
          <a:p>
            <a:pPr marL="0" lvl="0" indent="0">
              <a:lnSpc>
                <a:spcPct val="100000"/>
              </a:lnSpc>
              <a:spcBef>
                <a:spcPts val="0"/>
              </a:spcBef>
              <a:buNone/>
            </a:pPr>
            <a:endParaRPr lang="en-IE" sz="1800" b="1" i="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startAt="2"/>
            </a:pPr>
            <a:r>
              <a:rPr lang="en-IE" sz="1800" b="1" i="1" u="sng" dirty="0">
                <a:effectLst/>
                <a:latin typeface="Calibri" panose="020F0502020204030204" pitchFamily="34" charset="0"/>
                <a:ea typeface="Calibri" panose="020F0502020204030204" pitchFamily="34" charset="0"/>
                <a:cs typeface="Times New Roman" panose="02020603050405020304" pitchFamily="18" charset="0"/>
              </a:rPr>
              <a:t>Direct Intervention policy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Direct Intervention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looks at setting up semi state bodies to provide goods and service that are not provide by the private sector Example includes Electric Ireland </a:t>
            </a:r>
          </a:p>
        </p:txBody>
      </p:sp>
    </p:spTree>
    <p:extLst>
      <p:ext uri="{BB962C8B-B14F-4D97-AF65-F5344CB8AC3E}">
        <p14:creationId xmlns:p14="http://schemas.microsoft.com/office/powerpoint/2010/main" val="231970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EVALUATING GOVERNMENT ECONOMIC POLICY</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Government policy has an impact on the economy and also the Household (Increase Tax). To evaluate Government policies, we need to ask the following questions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is the economic issue?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caused the issue?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are the Government doing about it?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policies do other countries have?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Are there benefits to the policy – what are they?</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are the costs associated with the policy?</a:t>
            </a:r>
          </a:p>
        </p:txBody>
      </p:sp>
    </p:spTree>
    <p:extLst>
      <p:ext uri="{BB962C8B-B14F-4D97-AF65-F5344CB8AC3E}">
        <p14:creationId xmlns:p14="http://schemas.microsoft.com/office/powerpoint/2010/main" val="3428659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949</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Strand 3</vt:lpstr>
      <vt:lpstr>Learning Intentions</vt:lpstr>
      <vt:lpstr>KEY TERMS</vt:lpstr>
      <vt:lpstr>KEY TERMS</vt:lpstr>
      <vt:lpstr>KEY TERMS</vt:lpstr>
      <vt:lpstr>WHAT IS GOVERNEMENT ECONOMIC POLICY</vt:lpstr>
      <vt:lpstr>WHAT IS GOVERNEMENT ECONOMIC POLICY</vt:lpstr>
      <vt:lpstr>WHAT IS GOVERNEMENT ECONOMIC POLICY</vt:lpstr>
      <vt:lpstr>EVALUATING GOVERNMENT ECONOMIC POLICY</vt:lpstr>
      <vt:lpstr>EVALUATING GOVERNMENT ECONOMIC POLICY</vt:lpstr>
      <vt:lpstr>EVALUATING GOVERNMENT ECONOMIC POLICY</vt:lpstr>
      <vt:lpstr>WHAT ARE THE COSTS AND WHO BEARS THEM</vt:lpstr>
      <vt:lpstr>WHAT ARE THE BENEFITS AND WHO RECEIVES THEM</vt:lpstr>
      <vt:lpstr>ECONOMIC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Jason Ryan</cp:lastModifiedBy>
  <cp:revision>96</cp:revision>
  <dcterms:created xsi:type="dcterms:W3CDTF">2020-12-31T15:56:40Z</dcterms:created>
  <dcterms:modified xsi:type="dcterms:W3CDTF">2022-04-05T07:53:44Z</dcterms:modified>
</cp:coreProperties>
</file>