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82" r:id="rId5"/>
    <p:sldId id="283" r:id="rId6"/>
    <p:sldId id="284" r:id="rId7"/>
    <p:sldId id="285" r:id="rId8"/>
    <p:sldId id="286" r:id="rId9"/>
    <p:sldId id="287" r:id="rId10"/>
    <p:sldId id="288" r:id="rId11"/>
    <p:sldId id="289" r:id="rId12"/>
    <p:sldId id="290" r:id="rId13"/>
    <p:sldId id="291" r:id="rId14"/>
    <p:sldId id="264" r:id="rId15"/>
    <p:sldId id="292" r:id="rId16"/>
    <p:sldId id="267" r:id="rId17"/>
    <p:sldId id="271" r:id="rId18"/>
    <p:sldId id="293" r:id="rId19"/>
    <p:sldId id="294" r:id="rId20"/>
    <p:sldId id="295" r:id="rId21"/>
    <p:sldId id="296" r:id="rId22"/>
    <p:sldId id="297" r:id="rId23"/>
    <p:sldId id="298" r:id="rId24"/>
    <p:sldId id="299" r:id="rId25"/>
    <p:sldId id="272" r:id="rId26"/>
    <p:sldId id="300" r:id="rId27"/>
    <p:sldId id="301" r:id="rId28"/>
    <p:sldId id="302" r:id="rId29"/>
    <p:sldId id="273" r:id="rId30"/>
    <p:sldId id="275" r:id="rId31"/>
    <p:sldId id="276" r:id="rId32"/>
    <p:sldId id="274" r:id="rId33"/>
    <p:sldId id="277" r:id="rId34"/>
    <p:sldId id="281" r:id="rId35"/>
    <p:sldId id="280" r:id="rId36"/>
    <p:sldId id="279" r:id="rId37"/>
    <p:sldId id="278" r:id="rId38"/>
    <p:sldId id="303" r:id="rId39"/>
    <p:sldId id="268"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94660"/>
  </p:normalViewPr>
  <p:slideViewPr>
    <p:cSldViewPr snapToGrid="0">
      <p:cViewPr varScale="1">
        <p:scale>
          <a:sx n="72" d="100"/>
          <a:sy n="72" d="100"/>
        </p:scale>
        <p:origin x="4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US" dirty="0">
                <a:solidFill>
                  <a:srgbClr val="FFFFFF"/>
                </a:solidFill>
                <a:cs typeface="Calibri Light"/>
              </a:rPr>
              <a:t>Strand 2</a:t>
            </a:r>
          </a:p>
        </p:txBody>
      </p:sp>
      <p:sp>
        <p:nvSpPr>
          <p:cNvPr id="3" name="Subtitle 2"/>
          <p:cNvSpPr>
            <a:spLocks noGrp="1"/>
          </p:cNvSpPr>
          <p:nvPr>
            <p:ph type="subTitle" idx="1"/>
          </p:nvPr>
        </p:nvSpPr>
        <p:spPr>
          <a:xfrm>
            <a:off x="3045368" y="4074718"/>
            <a:ext cx="6105194" cy="1170909"/>
          </a:xfrm>
        </p:spPr>
        <p:txBody>
          <a:bodyPr vert="horz" lIns="91440" tIns="45720" rIns="91440" bIns="45720" rtlCol="0" anchor="t">
            <a:noAutofit/>
          </a:bodyPr>
          <a:lstStyle/>
          <a:p>
            <a:r>
              <a:rPr lang="en-GB" sz="1600" b="0" i="0" dirty="0">
                <a:solidFill>
                  <a:schemeClr val="bg1"/>
                </a:solidFill>
                <a:effectLst/>
                <a:latin typeface="Arial" panose="020B0604020202020204" pitchFamily="34" charset="0"/>
              </a:rPr>
              <a:t>2.8 </a:t>
            </a:r>
            <a:r>
              <a:rPr lang="en-GB" sz="1600" b="0" i="0" dirty="0">
                <a:solidFill>
                  <a:schemeClr val="bg1"/>
                </a:solidFill>
                <a:effectLst/>
                <a:latin typeface="Arial" panose="020B0604020202020204" pitchFamily="34" charset="0"/>
                <a:cs typeface="Arial" panose="020B0604020202020204" pitchFamily="34" charset="0"/>
              </a:rPr>
              <a:t>Devise and apply a marketing mix in order to promote a new or existing product or ser</a:t>
            </a:r>
            <a:r>
              <a:rPr lang="en-GB" sz="1200" b="0" i="0" dirty="0">
                <a:solidFill>
                  <a:srgbClr val="444444"/>
                </a:solidFill>
                <a:effectLst/>
                <a:latin typeface="Calibri" panose="020F0502020204030204" pitchFamily="34" charset="0"/>
              </a:rPr>
              <a:t>vice</a:t>
            </a:r>
            <a:endParaRPr lang="en-US" sz="1600" b="1" dirty="0">
              <a:solidFill>
                <a:schemeClr val="bg1"/>
              </a:solidFill>
              <a:latin typeface="+mj-lt"/>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69"/>
            <a:ext cx="9833548" cy="3069291"/>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Competitive advertising</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when the business tells customer that there product is better 			form the competition</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Reminder Advertising</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used to remind customer that the product is still available. It is 			used towards the end of the product life cycle to try and increase sales</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Generic advertising	</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Business in the same industry come together to try a persuade 				customer to buy a particular type of product for example an Bord Bia – 			pork products</a:t>
            </a:r>
          </a:p>
        </p:txBody>
      </p:sp>
    </p:spTree>
    <p:extLst>
      <p:ext uri="{BB962C8B-B14F-4D97-AF65-F5344CB8AC3E}">
        <p14:creationId xmlns:p14="http://schemas.microsoft.com/office/powerpoint/2010/main" val="885415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69"/>
            <a:ext cx="9833548" cy="3069291"/>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ASAI</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the Advertising Standards Authority of Ireland (ASAI). They make 			sure that all advertising is legal, honest and truthful</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Sales promotion</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These are offers to customer to try an persuade them to buy your 			product</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Public Relations</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Their role is to give a positive image of the business. This is usually 			achieved by organising events in the local area, reacting to negative 				publicity quickly and making it a positive </a:t>
            </a:r>
          </a:p>
          <a:p>
            <a:pPr marL="914400" indent="-914400">
              <a:lnSpc>
                <a:spcPct val="100000"/>
              </a:lnSpc>
              <a:spcBef>
                <a:spcPts val="0"/>
              </a:spcBef>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674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69"/>
            <a:ext cx="9833548" cy="3069291"/>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Press Release</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when a business gets in contact with a local paper to print an article about 		a new product, they are releasing</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Sponsorship</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 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his is when a business gives financial support to an event or team in return for 		promotion of the business</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Social Media</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where businesses advertise online in a quick, cheapo and easy way to 		promote their product. They can get in touch with a global market. For example, 		Facebook Instagram</a:t>
            </a:r>
          </a:p>
          <a:p>
            <a:pPr marL="1371600" indent="-1371600">
              <a:lnSpc>
                <a:spcPct val="100000"/>
              </a:lnSpc>
              <a:spcBef>
                <a:spcPts val="0"/>
              </a:spcBef>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7903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69"/>
            <a:ext cx="9833548" cy="3069291"/>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Celebrity Endorsement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when business used famous people to promote their product. In 			return the famous person will get free samples or a money reward</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Product Placement</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when business pay to have their product seen on TV 				programmes. The presence is enough to bring attention to the product. 			For example Audi in captain America</a:t>
            </a:r>
          </a:p>
          <a:p>
            <a:pPr marL="1828800" indent="-1828800">
              <a:lnSpc>
                <a:spcPct val="100000"/>
              </a:lnSpc>
              <a:spcBef>
                <a:spcPts val="0"/>
              </a:spcBef>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3104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WHAT IS MARKETING</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938350"/>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Marketing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the process of identifying and satisfying customer needs and 			wants while making a profit</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Market Research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used to gather information about the consumer needs and ants. 			There are 2 types – Desk and Field</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8684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Marketing Segmentation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when a business divides it market into different parts 				(segments). This means that they can target each of these parts meeting 			the customers’ needs and wants. Some of the segments used by 				companies are Gender, Age, Income, Location</a:t>
            </a:r>
          </a:p>
          <a:p>
            <a:pPr marL="1371600" indent="-1371600">
              <a:lnSpc>
                <a:spcPct val="100000"/>
              </a:lnSpc>
              <a:spcBef>
                <a:spcPts val="0"/>
              </a:spcBef>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3515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WHAT IS MARKETING</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938350"/>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Target Market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These are the customers in a market that the business is hoping will buy their 		product or services</a:t>
            </a:r>
          </a:p>
        </p:txBody>
      </p:sp>
    </p:spTree>
    <p:extLst>
      <p:ext uri="{BB962C8B-B14F-4D97-AF65-F5344CB8AC3E}">
        <p14:creationId xmlns:p14="http://schemas.microsoft.com/office/powerpoint/2010/main" val="429129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69"/>
            <a:ext cx="9833548" cy="3599379"/>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Marketing Mix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also known as the 4ps of marketing. It is made up of the product, price 		place and promotion. Each element is used together in a way that will attract the 		customer to buy the business product.</a:t>
            </a:r>
          </a:p>
        </p:txBody>
      </p:sp>
    </p:spTree>
    <p:extLst>
      <p:ext uri="{BB962C8B-B14F-4D97-AF65-F5344CB8AC3E}">
        <p14:creationId xmlns:p14="http://schemas.microsoft.com/office/powerpoint/2010/main" val="825221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(Product)</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lvl="0" indent="-342900">
              <a:lnSpc>
                <a:spcPct val="100000"/>
              </a:lnSpc>
              <a:spcBef>
                <a:spcPts val="0"/>
              </a:spcBef>
              <a:buFont typeface="+mj-lt"/>
              <a:buAutoNum type="arabicPeriod"/>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Product</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Product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the item that the business is selling to meet the needs of the consumer</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product has the following features – </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mj-lt"/>
              <a:buAutoNum type="arabicPeriod"/>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Design</a:t>
            </a:r>
          </a:p>
          <a:p>
            <a:pPr>
              <a:lnSpc>
                <a:spcPct val="100000"/>
              </a:lnSpc>
              <a:spcBef>
                <a:spcPts val="0"/>
              </a:spcBef>
            </a:pP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how the product will look like, how it feels and used to attract the consumer to buy it</a:t>
            </a:r>
          </a:p>
        </p:txBody>
      </p:sp>
    </p:spTree>
    <p:extLst>
      <p:ext uri="{BB962C8B-B14F-4D97-AF65-F5344CB8AC3E}">
        <p14:creationId xmlns:p14="http://schemas.microsoft.com/office/powerpoint/2010/main" val="2793081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(Product)</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lvl="0" indent="-342900">
              <a:lnSpc>
                <a:spcPct val="100000"/>
              </a:lnSpc>
              <a:spcBef>
                <a:spcPts val="0"/>
              </a:spcBef>
              <a:buFont typeface="+mj-lt"/>
              <a:buAutoNum type="arabicPeriod" startAt="2"/>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Product life cycle</a:t>
            </a:r>
          </a:p>
          <a:p>
            <a:pPr>
              <a:lnSpc>
                <a:spcPct val="100000"/>
              </a:lnSpc>
              <a:spcBef>
                <a:spcPts val="0"/>
              </a:spcBef>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pPr>
            <a:r>
              <a:rPr lang="en-IE" sz="1800" dirty="0">
                <a:effectLst/>
                <a:latin typeface="Calibri" panose="020F0502020204030204" pitchFamily="34" charset="0"/>
                <a:ea typeface="Calibri" panose="020F0502020204030204" pitchFamily="34" charset="0"/>
                <a:cs typeface="Times New Roman" panose="02020603050405020304" pitchFamily="18" charset="0"/>
              </a:rPr>
              <a:t>This made up of – Introduction, Growth, Maturity Saturation and Decline. You must be able to draw this diagram and be able to explain it. </a:t>
            </a:r>
          </a:p>
          <a:p>
            <a:pPr>
              <a:lnSpc>
                <a:spcPct val="100000"/>
              </a:lnSpc>
              <a:spcBef>
                <a:spcPts val="0"/>
              </a:spcBef>
            </a:pPr>
            <a:r>
              <a:rPr lang="en-IE" sz="1800" dirty="0">
                <a:effectLst/>
                <a:latin typeface="Calibri" panose="020F0502020204030204" pitchFamily="34" charset="0"/>
                <a:ea typeface="Calibri" panose="020F0502020204030204" pitchFamily="34" charset="0"/>
                <a:cs typeface="Times New Roman" panose="02020603050405020304" pitchFamily="18" charset="0"/>
              </a:rPr>
              <a:t>A product life cycle can be expanded by </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Improving the existing product</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Changing the price of the product</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Selling the product in new markets</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Promoting the product again launce an advertising campaign</a:t>
            </a:r>
          </a:p>
        </p:txBody>
      </p:sp>
    </p:spTree>
    <p:extLst>
      <p:ext uri="{BB962C8B-B14F-4D97-AF65-F5344CB8AC3E}">
        <p14:creationId xmlns:p14="http://schemas.microsoft.com/office/powerpoint/2010/main" val="3281720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(Product)</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lvl="0" indent="-342900">
              <a:lnSpc>
                <a:spcPct val="100000"/>
              </a:lnSpc>
              <a:spcBef>
                <a:spcPts val="0"/>
              </a:spcBef>
              <a:buFont typeface="+mj-lt"/>
              <a:buAutoNum type="arabicPeriod" startAt="2"/>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Product life cycle</a:t>
            </a:r>
          </a:p>
          <a:p>
            <a:pPr>
              <a:lnSpc>
                <a:spcPct val="100000"/>
              </a:lnSpc>
              <a:spcBef>
                <a:spcPts val="0"/>
              </a:spcBef>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The Product Lifecycle | sbpbusiness2000">
            <a:extLst>
              <a:ext uri="{FF2B5EF4-FFF2-40B4-BE49-F238E27FC236}">
                <a16:creationId xmlns:a16="http://schemas.microsoft.com/office/drawing/2014/main" id="{F081FD99-EAB0-4700-B520-7A38B1304F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2890" y="3580616"/>
            <a:ext cx="6225915" cy="2357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2082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D65D086-E4E2-4815-B353-6129F3DBE540}"/>
              </a:ext>
            </a:extLst>
          </p:cNvPr>
          <p:cNvSpPr>
            <a:spLocks noGrp="1"/>
          </p:cNvSpPr>
          <p:nvPr>
            <p:ph type="title"/>
          </p:nvPr>
        </p:nvSpPr>
        <p:spPr>
          <a:xfrm>
            <a:off x="640079" y="2053641"/>
            <a:ext cx="3669161" cy="2760098"/>
          </a:xfrm>
        </p:spPr>
        <p:txBody>
          <a:bodyPr>
            <a:normAutofit/>
          </a:bodyPr>
          <a:lstStyle/>
          <a:p>
            <a:r>
              <a:rPr lang="en-US" dirty="0">
                <a:solidFill>
                  <a:srgbClr val="FFFFFF"/>
                </a:solidFill>
                <a:cs typeface="Calibri Light"/>
              </a:rPr>
              <a:t>Learning Intentions</a:t>
            </a:r>
            <a:endParaRPr lang="en-US" dirty="0">
              <a:solidFill>
                <a:srgbClr val="FFFFFF"/>
              </a:solidFill>
            </a:endParaRPr>
          </a:p>
        </p:txBody>
      </p:sp>
      <p:sp>
        <p:nvSpPr>
          <p:cNvPr id="3" name="Content Placeholder 2">
            <a:extLst>
              <a:ext uri="{FF2B5EF4-FFF2-40B4-BE49-F238E27FC236}">
                <a16:creationId xmlns:a16="http://schemas.microsoft.com/office/drawing/2014/main" id="{F3E229D8-98AD-40F8-8AB1-15AD609FC6EA}"/>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spcBef>
                <a:spcPts val="0"/>
              </a:spcBef>
              <a:buNone/>
            </a:pPr>
            <a:r>
              <a:rPr lang="en-GB" sz="2000" b="0" i="0" dirty="0">
                <a:effectLst/>
              </a:rPr>
              <a:t>By the end of this section, you should be able to do the following</a:t>
            </a:r>
          </a:p>
          <a:p>
            <a:pPr marL="457200" indent="-457200">
              <a:spcBef>
                <a:spcPts val="0"/>
              </a:spcBef>
              <a:buFont typeface="+mj-lt"/>
              <a:buAutoNum type="arabicPeriod"/>
            </a:pPr>
            <a:r>
              <a:rPr lang="en-GB" sz="2000" b="0" i="0" dirty="0">
                <a:effectLst/>
              </a:rPr>
              <a:t>Define the term marketing</a:t>
            </a:r>
          </a:p>
          <a:p>
            <a:pPr marL="457200" indent="-457200">
              <a:spcBef>
                <a:spcPts val="0"/>
              </a:spcBef>
              <a:buFont typeface="+mj-lt"/>
              <a:buAutoNum type="arabicPeriod"/>
            </a:pPr>
            <a:r>
              <a:rPr lang="en-GB" sz="2000" b="0" i="0" dirty="0">
                <a:effectLst/>
              </a:rPr>
              <a:t>List the different types of market segmentation strategies</a:t>
            </a:r>
          </a:p>
          <a:p>
            <a:pPr marL="457200" indent="-457200">
              <a:spcBef>
                <a:spcPts val="0"/>
              </a:spcBef>
              <a:buFont typeface="+mj-lt"/>
              <a:buAutoNum type="arabicPeriod"/>
            </a:pPr>
            <a:r>
              <a:rPr lang="en-GB" sz="2000" b="0" i="0" dirty="0">
                <a:effectLst/>
              </a:rPr>
              <a:t>Define the term target market</a:t>
            </a:r>
          </a:p>
          <a:p>
            <a:pPr marL="457200" indent="-457200">
              <a:spcBef>
                <a:spcPts val="0"/>
              </a:spcBef>
              <a:buFont typeface="+mj-lt"/>
              <a:buAutoNum type="arabicPeriod"/>
            </a:pPr>
            <a:r>
              <a:rPr lang="en-GB" sz="2000" b="0" i="0" dirty="0">
                <a:effectLst/>
              </a:rPr>
              <a:t>Create a marketing mix for a product or service of your choice</a:t>
            </a:r>
          </a:p>
          <a:p>
            <a:pPr marL="457200" indent="-457200">
              <a:spcBef>
                <a:spcPts val="0"/>
              </a:spcBef>
              <a:buFont typeface="+mj-lt"/>
              <a:buAutoNum type="arabicPeriod"/>
            </a:pPr>
            <a:r>
              <a:rPr lang="en-GB" sz="2000" b="0" i="0" dirty="0">
                <a:effectLst/>
              </a:rPr>
              <a:t>Draw and label the product life cycle</a:t>
            </a:r>
          </a:p>
          <a:p>
            <a:pPr marL="457200" indent="-457200">
              <a:spcBef>
                <a:spcPts val="0"/>
              </a:spcBef>
              <a:buFont typeface="+mj-lt"/>
              <a:buAutoNum type="arabicPeriod"/>
            </a:pPr>
            <a:r>
              <a:rPr lang="en-GB" sz="2000" b="0" i="0" dirty="0">
                <a:effectLst/>
              </a:rPr>
              <a:t>Explain a range of pricing strategies</a:t>
            </a:r>
            <a:endParaRPr lang="en-GB" sz="2000" dirty="0"/>
          </a:p>
          <a:p>
            <a:pPr marL="457200" indent="-457200">
              <a:spcBef>
                <a:spcPts val="0"/>
              </a:spcBef>
              <a:buFont typeface="+mj-lt"/>
              <a:buAutoNum type="arabicPeriod"/>
            </a:pPr>
            <a:r>
              <a:rPr lang="en-GB" sz="2000" b="0" i="0" dirty="0">
                <a:effectLst/>
              </a:rPr>
              <a:t>Describe the different types of promotional mix</a:t>
            </a:r>
          </a:p>
          <a:p>
            <a:pPr marL="457200" indent="-457200">
              <a:spcBef>
                <a:spcPts val="0"/>
              </a:spcBef>
              <a:buFont typeface="+mj-lt"/>
              <a:buAutoNum type="arabicPeriod"/>
            </a:pPr>
            <a:r>
              <a:rPr lang="en-GB" sz="2000" b="0" i="0" dirty="0">
                <a:effectLst/>
              </a:rPr>
              <a:t>Identify the different types of advertising</a:t>
            </a:r>
            <a:endParaRPr lang="en-US" sz="2000" dirty="0">
              <a:cs typeface="Calibri"/>
            </a:endParaRPr>
          </a:p>
        </p:txBody>
      </p:sp>
    </p:spTree>
    <p:extLst>
      <p:ext uri="{BB962C8B-B14F-4D97-AF65-F5344CB8AC3E}">
        <p14:creationId xmlns:p14="http://schemas.microsoft.com/office/powerpoint/2010/main" val="289675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(Product)</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lvl="0" indent="-342900">
              <a:lnSpc>
                <a:spcPct val="100000"/>
              </a:lnSpc>
              <a:spcBef>
                <a:spcPts val="0"/>
              </a:spcBef>
              <a:buFont typeface="+mj-lt"/>
              <a:buAutoNum type="arabicPeriod" startAt="3"/>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Branding</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Brand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a logo name or symbol that makes a product stand out from its 			competitors and easy to recognise by the consumer.</a:t>
            </a:r>
          </a:p>
          <a:p>
            <a:pPr marL="914400" indent="-914400">
              <a:lnSpc>
                <a:spcPct val="100000"/>
              </a:lnSpc>
              <a:spcBef>
                <a:spcPts val="0"/>
              </a:spcBef>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mj-lt"/>
              <a:buAutoNum type="arabicPeriod" startAt="4"/>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Unique Selling Point</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Unique Selling Point</a:t>
            </a:r>
            <a:r>
              <a:rPr lang="en-IE" sz="1800" b="1" dirty="0">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what makes you product/service different from the competition. </a:t>
            </a:r>
          </a:p>
          <a:p>
            <a:pPr marL="0" indent="0">
              <a:lnSpc>
                <a:spcPct val="100000"/>
              </a:lnSpc>
              <a:spcBef>
                <a:spcPts val="0"/>
              </a:spcBef>
              <a:buNone/>
            </a:pPr>
            <a:r>
              <a:rPr lang="en-IE" sz="18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It is what makes your product/service stand out from what is already on 			the market</a:t>
            </a:r>
          </a:p>
        </p:txBody>
      </p:sp>
    </p:spTree>
    <p:extLst>
      <p:ext uri="{BB962C8B-B14F-4D97-AF65-F5344CB8AC3E}">
        <p14:creationId xmlns:p14="http://schemas.microsoft.com/office/powerpoint/2010/main" val="830079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(Price)</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lvl="0" indent="-342900">
              <a:lnSpc>
                <a:spcPct val="100000"/>
              </a:lnSpc>
              <a:spcBef>
                <a:spcPts val="0"/>
              </a:spcBef>
              <a:buFont typeface="+mj-lt"/>
              <a:buAutoNum type="arabicPeriod" startAt="2"/>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Price</a:t>
            </a:r>
          </a:p>
          <a:p>
            <a:pPr marL="0" lv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Price</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the amount the supplier will charge for the product/service. IT is the 			amount of money the customer will pay </a:t>
            </a:r>
          </a:p>
        </p:txBody>
      </p:sp>
    </p:spTree>
    <p:extLst>
      <p:ext uri="{BB962C8B-B14F-4D97-AF65-F5344CB8AC3E}">
        <p14:creationId xmlns:p14="http://schemas.microsoft.com/office/powerpoint/2010/main" val="3127899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(Price)</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Factors when setting the price of a product</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When setting the price of the product/service a business should look at the following factors</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cost of making the product</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profits the business wants to make</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stage the product is at I the product life cycle</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What are competitors charging for the product</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Who is our target market?</a:t>
            </a:r>
          </a:p>
        </p:txBody>
      </p:sp>
    </p:spTree>
    <p:extLst>
      <p:ext uri="{BB962C8B-B14F-4D97-AF65-F5344CB8AC3E}">
        <p14:creationId xmlns:p14="http://schemas.microsoft.com/office/powerpoint/2010/main" val="3658354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(Price)</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69"/>
            <a:ext cx="9833548" cy="3347588"/>
          </a:xfrm>
        </p:spPr>
        <p:txBody>
          <a:bodyPr vert="horz" lIns="91440" tIns="45720" rIns="91440" bIns="45720" rtlCol="0" anchor="t">
            <a:noAutofit/>
          </a:bodyPr>
          <a:lstStyle/>
          <a:p>
            <a:pPr marL="0" indent="0">
              <a:lnSpc>
                <a:spcPct val="100000"/>
              </a:lnSpc>
              <a:spcBef>
                <a:spcPts val="0"/>
              </a:spcBef>
              <a:buNone/>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Pricing strategies</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following are some of the pricing strategies that a business can use to sell their products</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Premium Pricing</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when a business swill charges a high price for the product. This 			will give the product an image of quality and a status. For example, Hugo 			Boss clothes</a:t>
            </a: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Penetration Pricing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when the business charges a low price to enter a new market. 			Once the product is known they will increase the price. For example, 			Magazines</a:t>
            </a: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Loss leaders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when a business sells a product below cost to attract customer 			into the shop in a hope they will buy goods that are at a higher price. For 			example, petrol stations</a:t>
            </a:r>
          </a:p>
        </p:txBody>
      </p:sp>
    </p:spTree>
    <p:extLst>
      <p:ext uri="{BB962C8B-B14F-4D97-AF65-F5344CB8AC3E}">
        <p14:creationId xmlns:p14="http://schemas.microsoft.com/office/powerpoint/2010/main" val="31295077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(Price)</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69"/>
            <a:ext cx="9833548" cy="3347588"/>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Discriminatory Pricing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charge people different prices for the same product or service</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Cost-plus Pricing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when the business adds on a percentage to the cost of making 			the product. This percentage is the profit they will make</a:t>
            </a:r>
          </a:p>
        </p:txBody>
      </p:sp>
    </p:spTree>
    <p:extLst>
      <p:ext uri="{BB962C8B-B14F-4D97-AF65-F5344CB8AC3E}">
        <p14:creationId xmlns:p14="http://schemas.microsoft.com/office/powerpoint/2010/main" val="4259747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(Place)</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lvl="0" indent="-342900">
              <a:lnSpc>
                <a:spcPct val="100000"/>
              </a:lnSpc>
              <a:spcBef>
                <a:spcPts val="0"/>
              </a:spcBef>
              <a:buFont typeface="+mj-lt"/>
              <a:buAutoNum type="arabicPeriod" startAt="3"/>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Place</a:t>
            </a:r>
          </a:p>
          <a:p>
            <a:pPr marL="342900" lvl="0" indent="-342900">
              <a:lnSpc>
                <a:spcPct val="100000"/>
              </a:lnSpc>
              <a:spcBef>
                <a:spcPts val="0"/>
              </a:spcBef>
              <a:buFont typeface="+mj-lt"/>
              <a:buAutoNum type="arabicPeriod" startAt="3"/>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Place</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where the customer will buy the product and how the business 			will get it 	to that location</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Channels of distribution</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s how the product will get form the manufacture to the consumer</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282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(Place)</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Channels of Distribution</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following are the main channel of distribution that a business uses to transport their products.</a:t>
            </a:r>
          </a:p>
          <a:p>
            <a:pPr marL="0" indent="0">
              <a:lnSpc>
                <a:spcPct val="100000"/>
              </a:lnSpc>
              <a:spcBef>
                <a:spcPts val="0"/>
              </a:spcBef>
              <a:buNone/>
            </a:pPr>
            <a:endParaRPr lang="en-IE" sz="18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i="1" dirty="0">
                <a:effectLst/>
                <a:latin typeface="Calibri" panose="020F0502020204030204" pitchFamily="34" charset="0"/>
                <a:ea typeface="Calibri" panose="020F0502020204030204" pitchFamily="34" charset="0"/>
                <a:cs typeface="Times New Roman" panose="02020603050405020304" pitchFamily="18" charset="0"/>
              </a:rPr>
              <a:t>Channel A (Corner Shop)</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Manufacture		Wholesaler		Retailer			Consumer</a:t>
            </a:r>
          </a:p>
          <a:p>
            <a:pPr marL="0" indent="0">
              <a:lnSpc>
                <a:spcPct val="100000"/>
              </a:lnSpc>
              <a:spcBef>
                <a:spcPts val="0"/>
              </a:spcBef>
              <a:buNone/>
            </a:pPr>
            <a:endParaRPr lang="en-IE"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i="1" dirty="0">
                <a:effectLst/>
                <a:latin typeface="Calibri" panose="020F0502020204030204" pitchFamily="34" charset="0"/>
                <a:ea typeface="Calibri" panose="020F0502020204030204" pitchFamily="34" charset="0"/>
                <a:cs typeface="Times New Roman" panose="02020603050405020304" pitchFamily="18" charset="0"/>
              </a:rPr>
              <a:t>Channel B (Argos)</a:t>
            </a: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Manufacture		 Wholesaler					 Consumer</a:t>
            </a: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p>
          <a:p>
            <a:pPr marL="0" lv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6" name="Straight Arrow Connector 25">
            <a:extLst>
              <a:ext uri="{FF2B5EF4-FFF2-40B4-BE49-F238E27FC236}">
                <a16:creationId xmlns:a16="http://schemas.microsoft.com/office/drawing/2014/main" id="{01BF1167-7961-4AAB-93B1-6A4BC79361EB}"/>
              </a:ext>
            </a:extLst>
          </p:cNvPr>
          <p:cNvCxnSpPr/>
          <p:nvPr/>
        </p:nvCxnSpPr>
        <p:spPr>
          <a:xfrm flipV="1">
            <a:off x="2970640" y="4379330"/>
            <a:ext cx="525780" cy="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0E0A537-72F9-4ABF-A6F1-CA941F5494B4}"/>
              </a:ext>
            </a:extLst>
          </p:cNvPr>
          <p:cNvCxnSpPr/>
          <p:nvPr/>
        </p:nvCxnSpPr>
        <p:spPr>
          <a:xfrm flipV="1">
            <a:off x="5569916" y="4371710"/>
            <a:ext cx="525780" cy="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BDAA97E-CECB-42F8-8C98-52B4A8C9FF8F}"/>
              </a:ext>
            </a:extLst>
          </p:cNvPr>
          <p:cNvCxnSpPr/>
          <p:nvPr/>
        </p:nvCxnSpPr>
        <p:spPr>
          <a:xfrm flipV="1">
            <a:off x="8168888" y="4379330"/>
            <a:ext cx="525780" cy="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9F6648A2-49FE-4949-86A5-08A77D717709}"/>
              </a:ext>
            </a:extLst>
          </p:cNvPr>
          <p:cNvCxnSpPr/>
          <p:nvPr/>
        </p:nvCxnSpPr>
        <p:spPr>
          <a:xfrm flipV="1">
            <a:off x="3008243" y="5181087"/>
            <a:ext cx="525780" cy="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3F2B3250-A1A5-4642-84FA-F8EC33677D0C}"/>
              </a:ext>
            </a:extLst>
          </p:cNvPr>
          <p:cNvCxnSpPr>
            <a:cxnSpLocks/>
          </p:cNvCxnSpPr>
          <p:nvPr/>
        </p:nvCxnSpPr>
        <p:spPr>
          <a:xfrm flipV="1">
            <a:off x="5680709" y="5181087"/>
            <a:ext cx="3383778" cy="15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00702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(Place)</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endParaRPr lang="en-IE" sz="18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i="1" dirty="0">
                <a:effectLst/>
                <a:latin typeface="Calibri" panose="020F0502020204030204" pitchFamily="34" charset="0"/>
                <a:ea typeface="Calibri" panose="020F0502020204030204" pitchFamily="34" charset="0"/>
                <a:cs typeface="Times New Roman" panose="02020603050405020304" pitchFamily="18" charset="0"/>
              </a:rPr>
              <a:t>Channel C (Supermarkets)</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Manufacture		</a:t>
            </a:r>
            <a:r>
              <a:rPr lang="en-IE" sz="18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		Retailer			Consumer</a:t>
            </a:r>
          </a:p>
          <a:p>
            <a:pPr marL="0" indent="0">
              <a:lnSpc>
                <a:spcPct val="100000"/>
              </a:lnSpc>
              <a:spcBef>
                <a:spcPts val="0"/>
              </a:spcBef>
              <a:buNone/>
            </a:pPr>
            <a:endParaRPr lang="en-IE"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i="1" dirty="0">
                <a:effectLst/>
                <a:latin typeface="Calibri" panose="020F0502020204030204" pitchFamily="34" charset="0"/>
                <a:ea typeface="Calibri" panose="020F0502020204030204" pitchFamily="34" charset="0"/>
                <a:cs typeface="Times New Roman" panose="02020603050405020304" pitchFamily="18" charset="0"/>
              </a:rPr>
              <a:t>Channel D (</a:t>
            </a:r>
            <a:r>
              <a:rPr lang="en-IE" sz="1800" i="1" dirty="0">
                <a:latin typeface="Calibri" panose="020F0502020204030204" pitchFamily="34" charset="0"/>
                <a:ea typeface="Calibri" panose="020F0502020204030204" pitchFamily="34" charset="0"/>
                <a:cs typeface="Times New Roman" panose="02020603050405020304" pitchFamily="18" charset="0"/>
              </a:rPr>
              <a:t>Online Shopping</a:t>
            </a:r>
            <a:r>
              <a:rPr lang="en-IE" sz="1800" i="1"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Manufacture		 						 Consumer</a:t>
            </a: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p>
          <a:p>
            <a:pPr marL="0" lv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6" name="Straight Arrow Connector 25">
            <a:extLst>
              <a:ext uri="{FF2B5EF4-FFF2-40B4-BE49-F238E27FC236}">
                <a16:creationId xmlns:a16="http://schemas.microsoft.com/office/drawing/2014/main" id="{01BF1167-7961-4AAB-93B1-6A4BC79361EB}"/>
              </a:ext>
            </a:extLst>
          </p:cNvPr>
          <p:cNvCxnSpPr>
            <a:cxnSpLocks/>
          </p:cNvCxnSpPr>
          <p:nvPr/>
        </p:nvCxnSpPr>
        <p:spPr>
          <a:xfrm>
            <a:off x="2877875" y="3870115"/>
            <a:ext cx="36421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BDAA97E-CECB-42F8-8C98-52B4A8C9FF8F}"/>
              </a:ext>
            </a:extLst>
          </p:cNvPr>
          <p:cNvCxnSpPr/>
          <p:nvPr/>
        </p:nvCxnSpPr>
        <p:spPr>
          <a:xfrm flipV="1">
            <a:off x="8218719" y="3860988"/>
            <a:ext cx="525780" cy="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3F2B3250-A1A5-4642-84FA-F8EC33677D0C}"/>
              </a:ext>
            </a:extLst>
          </p:cNvPr>
          <p:cNvCxnSpPr>
            <a:cxnSpLocks/>
          </p:cNvCxnSpPr>
          <p:nvPr/>
        </p:nvCxnSpPr>
        <p:spPr>
          <a:xfrm>
            <a:off x="2712070" y="4654881"/>
            <a:ext cx="65777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434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(Place)</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Selecting a channel of Distribution</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following factors should be considered by a business when selecting a channel of distribution</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product 		how long will the product last – fruit and veg needs to be delivery quickly 			else it will go off</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Legal requirements 	You have to sell certain products in shop and not over the internet. 				Medicines</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Image 		Some business will only want here product sold in certain shops. This will 			bring a positive image to the product - Brown Thomas</a:t>
            </a:r>
          </a:p>
        </p:txBody>
      </p:sp>
    </p:spTree>
    <p:extLst>
      <p:ext uri="{BB962C8B-B14F-4D97-AF65-F5344CB8AC3E}">
        <p14:creationId xmlns:p14="http://schemas.microsoft.com/office/powerpoint/2010/main" val="22998339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(Promotion)</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lvl="0" indent="-342900">
              <a:lnSpc>
                <a:spcPct val="100000"/>
              </a:lnSpc>
              <a:spcBef>
                <a:spcPts val="0"/>
              </a:spcBef>
              <a:buFont typeface="+mj-lt"/>
              <a:buAutoNum type="arabicPeriod" startAt="4"/>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Promotion</a:t>
            </a:r>
          </a:p>
          <a:p>
            <a:pPr marL="342900" lvl="0" indent="-342900">
              <a:lnSpc>
                <a:spcPct val="100000"/>
              </a:lnSpc>
              <a:spcBef>
                <a:spcPts val="0"/>
              </a:spcBef>
              <a:buFont typeface="+mj-lt"/>
              <a:buAutoNum type="arabicPeriod" startAt="4"/>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Promotion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how a business informs customer about their product. This will help to 		increase sales and brand recognition.</a:t>
            </a:r>
          </a:p>
        </p:txBody>
      </p:sp>
    </p:spTree>
    <p:extLst>
      <p:ext uri="{BB962C8B-B14F-4D97-AF65-F5344CB8AC3E}">
        <p14:creationId xmlns:p14="http://schemas.microsoft.com/office/powerpoint/2010/main" val="1337919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Marketing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the process of identifying and satisfying customer needs and </a:t>
            </a:r>
          </a:p>
          <a:p>
            <a:pPr marL="0" indent="0">
              <a:lnSpc>
                <a:spcPct val="100000"/>
              </a:lnSpc>
              <a:spcBef>
                <a:spcPts val="0"/>
              </a:spcBef>
              <a:buNone/>
            </a:pPr>
            <a:r>
              <a:rPr lang="en-IE" sz="18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wants while making a profit</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Market Research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used to gather information about the consumer needs and ants. </a:t>
            </a:r>
          </a:p>
          <a:p>
            <a:pPr marL="0" indent="0">
              <a:lnSpc>
                <a:spcPct val="100000"/>
              </a:lnSpc>
              <a:spcBef>
                <a:spcPts val="0"/>
              </a:spcBef>
              <a:buNone/>
            </a:pPr>
            <a:r>
              <a:rPr lang="en-IE" sz="18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There are 2 types – Desk and Field</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8684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Marketing Segmentation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when a business divides it market into different parts 				(segments). This means that they can target each of these parts meeting 			the customers’ needs and wants. Some of the segments used by 				companies are Gender, Age, Income, Location</a:t>
            </a:r>
          </a:p>
          <a:p>
            <a:pPr marL="1371600" indent="-1371600">
              <a:lnSpc>
                <a:spcPct val="100000"/>
              </a:lnSpc>
              <a:spcBef>
                <a:spcPts val="0"/>
              </a:spcBef>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3215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(Promotion)</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Reason for promotion</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Business use promotion for the following reasons</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To help launch a new product</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To remind customer of their product to increase sales</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To help customer recognise their product over competitors’ products</a:t>
            </a:r>
          </a:p>
        </p:txBody>
      </p:sp>
    </p:spTree>
    <p:extLst>
      <p:ext uri="{BB962C8B-B14F-4D97-AF65-F5344CB8AC3E}">
        <p14:creationId xmlns:p14="http://schemas.microsoft.com/office/powerpoint/2010/main" val="15422178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(Promotion)</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lvl="0" indent="-342900">
              <a:lnSpc>
                <a:spcPct val="100000"/>
              </a:lnSpc>
              <a:spcBef>
                <a:spcPts val="0"/>
              </a:spcBef>
              <a:buFont typeface="+mj-lt"/>
              <a:buAutoNum type="arabicPeriod"/>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Advertising</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Advertising</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communicating with the public to let them know about a 				product and to get them to buy it</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Informative advertising</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information the public about the product. It provides 				information about the product to potential customers</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Persuasive advertising</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tries to get the customer to buy the product. It gets them to 				believe that they need the product</a:t>
            </a:r>
          </a:p>
        </p:txBody>
      </p:sp>
    </p:spTree>
    <p:extLst>
      <p:ext uri="{BB962C8B-B14F-4D97-AF65-F5344CB8AC3E}">
        <p14:creationId xmlns:p14="http://schemas.microsoft.com/office/powerpoint/2010/main" val="41224154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(Promotion)</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Competitive advertising</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when the business tells customer that there product is better 			form the competition</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Reminder Advertising</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used to remind customer that the product is still available. It is 			used towards the end of the product life cycle to try and increase sales</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Generic advertising	</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Business in the same industry come together to try a persuade 				customer to buy a particular type of product for example an Bord Bia – 			pork products</a:t>
            </a:r>
          </a:p>
        </p:txBody>
      </p:sp>
    </p:spTree>
    <p:extLst>
      <p:ext uri="{BB962C8B-B14F-4D97-AF65-F5344CB8AC3E}">
        <p14:creationId xmlns:p14="http://schemas.microsoft.com/office/powerpoint/2010/main" val="562897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(Promotion)</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NOTE</a:t>
            </a: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See page 264 and 265 for different types of advertising media, advantages and disadvantages</a:t>
            </a: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ASAI</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the Advertising Standards Authority of Ireland (ASAI). They make sure that 		all advertising is legal, honest and truthful</a:t>
            </a:r>
          </a:p>
        </p:txBody>
      </p:sp>
    </p:spTree>
    <p:extLst>
      <p:ext uri="{BB962C8B-B14F-4D97-AF65-F5344CB8AC3E}">
        <p14:creationId xmlns:p14="http://schemas.microsoft.com/office/powerpoint/2010/main" val="38048025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(Promotion)</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lvl="0" indent="-342900">
              <a:lnSpc>
                <a:spcPct val="100000"/>
              </a:lnSpc>
              <a:spcBef>
                <a:spcPts val="0"/>
              </a:spcBef>
              <a:buFont typeface="+mj-lt"/>
              <a:buAutoNum type="arabicPeriod" startAt="2"/>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Sales Promotion</a:t>
            </a:r>
          </a:p>
          <a:p>
            <a:pPr marL="0" lv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Sales promotion</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These are offers to customer to try an persuade them to buy your product </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Example include the following</a:t>
            </a:r>
          </a:p>
          <a:p>
            <a:pPr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1. Buy one get one free		2. Free Samples</a:t>
            </a:r>
          </a:p>
          <a:p>
            <a:pPr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3. Loyalty cards			4. 50% Free</a:t>
            </a:r>
          </a:p>
          <a:p>
            <a:pPr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5. Competitions			6. Gift with purchase</a:t>
            </a:r>
          </a:p>
        </p:txBody>
      </p:sp>
    </p:spTree>
    <p:extLst>
      <p:ext uri="{BB962C8B-B14F-4D97-AF65-F5344CB8AC3E}">
        <p14:creationId xmlns:p14="http://schemas.microsoft.com/office/powerpoint/2010/main" val="26193224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(Promotion)</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lvl="0" indent="-342900">
              <a:lnSpc>
                <a:spcPct val="100000"/>
              </a:lnSpc>
              <a:spcBef>
                <a:spcPts val="0"/>
              </a:spcBef>
              <a:buFont typeface="+mj-lt"/>
              <a:buAutoNum type="arabicPeriod" startAt="3"/>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Public Relations</a:t>
            </a:r>
          </a:p>
          <a:p>
            <a:pPr marL="0" lv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Public Relations</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Their role is to give a positive image of the business. This is usually achieved by 		organising events in the local area, reacting to negative publicity quickly and making 		it a positive </a:t>
            </a: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Press Release</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when a business gets in contact with a local paper to print an article about 		a new product, they are releasing</a:t>
            </a:r>
          </a:p>
        </p:txBody>
      </p:sp>
    </p:spTree>
    <p:extLst>
      <p:ext uri="{BB962C8B-B14F-4D97-AF65-F5344CB8AC3E}">
        <p14:creationId xmlns:p14="http://schemas.microsoft.com/office/powerpoint/2010/main" val="19199412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(Promotion)</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lvl="0" indent="-342900">
              <a:lnSpc>
                <a:spcPct val="100000"/>
              </a:lnSpc>
              <a:spcBef>
                <a:spcPts val="0"/>
              </a:spcBef>
              <a:buFont typeface="+mj-lt"/>
              <a:buAutoNum type="arabicPeriod" startAt="4"/>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Sponsorship</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Sponsorship</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 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his is when a business gives financial support to an event or team in return for 		promotion of the business</a:t>
            </a: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This give a positive image of the business and customer in the local area or team with start to buy</a:t>
            </a: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from the business</a:t>
            </a:r>
          </a:p>
        </p:txBody>
      </p:sp>
    </p:spTree>
    <p:extLst>
      <p:ext uri="{BB962C8B-B14F-4D97-AF65-F5344CB8AC3E}">
        <p14:creationId xmlns:p14="http://schemas.microsoft.com/office/powerpoint/2010/main" val="39654386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(Promotion)</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lvl="0" indent="-342900">
              <a:lnSpc>
                <a:spcPct val="100000"/>
              </a:lnSpc>
              <a:spcBef>
                <a:spcPts val="0"/>
              </a:spcBef>
              <a:buFont typeface="+mj-lt"/>
              <a:buAutoNum type="arabicPeriod" startAt="5"/>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Social Media</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Social Media</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where businesses advertise online in a quick, cheapo and easy way to 		promote their product. They can get in touch with a global market. For example, 		Facebook Instagram</a:t>
            </a:r>
          </a:p>
        </p:txBody>
      </p:sp>
    </p:spTree>
    <p:extLst>
      <p:ext uri="{BB962C8B-B14F-4D97-AF65-F5344CB8AC3E}">
        <p14:creationId xmlns:p14="http://schemas.microsoft.com/office/powerpoint/2010/main" val="35574524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(Promotion)</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lvl="0" indent="-342900">
              <a:lnSpc>
                <a:spcPct val="100000"/>
              </a:lnSpc>
              <a:spcBef>
                <a:spcPts val="0"/>
              </a:spcBef>
              <a:buFont typeface="+mj-lt"/>
              <a:buAutoNum type="arabicPeriod" startAt="6"/>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Celebrity Endorsement</a:t>
            </a:r>
          </a:p>
          <a:p>
            <a:pPr marL="342900" lvl="0" indent="-342900">
              <a:lnSpc>
                <a:spcPct val="100000"/>
              </a:lnSpc>
              <a:spcBef>
                <a:spcPts val="0"/>
              </a:spcBef>
              <a:buFont typeface="+mj-lt"/>
              <a:buAutoNum type="arabicPeriod" startAt="6"/>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Celebrity Endorsement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when business used famous </a:t>
            </a:r>
            <a:r>
              <a:rPr lang="en-IE" sz="1800" dirty="0" err="1">
                <a:effectLst/>
                <a:latin typeface="Calibri" panose="020F0502020204030204" pitchFamily="34" charset="0"/>
                <a:ea typeface="Calibri" panose="020F0502020204030204" pitchFamily="34" charset="0"/>
                <a:cs typeface="Times New Roman" panose="02020603050405020304" pitchFamily="18" charset="0"/>
              </a:rPr>
              <a:t>peorle</a:t>
            </a:r>
            <a:r>
              <a:rPr lang="en-IE" sz="1800" dirty="0">
                <a:effectLst/>
                <a:latin typeface="Calibri" panose="020F0502020204030204" pitchFamily="34" charset="0"/>
                <a:ea typeface="Calibri" panose="020F0502020204030204" pitchFamily="34" charset="0"/>
                <a:cs typeface="Times New Roman" panose="02020603050405020304" pitchFamily="18" charset="0"/>
              </a:rPr>
              <a:t> to promote their product. In 			return the famous person will get free samples or a money reward</a:t>
            </a:r>
          </a:p>
        </p:txBody>
      </p:sp>
    </p:spTree>
    <p:extLst>
      <p:ext uri="{BB962C8B-B14F-4D97-AF65-F5344CB8AC3E}">
        <p14:creationId xmlns:p14="http://schemas.microsoft.com/office/powerpoint/2010/main" val="30289176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299206-9B78-490B-A027-11C472A1FAF0}"/>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MARKETING MIX (Promotion)</a:t>
            </a:r>
            <a:endParaRPr lang="en-US" sz="4000" dirty="0">
              <a:solidFill>
                <a:srgbClr val="FFFFFF"/>
              </a:solidFill>
            </a:endParaRPr>
          </a:p>
        </p:txBody>
      </p:sp>
      <p:sp>
        <p:nvSpPr>
          <p:cNvPr id="3" name="Content Placeholder 2">
            <a:extLst>
              <a:ext uri="{FF2B5EF4-FFF2-40B4-BE49-F238E27FC236}">
                <a16:creationId xmlns:a16="http://schemas.microsoft.com/office/drawing/2014/main" id="{325E96A1-2D60-44AE-A730-D1989F015F7D}"/>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lvl="0" indent="-342900">
              <a:lnSpc>
                <a:spcPct val="100000"/>
              </a:lnSpc>
              <a:spcBef>
                <a:spcPts val="0"/>
              </a:spcBef>
              <a:buFont typeface="+mj-lt"/>
              <a:buAutoNum type="arabicPeriod" startAt="7"/>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Product Placement</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Product Placement</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when business pay to have their product seen on TV 				programmes. The presence is enough to bring attention to the product. 			For example Audi in captain America</a:t>
            </a:r>
          </a:p>
        </p:txBody>
      </p:sp>
    </p:spTree>
    <p:extLst>
      <p:ext uri="{BB962C8B-B14F-4D97-AF65-F5344CB8AC3E}">
        <p14:creationId xmlns:p14="http://schemas.microsoft.com/office/powerpoint/2010/main" val="3242587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Target Market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These are the customers in a market that the business is hoping will 			buy their product or services</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Marketing Mix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also known as the 4ps of marketing. It is made up of the product, 			price place and promotion</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Product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the item that the business is selling to meet the needs of the 			consumer. It incudes the following features – Design, Product life cycle, 			Branding and USP (Unique Selling Point)</a:t>
            </a:r>
          </a:p>
          <a:p>
            <a:pPr marL="1828800" indent="-1828800">
              <a:lnSpc>
                <a:spcPct val="100000"/>
              </a:lnSpc>
              <a:spcBef>
                <a:spcPts val="0"/>
              </a:spcBef>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567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Brand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a logo name or symbol that makes a product stand out from its 			competitors and easy to recognise by the consumer.</a:t>
            </a:r>
          </a:p>
          <a:p>
            <a:pPr marL="0" indent="0">
              <a:lnSpc>
                <a:spcPct val="100000"/>
              </a:lnSpc>
              <a:spcBef>
                <a:spcPts val="0"/>
              </a:spcBef>
              <a:buNone/>
            </a:pP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Unique Selling Point</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what makes you product/service different from the competition. </a:t>
            </a:r>
          </a:p>
          <a:p>
            <a:pPr marL="0" indent="0">
              <a:lnSpc>
                <a:spcPct val="100000"/>
              </a:lnSpc>
              <a:spcBef>
                <a:spcPts val="0"/>
              </a:spcBef>
              <a:buNone/>
            </a:pPr>
            <a:r>
              <a:rPr lang="en-IE" sz="18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It is what makes your product/service stand out from what is already on 			the market</a:t>
            </a:r>
          </a:p>
          <a:p>
            <a:pPr marL="914400" indent="-914400">
              <a:lnSpc>
                <a:spcPct val="100000"/>
              </a:lnSpc>
              <a:spcBef>
                <a:spcPts val="0"/>
              </a:spcBef>
            </a:pPr>
            <a:endParaRPr lang="en-IE"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Price</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the amount the supplier will charge for the product/service. IT is 			the amount of money the customer will pay</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3413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69"/>
            <a:ext cx="9833548" cy="3069291"/>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Premium Pricing</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when a business swill charges a high price for the product. This 			will give the product an image of quality and a status. For example, Hugo 			Boss clothes</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Penetration Pricing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when the business charges a low price to enter a new market. 			Once the product is known they will increase the price. For example, 			Magazines</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Loss leaders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when a business sells a product below cost to attract customer 			into the shop in a hope they will buy goods that are at a higher price. For 			example, petrol stations</a:t>
            </a:r>
          </a:p>
          <a:p>
            <a:pPr marL="1371600" indent="-1371600">
              <a:lnSpc>
                <a:spcPct val="100000"/>
              </a:lnSpc>
              <a:spcBef>
                <a:spcPts val="0"/>
              </a:spcBef>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3716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69"/>
            <a:ext cx="9833548" cy="3069291"/>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Discriminatory Pricing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charge people different prices for the same product or service</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Cost-plus Pricing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when the business adds on a percentage to the cost of making 			the product. This percentage is the profit they will make</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Place</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where the customer will buy the product and how the business 			will get it to that location</a:t>
            </a:r>
          </a:p>
          <a:p>
            <a:pPr marL="1371600" indent="-1371600">
              <a:lnSpc>
                <a:spcPct val="100000"/>
              </a:lnSpc>
              <a:spcBef>
                <a:spcPts val="0"/>
              </a:spcBef>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4600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69"/>
            <a:ext cx="9833548" cy="3069291"/>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Channels of distribution</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s how the product will get form the manufacture to the consumer</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Promotion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how a business informs customer about their product. This will help to increase sales and brand recognition.</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Promotional Mix</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the use of different promotional activities to inform customer about their product</a:t>
            </a:r>
          </a:p>
          <a:p>
            <a:pPr marL="1828800" indent="-1828800">
              <a:lnSpc>
                <a:spcPct val="100000"/>
              </a:lnSpc>
              <a:spcBef>
                <a:spcPts val="0"/>
              </a:spcBef>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9394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69"/>
            <a:ext cx="9833548" cy="3069291"/>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Advertising</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communicating with the public to let them know about a 				product and to get them to buy it</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Informative advertising</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information the public about the product. It provides 				information about the product to potential customers</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Persuasive advertising</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tries to get the customer to buy the product. It gets them to 				believe that they need the product</a:t>
            </a:r>
          </a:p>
        </p:txBody>
      </p:sp>
    </p:spTree>
    <p:extLst>
      <p:ext uri="{BB962C8B-B14F-4D97-AF65-F5344CB8AC3E}">
        <p14:creationId xmlns:p14="http://schemas.microsoft.com/office/powerpoint/2010/main" val="8736121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2748</TotalTime>
  <Words>2816</Words>
  <Application>Microsoft Office PowerPoint</Application>
  <PresentationFormat>Widescreen</PresentationFormat>
  <Paragraphs>233</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Calibri Light</vt:lpstr>
      <vt:lpstr>office theme</vt:lpstr>
      <vt:lpstr>Strand 2</vt:lpstr>
      <vt:lpstr>Learning Intentions</vt:lpstr>
      <vt:lpstr>KEY TERMS</vt:lpstr>
      <vt:lpstr>KEY TERMS</vt:lpstr>
      <vt:lpstr>KEY TERMS</vt:lpstr>
      <vt:lpstr>KEY TERMS</vt:lpstr>
      <vt:lpstr>KEY TERMS</vt:lpstr>
      <vt:lpstr>KEY TERMS</vt:lpstr>
      <vt:lpstr>KEY TERMS</vt:lpstr>
      <vt:lpstr>KEY TERMS</vt:lpstr>
      <vt:lpstr>KEY TERMS</vt:lpstr>
      <vt:lpstr>KEY TERMS</vt:lpstr>
      <vt:lpstr>KEY TERMS</vt:lpstr>
      <vt:lpstr>WHAT IS MARKETING</vt:lpstr>
      <vt:lpstr>WHAT IS MARKETING</vt:lpstr>
      <vt:lpstr>THE MARKETING MIX</vt:lpstr>
      <vt:lpstr>THE MARKETING MIX (Product)</vt:lpstr>
      <vt:lpstr>THE MARKETING MIX (Product)</vt:lpstr>
      <vt:lpstr>THE MARKETING MIX (Product)</vt:lpstr>
      <vt:lpstr>THE MARKETING MIX (Product)</vt:lpstr>
      <vt:lpstr>THE MARKETING MIX (Price)</vt:lpstr>
      <vt:lpstr>THE MARKETING MIX (Price)</vt:lpstr>
      <vt:lpstr>THE MARKETING MIX (Price)</vt:lpstr>
      <vt:lpstr>THE MARKETING MIX (Price)</vt:lpstr>
      <vt:lpstr>THE MARKETING MIX (Place)</vt:lpstr>
      <vt:lpstr>THE MARKETING MIX (Place)</vt:lpstr>
      <vt:lpstr>THE MARKETING MIX (Place)</vt:lpstr>
      <vt:lpstr>THE MARKETING MIX (Place)</vt:lpstr>
      <vt:lpstr>THE MARKETING MIX (Promotion)</vt:lpstr>
      <vt:lpstr>THE MARKETING MIX (Promotion)</vt:lpstr>
      <vt:lpstr>THE MARKETING MIX (Promotion)</vt:lpstr>
      <vt:lpstr>THE MARKETING MIX (Promotion)</vt:lpstr>
      <vt:lpstr>THE MARKETING MIX (Promotion)</vt:lpstr>
      <vt:lpstr>THE MARKETING MIX (Promotion)</vt:lpstr>
      <vt:lpstr>THE MARKETING MIX (Promotion)</vt:lpstr>
      <vt:lpstr>THE MARKETING MIX (Promotion)</vt:lpstr>
      <vt:lpstr>THE MARKETING MIX (Promotion)</vt:lpstr>
      <vt:lpstr>THE MARKETING MIX (Promotion)</vt:lpstr>
      <vt:lpstr>THE MARKETING MIX (Promotion)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Ryan</dc:creator>
  <cp:lastModifiedBy>Jason Ryan</cp:lastModifiedBy>
  <cp:revision>97</cp:revision>
  <dcterms:created xsi:type="dcterms:W3CDTF">2020-12-31T15:56:40Z</dcterms:created>
  <dcterms:modified xsi:type="dcterms:W3CDTF">2021-12-26T12:55:40Z</dcterms:modified>
</cp:coreProperties>
</file>