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82" r:id="rId5"/>
    <p:sldId id="283" r:id="rId6"/>
    <p:sldId id="264" r:id="rId7"/>
    <p:sldId id="267" r:id="rId8"/>
    <p:sldId id="271" r:id="rId9"/>
    <p:sldId id="285" r:id="rId10"/>
    <p:sldId id="298" r:id="rId11"/>
    <p:sldId id="284" r:id="rId12"/>
    <p:sldId id="286" r:id="rId13"/>
    <p:sldId id="287" r:id="rId14"/>
    <p:sldId id="272" r:id="rId15"/>
    <p:sldId id="299" r:id="rId16"/>
    <p:sldId id="288" r:id="rId17"/>
    <p:sldId id="289" r:id="rId18"/>
    <p:sldId id="290" r:id="rId19"/>
    <p:sldId id="29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3</a:t>
            </a:r>
          </a:p>
        </p:txBody>
      </p:sp>
      <p:sp>
        <p:nvSpPr>
          <p:cNvPr id="3" name="Subtitle 2"/>
          <p:cNvSpPr>
            <a:spLocks noGrp="1"/>
          </p:cNvSpPr>
          <p:nvPr>
            <p:ph type="subTitle" idx="1"/>
          </p:nvPr>
        </p:nvSpPr>
        <p:spPr>
          <a:xfrm>
            <a:off x="3045368" y="4074718"/>
            <a:ext cx="6105194" cy="1170909"/>
          </a:xfrm>
        </p:spPr>
        <p:txBody>
          <a:bodyPr vert="horz" lIns="91440" tIns="45720" rIns="91440" bIns="45720" rtlCol="0" anchor="t">
            <a:noAutofit/>
          </a:bodyPr>
          <a:lstStyle/>
          <a:p>
            <a:r>
              <a:rPr lang="en-GB" sz="1600" b="0" i="0" dirty="0">
                <a:solidFill>
                  <a:schemeClr val="bg1"/>
                </a:solidFill>
                <a:effectLst/>
                <a:cs typeface="Arial" panose="020B0604020202020204" pitchFamily="34" charset="0"/>
              </a:rPr>
              <a:t>2.7 -  </a:t>
            </a:r>
            <a:r>
              <a:rPr lang="en-GB" sz="1600" b="0" i="0" dirty="0">
                <a:solidFill>
                  <a:schemeClr val="bg1"/>
                </a:solidFill>
                <a:effectLst/>
                <a:latin typeface="Calibri" panose="020F0502020204030204" pitchFamily="34" charset="0"/>
              </a:rPr>
              <a:t>Conduct market research in order to investigate an entrepreneurial opportunity and analyse, interpret and communicate the research findings using relevant terminology and representations </a:t>
            </a:r>
            <a:br>
              <a:rPr lang="en-GB" sz="1800" b="1" dirty="0">
                <a:solidFill>
                  <a:schemeClr val="bg1"/>
                </a:solidFill>
                <a:latin typeface="Arial" panose="020B0604020202020204" pitchFamily="34" charset="0"/>
                <a:cs typeface="Arial" panose="020B0604020202020204" pitchFamily="34" charset="0"/>
              </a:rPr>
            </a:br>
            <a:endParaRPr lang="en-US" sz="1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indent="-342900">
              <a:lnSpc>
                <a:spcPct val="100000"/>
              </a:lnSpc>
              <a:spcBef>
                <a:spcPts val="0"/>
              </a:spcBef>
              <a:buFont typeface="+mj-lt"/>
              <a:buAutoNum type="arabicPeriod" startAt="2"/>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Questionnaire</a:t>
            </a:r>
          </a:p>
          <a:p>
            <a:pPr marL="342900" indent="-342900">
              <a:lnSpc>
                <a:spcPct val="100000"/>
              </a:lnSpc>
              <a:spcBef>
                <a:spcPts val="0"/>
              </a:spcBef>
              <a:buFont typeface="+mj-lt"/>
              <a:buAutoNum type="arabicPeriod" startAt="2"/>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a list of different questions that the consumer is asked and their response is recorded. </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As it is impossible to survey all the consumers in the market a sample of the market (small 5%) are asked the question. </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There are different methods of getting information using questionnaire. </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These included the following</a:t>
            </a:r>
          </a:p>
        </p:txBody>
      </p:sp>
    </p:spTree>
    <p:extLst>
      <p:ext uri="{BB962C8B-B14F-4D97-AF65-F5344CB8AC3E}">
        <p14:creationId xmlns:p14="http://schemas.microsoft.com/office/powerpoint/2010/main" val="3253483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indent="-342900">
              <a:lnSpc>
                <a:spcPct val="100000"/>
              </a:lnSpc>
              <a:spcBef>
                <a:spcPts val="0"/>
              </a:spcBef>
              <a:buFont typeface="+mj-lt"/>
              <a:buAutoNum type="arabicPeriod" startAt="2"/>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9D5608D7-B1B4-401F-B8AB-942F5DBA749D}"/>
              </a:ext>
            </a:extLst>
          </p:cNvPr>
          <p:cNvGraphicFramePr>
            <a:graphicFrameLocks noGrp="1"/>
          </p:cNvGraphicFramePr>
          <p:nvPr>
            <p:extLst>
              <p:ext uri="{D42A27DB-BD31-4B8C-83A1-F6EECF244321}">
                <p14:modId xmlns:p14="http://schemas.microsoft.com/office/powerpoint/2010/main" val="3126727904"/>
              </p:ext>
            </p:extLst>
          </p:nvPr>
        </p:nvGraphicFramePr>
        <p:xfrm>
          <a:off x="1179225" y="3086381"/>
          <a:ext cx="9833549" cy="2785885"/>
        </p:xfrm>
        <a:graphic>
          <a:graphicData uri="http://schemas.openxmlformats.org/drawingml/2006/table">
            <a:tbl>
              <a:tblPr firstRow="1" firstCol="1" bandRow="1">
                <a:tableStyleId>{5C22544A-7EE6-4342-B048-85BDC9FD1C3A}</a:tableStyleId>
              </a:tblPr>
              <a:tblGrid>
                <a:gridCol w="3277486">
                  <a:extLst>
                    <a:ext uri="{9D8B030D-6E8A-4147-A177-3AD203B41FA5}">
                      <a16:colId xmlns:a16="http://schemas.microsoft.com/office/drawing/2014/main" val="4036014532"/>
                    </a:ext>
                  </a:extLst>
                </a:gridCol>
                <a:gridCol w="3277486">
                  <a:extLst>
                    <a:ext uri="{9D8B030D-6E8A-4147-A177-3AD203B41FA5}">
                      <a16:colId xmlns:a16="http://schemas.microsoft.com/office/drawing/2014/main" val="3798864805"/>
                    </a:ext>
                  </a:extLst>
                </a:gridCol>
                <a:gridCol w="3278577">
                  <a:extLst>
                    <a:ext uri="{9D8B030D-6E8A-4147-A177-3AD203B41FA5}">
                      <a16:colId xmlns:a16="http://schemas.microsoft.com/office/drawing/2014/main" val="487492012"/>
                    </a:ext>
                  </a:extLst>
                </a:gridCol>
              </a:tblGrid>
              <a:tr h="298453">
                <a:tc>
                  <a:txBody>
                    <a:bodyPr/>
                    <a:lstStyle/>
                    <a:p>
                      <a:pPr algn="ctr">
                        <a:lnSpc>
                          <a:spcPct val="150000"/>
                        </a:lnSpc>
                        <a:spcAft>
                          <a:spcPts val="800"/>
                        </a:spcAft>
                      </a:pPr>
                      <a:r>
                        <a:rPr lang="en-IE" sz="1600">
                          <a:effectLst/>
                        </a:rPr>
                        <a:t>Method</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E" sz="1600">
                          <a:effectLst/>
                        </a:rPr>
                        <a:t>Advantages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E" sz="1600">
                          <a:effectLst/>
                        </a:rPr>
                        <a:t>Disadvantage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8311139"/>
                  </a:ext>
                </a:extLst>
              </a:tr>
              <a:tr h="1098585">
                <a:tc>
                  <a:txBody>
                    <a:bodyPr/>
                    <a:lstStyle/>
                    <a:p>
                      <a:pPr>
                        <a:lnSpc>
                          <a:spcPct val="150000"/>
                        </a:lnSpc>
                        <a:spcAft>
                          <a:spcPts val="800"/>
                        </a:spcAft>
                      </a:pPr>
                      <a:r>
                        <a:rPr lang="en-IE" sz="1600">
                          <a:effectLst/>
                        </a:rPr>
                        <a:t>Personal Interview</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dirty="0">
                          <a:effectLst/>
                        </a:rPr>
                        <a:t>Detailed responses</a:t>
                      </a:r>
                    </a:p>
                    <a:p>
                      <a:pPr marL="342900" lvl="0" indent="-342900">
                        <a:lnSpc>
                          <a:spcPct val="150000"/>
                        </a:lnSpc>
                        <a:buFont typeface="+mj-lt"/>
                        <a:buAutoNum type="arabicPeriod"/>
                      </a:pPr>
                      <a:r>
                        <a:rPr lang="en-IE" sz="1600" dirty="0">
                          <a:effectLst/>
                        </a:rPr>
                        <a:t>Can seek clarification on response</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dirty="0">
                          <a:effectLst/>
                        </a:rPr>
                        <a:t>Time consuming</a:t>
                      </a:r>
                    </a:p>
                    <a:p>
                      <a:pPr marL="342900" lvl="0" indent="-342900">
                        <a:lnSpc>
                          <a:spcPct val="150000"/>
                        </a:lnSpc>
                        <a:spcAft>
                          <a:spcPts val="800"/>
                        </a:spcAft>
                        <a:buFont typeface="+mj-lt"/>
                        <a:buAutoNum type="arabicPeriod"/>
                      </a:pPr>
                      <a:r>
                        <a:rPr lang="en-IE" sz="1600" dirty="0">
                          <a:effectLst/>
                        </a:rPr>
                        <a:t>Expensive</a:t>
                      </a:r>
                    </a:p>
                    <a:p>
                      <a:pPr>
                        <a:lnSpc>
                          <a:spcPct val="150000"/>
                        </a:lnSpc>
                        <a:spcAft>
                          <a:spcPts val="800"/>
                        </a:spcAft>
                      </a:pPr>
                      <a:r>
                        <a:rPr lang="en-IE" sz="1600" dirty="0">
                          <a:effectLst/>
                        </a:rPr>
                        <a:t>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9478521"/>
                  </a:ext>
                </a:extLst>
              </a:tr>
              <a:tr h="1296937">
                <a:tc>
                  <a:txBody>
                    <a:bodyPr/>
                    <a:lstStyle/>
                    <a:p>
                      <a:pPr>
                        <a:lnSpc>
                          <a:spcPct val="150000"/>
                        </a:lnSpc>
                        <a:spcAft>
                          <a:spcPts val="800"/>
                        </a:spcAft>
                      </a:pPr>
                      <a:r>
                        <a:rPr lang="en-IE" sz="1600">
                          <a:effectLst/>
                        </a:rPr>
                        <a:t>Postal Survey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a:effectLst/>
                        </a:rPr>
                        <a:t>Cheaper that personal – no interviewer</a:t>
                      </a:r>
                    </a:p>
                    <a:p>
                      <a:pPr marL="342900" lvl="0" indent="-342900">
                        <a:lnSpc>
                          <a:spcPct val="150000"/>
                        </a:lnSpc>
                        <a:buFont typeface="+mj-lt"/>
                        <a:buAutoNum type="arabicPeriod"/>
                      </a:pPr>
                      <a:r>
                        <a:rPr lang="en-IE" sz="1600">
                          <a:effectLst/>
                        </a:rPr>
                        <a:t>Complete in their own time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dirty="0">
                          <a:effectLst/>
                        </a:rPr>
                        <a:t>Very low response rate</a:t>
                      </a:r>
                    </a:p>
                    <a:p>
                      <a:pPr marL="342900" lvl="0" indent="-342900">
                        <a:lnSpc>
                          <a:spcPct val="150000"/>
                        </a:lnSpc>
                        <a:spcAft>
                          <a:spcPts val="800"/>
                        </a:spcAft>
                        <a:buFont typeface="+mj-lt"/>
                        <a:buAutoNum type="arabicPeriod"/>
                      </a:pPr>
                      <a:r>
                        <a:rPr lang="en-IE" sz="1600" dirty="0">
                          <a:effectLst/>
                        </a:rPr>
                        <a:t>Takes along time to get responses</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4959732"/>
                  </a:ext>
                </a:extLst>
              </a:tr>
            </a:tbl>
          </a:graphicData>
        </a:graphic>
      </p:graphicFrame>
    </p:spTree>
    <p:extLst>
      <p:ext uri="{BB962C8B-B14F-4D97-AF65-F5344CB8AC3E}">
        <p14:creationId xmlns:p14="http://schemas.microsoft.com/office/powerpoint/2010/main" val="2585877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3"/>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EA47813-F24B-4D03-AA57-C27DE69F5C69}"/>
              </a:ext>
            </a:extLst>
          </p:cNvPr>
          <p:cNvGraphicFramePr>
            <a:graphicFrameLocks noGrp="1"/>
          </p:cNvGraphicFramePr>
          <p:nvPr>
            <p:extLst>
              <p:ext uri="{D42A27DB-BD31-4B8C-83A1-F6EECF244321}">
                <p14:modId xmlns:p14="http://schemas.microsoft.com/office/powerpoint/2010/main" val="3396512230"/>
              </p:ext>
            </p:extLst>
          </p:nvPr>
        </p:nvGraphicFramePr>
        <p:xfrm>
          <a:off x="1179225" y="3092970"/>
          <a:ext cx="9833547" cy="2743904"/>
        </p:xfrm>
        <a:graphic>
          <a:graphicData uri="http://schemas.openxmlformats.org/drawingml/2006/table">
            <a:tbl>
              <a:tblPr firstRow="1" firstCol="1" bandRow="1">
                <a:tableStyleId>{5C22544A-7EE6-4342-B048-85BDC9FD1C3A}</a:tableStyleId>
              </a:tblPr>
              <a:tblGrid>
                <a:gridCol w="3277486">
                  <a:extLst>
                    <a:ext uri="{9D8B030D-6E8A-4147-A177-3AD203B41FA5}">
                      <a16:colId xmlns:a16="http://schemas.microsoft.com/office/drawing/2014/main" val="1045823621"/>
                    </a:ext>
                  </a:extLst>
                </a:gridCol>
                <a:gridCol w="3277486">
                  <a:extLst>
                    <a:ext uri="{9D8B030D-6E8A-4147-A177-3AD203B41FA5}">
                      <a16:colId xmlns:a16="http://schemas.microsoft.com/office/drawing/2014/main" val="1356118118"/>
                    </a:ext>
                  </a:extLst>
                </a:gridCol>
                <a:gridCol w="3278575">
                  <a:extLst>
                    <a:ext uri="{9D8B030D-6E8A-4147-A177-3AD203B41FA5}">
                      <a16:colId xmlns:a16="http://schemas.microsoft.com/office/drawing/2014/main" val="978894367"/>
                    </a:ext>
                  </a:extLst>
                </a:gridCol>
              </a:tblGrid>
              <a:tr h="277986">
                <a:tc>
                  <a:txBody>
                    <a:bodyPr/>
                    <a:lstStyle/>
                    <a:p>
                      <a:pPr algn="ctr">
                        <a:lnSpc>
                          <a:spcPct val="150000"/>
                        </a:lnSpc>
                        <a:spcAft>
                          <a:spcPts val="800"/>
                        </a:spcAft>
                      </a:pPr>
                      <a:r>
                        <a:rPr lang="en-IE" sz="1600">
                          <a:effectLst/>
                        </a:rPr>
                        <a:t>Method</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E" sz="1600">
                          <a:effectLst/>
                        </a:rPr>
                        <a:t>Advantages</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E" sz="1600">
                          <a:effectLst/>
                        </a:rPr>
                        <a:t>Disadvantage</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7524194"/>
                  </a:ext>
                </a:extLst>
              </a:tr>
              <a:tr h="1207995">
                <a:tc>
                  <a:txBody>
                    <a:bodyPr/>
                    <a:lstStyle/>
                    <a:p>
                      <a:pPr>
                        <a:lnSpc>
                          <a:spcPct val="150000"/>
                        </a:lnSpc>
                        <a:spcAft>
                          <a:spcPts val="800"/>
                        </a:spcAft>
                      </a:pPr>
                      <a:r>
                        <a:rPr lang="en-IE" sz="1600">
                          <a:effectLst/>
                        </a:rPr>
                        <a:t>Telephone Survey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dirty="0">
                          <a:effectLst/>
                        </a:rPr>
                        <a:t>Cheaper than personal interview</a:t>
                      </a:r>
                    </a:p>
                    <a:p>
                      <a:pPr marL="342900" lvl="0" indent="-342900">
                        <a:lnSpc>
                          <a:spcPct val="150000"/>
                        </a:lnSpc>
                        <a:buFont typeface="+mj-lt"/>
                        <a:buAutoNum type="arabicPeriod"/>
                      </a:pPr>
                      <a:r>
                        <a:rPr lang="en-IE" sz="1600" dirty="0">
                          <a:effectLst/>
                        </a:rPr>
                        <a:t>Clarification can be sought</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dirty="0">
                          <a:effectLst/>
                        </a:rPr>
                        <a:t>Difficult to get responses</a:t>
                      </a:r>
                    </a:p>
                    <a:p>
                      <a:pPr marL="342900" lvl="0" indent="-342900">
                        <a:lnSpc>
                          <a:spcPct val="150000"/>
                        </a:lnSpc>
                        <a:spcAft>
                          <a:spcPts val="800"/>
                        </a:spcAft>
                        <a:buFont typeface="+mj-lt"/>
                        <a:buAutoNum type="arabicPeriod"/>
                      </a:pPr>
                      <a:r>
                        <a:rPr lang="en-IE" sz="1600" dirty="0">
                          <a:effectLst/>
                        </a:rPr>
                        <a:t>People answer quickly to get it finished</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3652357"/>
                  </a:ext>
                </a:extLst>
              </a:tr>
              <a:tr h="1207995">
                <a:tc>
                  <a:txBody>
                    <a:bodyPr/>
                    <a:lstStyle/>
                    <a:p>
                      <a:pPr>
                        <a:lnSpc>
                          <a:spcPct val="150000"/>
                        </a:lnSpc>
                        <a:spcAft>
                          <a:spcPts val="800"/>
                        </a:spcAft>
                      </a:pPr>
                      <a:r>
                        <a:rPr lang="en-IE" sz="1600">
                          <a:effectLst/>
                        </a:rPr>
                        <a:t>Online Survey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a:effectLst/>
                        </a:rPr>
                        <a:t>Cheapest method</a:t>
                      </a:r>
                    </a:p>
                    <a:p>
                      <a:pPr marL="342900" lvl="0" indent="-342900">
                        <a:lnSpc>
                          <a:spcPct val="150000"/>
                        </a:lnSpc>
                        <a:buFont typeface="+mj-lt"/>
                        <a:buAutoNum type="arabicPeriod"/>
                      </a:pPr>
                      <a:r>
                        <a:rPr lang="en-IE" sz="1600">
                          <a:effectLst/>
                        </a:rPr>
                        <a:t>Worldwide</a:t>
                      </a:r>
                    </a:p>
                    <a:p>
                      <a:pPr marL="342900" lvl="0" indent="-342900">
                        <a:lnSpc>
                          <a:spcPct val="150000"/>
                        </a:lnSpc>
                        <a:buFont typeface="+mj-lt"/>
                        <a:buAutoNum type="arabicPeriod"/>
                      </a:pPr>
                      <a:r>
                        <a:rPr lang="en-IE" sz="1600">
                          <a:effectLst/>
                        </a:rPr>
                        <a:t>Response analysed automatically</a:t>
                      </a:r>
                      <a:endParaRPr lang="en-IE"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buFont typeface="+mj-lt"/>
                        <a:buAutoNum type="arabicPeriod"/>
                      </a:pPr>
                      <a:r>
                        <a:rPr lang="en-IE" sz="1600" dirty="0">
                          <a:effectLst/>
                        </a:rPr>
                        <a:t>Many people ignore the pop-ups</a:t>
                      </a:r>
                    </a:p>
                    <a:p>
                      <a:pPr marL="342900" lvl="0" indent="-342900">
                        <a:lnSpc>
                          <a:spcPct val="150000"/>
                        </a:lnSpc>
                        <a:spcAft>
                          <a:spcPts val="800"/>
                        </a:spcAft>
                        <a:buFont typeface="+mj-lt"/>
                        <a:buAutoNum type="arabicPeriod"/>
                      </a:pPr>
                      <a:r>
                        <a:rPr lang="en-IE" sz="1600" dirty="0">
                          <a:effectLst/>
                        </a:rPr>
                        <a:t>Consumers who are not online are left out</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4153071"/>
                  </a:ext>
                </a:extLst>
              </a:tr>
            </a:tbl>
          </a:graphicData>
        </a:graphic>
      </p:graphicFrame>
    </p:spTree>
    <p:extLst>
      <p:ext uri="{BB962C8B-B14F-4D97-AF65-F5344CB8AC3E}">
        <p14:creationId xmlns:p14="http://schemas.microsoft.com/office/powerpoint/2010/main" val="3730083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751239"/>
          </a:xfrm>
        </p:spPr>
        <p:txBody>
          <a:bodyPr vert="horz" lIns="91440" tIns="45720" rIns="91440" bIns="45720" rtlCol="0" anchor="t">
            <a:noAutofit/>
          </a:bodyPr>
          <a:lstStyle/>
          <a:p>
            <a:pPr marL="342900" indent="-342900">
              <a:lnSpc>
                <a:spcPct val="100000"/>
              </a:lnSpc>
              <a:spcBef>
                <a:spcPts val="0"/>
              </a:spcBef>
              <a:buFont typeface="+mj-lt"/>
              <a:buAutoNum type="arabicPeriod" startAt="3"/>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Focus Group</a:t>
            </a:r>
          </a:p>
          <a:p>
            <a:pPr marL="342900" indent="-342900">
              <a:lnSpc>
                <a:spcPct val="100000"/>
              </a:lnSpc>
              <a:spcBef>
                <a:spcPts val="0"/>
              </a:spcBef>
              <a:buFont typeface="+mj-lt"/>
              <a:buAutoNum type="arabicPeriod" startAt="3"/>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when a group of consumers are invite to discuss a companies particular product or service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Advantages</a:t>
            </a:r>
            <a:r>
              <a:rPr lang="en-IE" sz="1800" dirty="0">
                <a:effectLst/>
                <a:latin typeface="Calibri" panose="020F0502020204030204" pitchFamily="34" charset="0"/>
                <a:ea typeface="Calibri" panose="020F0502020204030204" pitchFamily="34" charset="0"/>
                <a:cs typeface="Times New Roman" panose="02020603050405020304" pitchFamily="18" charset="0"/>
              </a:rPr>
              <a:t>	Its an effective way to gather reaction and customer opinions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Disadvantages</a:t>
            </a:r>
            <a:r>
              <a:rPr lang="en-IE" sz="1800" dirty="0">
                <a:effectLst/>
                <a:latin typeface="Calibri" panose="020F0502020204030204" pitchFamily="34" charset="0"/>
                <a:ea typeface="Calibri" panose="020F0502020204030204" pitchFamily="34" charset="0"/>
                <a:cs typeface="Times New Roman" panose="02020603050405020304" pitchFamily="18" charset="0"/>
              </a:rPr>
              <a:t>	Some member may dominate the responses. This might influence other group </a:t>
            </a:r>
          </a:p>
          <a:p>
            <a:pPr marL="45720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		members</a:t>
            </a:r>
          </a:p>
        </p:txBody>
      </p:sp>
    </p:spTree>
    <p:extLst>
      <p:ext uri="{BB962C8B-B14F-4D97-AF65-F5344CB8AC3E}">
        <p14:creationId xmlns:p14="http://schemas.microsoft.com/office/powerpoint/2010/main" val="554621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indent="-342900">
              <a:lnSpc>
                <a:spcPct val="100000"/>
              </a:lnSpc>
              <a:spcBef>
                <a:spcPts val="0"/>
              </a:spcBef>
              <a:buFont typeface="+mj-lt"/>
              <a:buAutoNum type="arabicPeriod" startAt="4"/>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Observations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when the company watches and observes that consumer action and behaviour. They might look for</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customer are buying in a store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How long it takes to select a product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in display is like in the store</a:t>
            </a:r>
          </a:p>
        </p:txBody>
      </p:sp>
    </p:spTree>
    <p:extLst>
      <p:ext uri="{BB962C8B-B14F-4D97-AF65-F5344CB8AC3E}">
        <p14:creationId xmlns:p14="http://schemas.microsoft.com/office/powerpoint/2010/main" val="217282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indent="-342900">
              <a:lnSpc>
                <a:spcPct val="100000"/>
              </a:lnSpc>
              <a:spcBef>
                <a:spcPts val="0"/>
              </a:spcBef>
              <a:buFont typeface="+mj-lt"/>
              <a:buAutoNum type="arabicPeriod" startAt="4"/>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Observations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Advantages</a:t>
            </a:r>
            <a:r>
              <a:rPr lang="en-IE" sz="1800" dirty="0">
                <a:effectLst/>
                <a:latin typeface="Calibri" panose="020F0502020204030204" pitchFamily="34" charset="0"/>
                <a:ea typeface="Calibri" panose="020F0502020204030204" pitchFamily="34" charset="0"/>
                <a:cs typeface="Times New Roman" panose="02020603050405020304" pitchFamily="18" charset="0"/>
              </a:rPr>
              <a:t>	Large number of people can be observed. It is also cheap</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Disadvantages</a:t>
            </a:r>
            <a:r>
              <a:rPr lang="en-IE" sz="1800" dirty="0">
                <a:effectLst/>
                <a:latin typeface="Calibri" panose="020F0502020204030204" pitchFamily="34" charset="0"/>
                <a:ea typeface="Calibri" panose="020F0502020204030204" pitchFamily="34" charset="0"/>
                <a:cs typeface="Times New Roman" panose="02020603050405020304" pitchFamily="18" charset="0"/>
              </a:rPr>
              <a:t>	It is time consuming – does let you know why consumer buy a particular product</a:t>
            </a:r>
          </a:p>
          <a:p>
            <a:pPr>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When the information is gathered it needs to be analysed. This is done by using charts, bar charts and percentages.</a:t>
            </a:r>
          </a:p>
        </p:txBody>
      </p:sp>
    </p:spTree>
    <p:extLst>
      <p:ext uri="{BB962C8B-B14F-4D97-AF65-F5344CB8AC3E}">
        <p14:creationId xmlns:p14="http://schemas.microsoft.com/office/powerpoint/2010/main" val="226725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50000"/>
              </a:lnSpc>
              <a:spcAft>
                <a:spcPts val="800"/>
              </a:spcAft>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Field Research has the following Advantages and Disadvantages</a:t>
            </a:r>
          </a:p>
          <a:p>
            <a:pPr marL="0" indent="0">
              <a:lnSpc>
                <a:spcPct val="150000"/>
              </a:lnSpc>
              <a:spcAft>
                <a:spcPts val="800"/>
              </a:spcAft>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3E79B1D-EEC2-40D2-8109-7C0B27EC9128}"/>
              </a:ext>
            </a:extLst>
          </p:cNvPr>
          <p:cNvGraphicFramePr>
            <a:graphicFrameLocks noGrp="1"/>
          </p:cNvGraphicFramePr>
          <p:nvPr>
            <p:extLst>
              <p:ext uri="{D42A27DB-BD31-4B8C-83A1-F6EECF244321}">
                <p14:modId xmlns:p14="http://schemas.microsoft.com/office/powerpoint/2010/main" val="4291119485"/>
              </p:ext>
            </p:extLst>
          </p:nvPr>
        </p:nvGraphicFramePr>
        <p:xfrm>
          <a:off x="1179225" y="3708031"/>
          <a:ext cx="9833548" cy="1898289"/>
        </p:xfrm>
        <a:graphic>
          <a:graphicData uri="http://schemas.openxmlformats.org/drawingml/2006/table">
            <a:tbl>
              <a:tblPr firstRow="1" firstCol="1" bandRow="1">
                <a:tableStyleId>{5C22544A-7EE6-4342-B048-85BDC9FD1C3A}</a:tableStyleId>
              </a:tblPr>
              <a:tblGrid>
                <a:gridCol w="4916774">
                  <a:extLst>
                    <a:ext uri="{9D8B030D-6E8A-4147-A177-3AD203B41FA5}">
                      <a16:colId xmlns:a16="http://schemas.microsoft.com/office/drawing/2014/main" val="1671067762"/>
                    </a:ext>
                  </a:extLst>
                </a:gridCol>
                <a:gridCol w="4916774">
                  <a:extLst>
                    <a:ext uri="{9D8B030D-6E8A-4147-A177-3AD203B41FA5}">
                      <a16:colId xmlns:a16="http://schemas.microsoft.com/office/drawing/2014/main" val="25818066"/>
                    </a:ext>
                  </a:extLst>
                </a:gridCol>
              </a:tblGrid>
              <a:tr h="632763">
                <a:tc>
                  <a:txBody>
                    <a:bodyPr/>
                    <a:lstStyle/>
                    <a:p>
                      <a:pPr algn="ctr">
                        <a:lnSpc>
                          <a:spcPct val="150000"/>
                        </a:lnSpc>
                        <a:spcAft>
                          <a:spcPts val="800"/>
                        </a:spcAft>
                      </a:pPr>
                      <a:r>
                        <a:rPr lang="en-IE" sz="2000" dirty="0">
                          <a:effectLst/>
                        </a:rPr>
                        <a:t>Advantages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IE" sz="2000">
                          <a:effectLst/>
                        </a:rPr>
                        <a:t>Disadvantages</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7632836"/>
                  </a:ext>
                </a:extLst>
              </a:tr>
              <a:tr h="632763">
                <a:tc>
                  <a:txBody>
                    <a:bodyPr/>
                    <a:lstStyle/>
                    <a:p>
                      <a:pPr marL="342900" lvl="0" indent="-342900">
                        <a:lnSpc>
                          <a:spcPct val="150000"/>
                        </a:lnSpc>
                        <a:buFont typeface="+mj-lt"/>
                        <a:buAutoNum type="arabicPeriod"/>
                      </a:pPr>
                      <a:r>
                        <a:rPr lang="en-IE" sz="2000" b="0" dirty="0">
                          <a:solidFill>
                            <a:schemeClr val="tx1"/>
                          </a:solidFill>
                          <a:effectLst/>
                        </a:rPr>
                        <a:t>You can get up to date information</a:t>
                      </a:r>
                      <a:endParaRPr lang="en-IE"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342900" lvl="0" indent="-342900">
                        <a:lnSpc>
                          <a:spcPct val="150000"/>
                        </a:lnSpc>
                        <a:spcAft>
                          <a:spcPts val="800"/>
                        </a:spcAft>
                        <a:buFont typeface="+mj-lt"/>
                        <a:buAutoNum type="arabicPeriod"/>
                      </a:pPr>
                      <a:r>
                        <a:rPr lang="en-IE" sz="2000" dirty="0">
                          <a:effectLst/>
                        </a:rPr>
                        <a:t>It can be time consuming</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729018227"/>
                  </a:ext>
                </a:extLst>
              </a:tr>
              <a:tr h="632763">
                <a:tc>
                  <a:txBody>
                    <a:bodyPr/>
                    <a:lstStyle/>
                    <a:p>
                      <a:pPr marL="342900" lvl="0" indent="-342900">
                        <a:lnSpc>
                          <a:spcPct val="150000"/>
                        </a:lnSpc>
                        <a:buFont typeface="+mj-lt"/>
                        <a:buAutoNum type="arabicPeriod"/>
                      </a:pPr>
                      <a:r>
                        <a:rPr lang="en-IE" sz="2000" b="0">
                          <a:solidFill>
                            <a:schemeClr val="tx1"/>
                          </a:solidFill>
                          <a:effectLst/>
                        </a:rPr>
                        <a:t>Relevant information can be gathered</a:t>
                      </a:r>
                      <a:endParaRPr lang="en-IE"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342900" lvl="0" indent="-342900">
                        <a:lnSpc>
                          <a:spcPct val="150000"/>
                        </a:lnSpc>
                        <a:spcAft>
                          <a:spcPts val="800"/>
                        </a:spcAft>
                        <a:buFont typeface="+mj-lt"/>
                        <a:buAutoNum type="arabicPeriod" startAt="2"/>
                      </a:pPr>
                      <a:r>
                        <a:rPr lang="en-IE" sz="2000" b="0" dirty="0">
                          <a:solidFill>
                            <a:schemeClr val="tx1"/>
                          </a:solidFill>
                          <a:effectLst/>
                        </a:rPr>
                        <a:t>It is expensive</a:t>
                      </a:r>
                      <a:endParaRPr lang="en-IE"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3552347041"/>
                  </a:ext>
                </a:extLst>
              </a:tr>
            </a:tbl>
          </a:graphicData>
        </a:graphic>
      </p:graphicFrame>
    </p:spTree>
    <p:extLst>
      <p:ext uri="{BB962C8B-B14F-4D97-AF65-F5344CB8AC3E}">
        <p14:creationId xmlns:p14="http://schemas.microsoft.com/office/powerpoint/2010/main" val="1000100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(Secondary)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startAt="2"/>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Desk Research</a:t>
            </a:r>
          </a:p>
          <a:p>
            <a:pPr marL="0" lv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research is also known as secondary research. </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because the information is already gathered by someone else or another source. </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It involves the business looking at sales reports, newspapers articles, the internet and the Central Statistics office to gather their information.</a:t>
            </a:r>
          </a:p>
        </p:txBody>
      </p:sp>
    </p:spTree>
    <p:extLst>
      <p:ext uri="{BB962C8B-B14F-4D97-AF65-F5344CB8AC3E}">
        <p14:creationId xmlns:p14="http://schemas.microsoft.com/office/powerpoint/2010/main" val="365513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(Secondary)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tabLst>
                <a:tab pos="982980" algn="l"/>
              </a:tabLst>
            </a:pPr>
            <a:r>
              <a:rPr lang="en-IE" sz="1800" dirty="0">
                <a:effectLst/>
                <a:latin typeface="Calibri" panose="020F0502020204030204" pitchFamily="34" charset="0"/>
                <a:ea typeface="Calibri" panose="020F0502020204030204" pitchFamily="34" charset="0"/>
                <a:cs typeface="Times New Roman" panose="02020603050405020304" pitchFamily="18" charset="0"/>
              </a:rPr>
              <a:t>Desk research has the following advantages and disadvantages</a:t>
            </a:r>
          </a:p>
          <a:p>
            <a:pPr marL="0" lvl="0" indent="0">
              <a:lnSpc>
                <a:spcPct val="100000"/>
              </a:lnSpc>
              <a:spcBef>
                <a:spcPts val="0"/>
              </a:spcBef>
              <a:buNone/>
              <a:tabLst>
                <a:tab pos="982980" algn="l"/>
              </a:tabLs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BE3228B7-4351-4B5C-9729-D5EDFB742CD1}"/>
              </a:ext>
            </a:extLst>
          </p:cNvPr>
          <p:cNvGraphicFramePr>
            <a:graphicFrameLocks noGrp="1"/>
          </p:cNvGraphicFramePr>
          <p:nvPr>
            <p:extLst>
              <p:ext uri="{D42A27DB-BD31-4B8C-83A1-F6EECF244321}">
                <p14:modId xmlns:p14="http://schemas.microsoft.com/office/powerpoint/2010/main" val="884925929"/>
              </p:ext>
            </p:extLst>
          </p:nvPr>
        </p:nvGraphicFramePr>
        <p:xfrm>
          <a:off x="1112578" y="3580616"/>
          <a:ext cx="10010124" cy="1985297"/>
        </p:xfrm>
        <a:graphic>
          <a:graphicData uri="http://schemas.openxmlformats.org/drawingml/2006/table">
            <a:tbl>
              <a:tblPr firstRow="1" firstCol="1" bandRow="1">
                <a:tableStyleId>{5C22544A-7EE6-4342-B048-85BDC9FD1C3A}</a:tableStyleId>
              </a:tblPr>
              <a:tblGrid>
                <a:gridCol w="5005062">
                  <a:extLst>
                    <a:ext uri="{9D8B030D-6E8A-4147-A177-3AD203B41FA5}">
                      <a16:colId xmlns:a16="http://schemas.microsoft.com/office/drawing/2014/main" val="2818836073"/>
                    </a:ext>
                  </a:extLst>
                </a:gridCol>
                <a:gridCol w="5005062">
                  <a:extLst>
                    <a:ext uri="{9D8B030D-6E8A-4147-A177-3AD203B41FA5}">
                      <a16:colId xmlns:a16="http://schemas.microsoft.com/office/drawing/2014/main" val="2565908817"/>
                    </a:ext>
                  </a:extLst>
                </a:gridCol>
              </a:tblGrid>
              <a:tr h="595529">
                <a:tc>
                  <a:txBody>
                    <a:bodyPr/>
                    <a:lstStyle/>
                    <a:p>
                      <a:pPr algn="ctr">
                        <a:lnSpc>
                          <a:spcPct val="100000"/>
                        </a:lnSpc>
                        <a:spcAft>
                          <a:spcPts val="0"/>
                        </a:spcAft>
                      </a:pPr>
                      <a:r>
                        <a:rPr lang="en-IE" sz="2000">
                          <a:effectLst/>
                        </a:rPr>
                        <a:t>Advantages</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0"/>
                        </a:spcAft>
                      </a:pPr>
                      <a:r>
                        <a:rPr lang="en-IE" sz="2000">
                          <a:effectLst/>
                        </a:rPr>
                        <a:t>Disadvantages</a:t>
                      </a:r>
                      <a:endParaRPr lang="en-I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5123342"/>
                  </a:ext>
                </a:extLst>
              </a:tr>
              <a:tr h="595529">
                <a:tc>
                  <a:txBody>
                    <a:bodyPr/>
                    <a:lstStyle/>
                    <a:p>
                      <a:pPr marL="342900" lvl="0" indent="-342900">
                        <a:lnSpc>
                          <a:spcPct val="100000"/>
                        </a:lnSpc>
                        <a:spcAft>
                          <a:spcPts val="0"/>
                        </a:spcAft>
                        <a:buFont typeface="+mj-lt"/>
                        <a:buAutoNum type="arabicPeriod"/>
                      </a:pPr>
                      <a:r>
                        <a:rPr lang="en-IE" sz="2000" b="0">
                          <a:solidFill>
                            <a:schemeClr val="tx1"/>
                          </a:solidFill>
                          <a:effectLst/>
                        </a:rPr>
                        <a:t>Easy to get the information</a:t>
                      </a:r>
                      <a:endParaRPr lang="en-IE" sz="20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342900" lvl="0" indent="-342900">
                        <a:lnSpc>
                          <a:spcPct val="100000"/>
                        </a:lnSpc>
                        <a:spcAft>
                          <a:spcPts val="0"/>
                        </a:spcAft>
                        <a:buFont typeface="+mj-lt"/>
                        <a:buAutoNum type="arabicPeriod"/>
                      </a:pPr>
                      <a:r>
                        <a:rPr lang="en-IE" sz="2000" b="0" dirty="0">
                          <a:solidFill>
                            <a:schemeClr val="tx1"/>
                          </a:solidFill>
                          <a:effectLst/>
                        </a:rPr>
                        <a:t>Information may be outdated</a:t>
                      </a:r>
                      <a:endParaRPr lang="en-IE"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3604118614"/>
                  </a:ext>
                </a:extLst>
              </a:tr>
              <a:tr h="794239">
                <a:tc>
                  <a:txBody>
                    <a:bodyPr/>
                    <a:lstStyle/>
                    <a:p>
                      <a:pPr marL="342900" lvl="0" indent="-342900">
                        <a:lnSpc>
                          <a:spcPct val="100000"/>
                        </a:lnSpc>
                        <a:spcAft>
                          <a:spcPts val="0"/>
                        </a:spcAft>
                        <a:buFont typeface="+mj-lt"/>
                        <a:buAutoNum type="arabicPeriod"/>
                      </a:pPr>
                      <a:r>
                        <a:rPr lang="en-IE" sz="2000" b="0" dirty="0">
                          <a:solidFill>
                            <a:schemeClr val="tx1"/>
                          </a:solidFill>
                          <a:effectLst/>
                        </a:rPr>
                        <a:t>Its quick to gather</a:t>
                      </a:r>
                      <a:endParaRPr lang="en-IE"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342900" lvl="0" indent="-342900">
                        <a:lnSpc>
                          <a:spcPct val="100000"/>
                        </a:lnSpc>
                        <a:spcAft>
                          <a:spcPts val="0"/>
                        </a:spcAft>
                        <a:buFont typeface="+mj-lt"/>
                        <a:buAutoNum type="arabicPeriod" startAt="2"/>
                      </a:pPr>
                      <a:r>
                        <a:rPr lang="en-IE" sz="2000" b="0" dirty="0">
                          <a:solidFill>
                            <a:schemeClr val="tx1"/>
                          </a:solidFill>
                          <a:effectLst/>
                        </a:rPr>
                        <a:t>Information may not be relevant to the business</a:t>
                      </a:r>
                      <a:endParaRPr lang="en-IE"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1709861629"/>
                  </a:ext>
                </a:extLst>
              </a:tr>
            </a:tbl>
          </a:graphicData>
        </a:graphic>
      </p:graphicFrame>
    </p:spTree>
    <p:extLst>
      <p:ext uri="{BB962C8B-B14F-4D97-AF65-F5344CB8AC3E}">
        <p14:creationId xmlns:p14="http://schemas.microsoft.com/office/powerpoint/2010/main" val="2306552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USES OF MARKET RESEARCH</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Market research is used by the a business sin the following ways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identify the market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identify what the customer needs and product a product to satisfy those needs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see what the customer want in the future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find out why the sales are declining</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To investigate new markets</a:t>
            </a:r>
          </a:p>
        </p:txBody>
      </p:sp>
    </p:spTree>
    <p:extLst>
      <p:ext uri="{BB962C8B-B14F-4D97-AF65-F5344CB8AC3E}">
        <p14:creationId xmlns:p14="http://schemas.microsoft.com/office/powerpoint/2010/main" val="398509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65D086-E4E2-4815-B353-6129F3DBE540}"/>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Learning Intentions</a:t>
            </a:r>
            <a:endParaRPr lang="en-US" dirty="0">
              <a:solidFill>
                <a:srgbClr val="FFFFFF"/>
              </a:solidFill>
            </a:endParaRPr>
          </a:p>
        </p:txBody>
      </p:sp>
      <p:sp>
        <p:nvSpPr>
          <p:cNvPr id="3" name="Content Placeholder 2">
            <a:extLst>
              <a:ext uri="{FF2B5EF4-FFF2-40B4-BE49-F238E27FC236}">
                <a16:creationId xmlns:a16="http://schemas.microsoft.com/office/drawing/2014/main" id="{F3E229D8-98AD-40F8-8AB1-15AD609FC6E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buNone/>
            </a:pPr>
            <a:r>
              <a:rPr lang="en-GB" sz="2000" b="0" i="0" dirty="0">
                <a:effectLst/>
                <a:latin typeface="Arial" panose="020B0604020202020204" pitchFamily="34" charset="0"/>
              </a:rPr>
              <a:t>By the end of this section, you should be able to do the following</a:t>
            </a:r>
            <a:br>
              <a:rPr lang="en-GB" sz="2000" dirty="0"/>
            </a:br>
            <a:endParaRPr lang="en-GB" sz="2000" dirty="0"/>
          </a:p>
          <a:p>
            <a:pPr marL="457200" indent="-457200">
              <a:spcBef>
                <a:spcPts val="0"/>
              </a:spcBef>
              <a:buFont typeface="+mj-lt"/>
              <a:buAutoNum type="arabicPeriod"/>
            </a:pPr>
            <a:r>
              <a:rPr lang="en-GB" sz="2000" b="0" i="0" dirty="0">
                <a:effectLst/>
                <a:latin typeface="Arial" panose="020B0604020202020204" pitchFamily="34" charset="0"/>
              </a:rPr>
              <a:t>Define the term market research</a:t>
            </a:r>
          </a:p>
          <a:p>
            <a:pPr marL="457200" indent="-457200">
              <a:spcBef>
                <a:spcPts val="0"/>
              </a:spcBef>
              <a:buFont typeface="+mj-lt"/>
              <a:buAutoNum type="arabicPeriod"/>
            </a:pPr>
            <a:r>
              <a:rPr lang="en-GB" sz="2000" b="0" i="0" dirty="0">
                <a:effectLst/>
                <a:latin typeface="Arial" panose="020B0604020202020204" pitchFamily="34" charset="0"/>
              </a:rPr>
              <a:t>Explain the benefits of Market research</a:t>
            </a:r>
          </a:p>
          <a:p>
            <a:pPr marL="457200" indent="-457200">
              <a:spcBef>
                <a:spcPts val="0"/>
              </a:spcBef>
              <a:buFont typeface="+mj-lt"/>
              <a:buAutoNum type="arabicPeriod"/>
            </a:pPr>
            <a:r>
              <a:rPr lang="en-GB" sz="2000" b="0" i="0" dirty="0">
                <a:effectLst/>
                <a:latin typeface="Arial" panose="020B0604020202020204" pitchFamily="34" charset="0"/>
              </a:rPr>
              <a:t>Describe the difference between field and desk research</a:t>
            </a:r>
          </a:p>
          <a:p>
            <a:pPr marL="457200" indent="-457200">
              <a:spcBef>
                <a:spcPts val="0"/>
              </a:spcBef>
              <a:buFont typeface="+mj-lt"/>
              <a:buAutoNum type="arabicPeriod"/>
            </a:pPr>
            <a:r>
              <a:rPr lang="en-GB" sz="2000" b="0" i="0" dirty="0">
                <a:effectLst/>
                <a:latin typeface="Arial" panose="020B0604020202020204" pitchFamily="34" charset="0"/>
              </a:rPr>
              <a:t>Identify the advantages and disadvantage of field and desk research</a:t>
            </a:r>
            <a:endParaRPr lang="en-US" sz="2000" dirty="0">
              <a:cs typeface="Calibri"/>
            </a:endParaRPr>
          </a:p>
        </p:txBody>
      </p:sp>
    </p:spTree>
    <p:extLst>
      <p:ext uri="{BB962C8B-B14F-4D97-AF65-F5344CB8AC3E}">
        <p14:creationId xmlns:p14="http://schemas.microsoft.com/office/powerpoint/2010/main" val="28967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 Research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the gathering, recording and analysis of information about a 			consumers opinion of a product or service. This will help the company 			make good decision and meet the needs of the consumer</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Field Research</a:t>
            </a:r>
            <a:r>
              <a:rPr lang="en-IE" sz="1800" b="1" dirty="0">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 Def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research is also known as primary research. This is because you 			get the information yourself. It involves the business going into the 				marketplace and gather information from people. This information is 			gathered by using questionnaires, focused groups, surveys an observation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21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lv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Desk Research</a:t>
            </a:r>
            <a:r>
              <a:rPr lang="en-IE" sz="1800" b="1" dirty="0">
                <a:latin typeface="Calibri" panose="020F0502020204030204" pitchFamily="34" charset="0"/>
                <a:ea typeface="Calibri" panose="020F0502020204030204" pitchFamily="34" charset="0"/>
                <a:cs typeface="Times New Roman" panose="02020603050405020304" pitchFamily="18" charset="0"/>
              </a:rPr>
              <a:t>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 Def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research is also known as secondary research. This is because the 			information is already gathered by someone else or another source. It 			involves the business looking at sales reports, newspapers articles, the 			internet and the Central Statistics office to gather their information.</a:t>
            </a:r>
          </a:p>
        </p:txBody>
      </p:sp>
    </p:spTree>
    <p:extLst>
      <p:ext uri="{BB962C8B-B14F-4D97-AF65-F5344CB8AC3E}">
        <p14:creationId xmlns:p14="http://schemas.microsoft.com/office/powerpoint/2010/main" val="271327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WHY CONDUCT MARKET RESEARCH</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effectLst/>
                <a:latin typeface="Calibri" panose="020F0502020204030204" pitchFamily="34" charset="0"/>
                <a:ea typeface="Calibri" panose="020F0502020204030204" pitchFamily="34" charset="0"/>
                <a:cs typeface="Times New Roman" panose="02020603050405020304" pitchFamily="18" charset="0"/>
              </a:rPr>
              <a:t>Market Research 		</a:t>
            </a:r>
            <a:r>
              <a:rPr lang="en-IE" sz="1800" b="1" baseline="30000" dirty="0">
                <a:effectLst/>
                <a:latin typeface="Calibri" panose="020F0502020204030204" pitchFamily="34" charset="0"/>
                <a:ea typeface="Calibri" panose="020F0502020204030204" pitchFamily="34" charset="0"/>
                <a:cs typeface="Times New Roman" panose="02020603050405020304" pitchFamily="18" charset="0"/>
              </a:rPr>
              <a:t>Def</a:t>
            </a:r>
            <a:r>
              <a:rPr lang="en-IE" sz="1800" b="1" baseline="30000" dirty="0">
                <a:latin typeface="Calibri" panose="020F0502020204030204" pitchFamily="34" charset="0"/>
                <a:ea typeface="Calibri" panose="020F0502020204030204" pitchFamily="34" charset="0"/>
                <a:cs typeface="Times New Roman" panose="02020603050405020304" pitchFamily="18" charset="0"/>
              </a:rPr>
              <a:t> </a:t>
            </a:r>
            <a:r>
              <a:rPr lang="en-IE" sz="1800" dirty="0">
                <a:effectLst/>
                <a:latin typeface="Calibri" panose="020F0502020204030204" pitchFamily="34" charset="0"/>
                <a:ea typeface="Calibri" panose="020F0502020204030204" pitchFamily="34" charset="0"/>
                <a:cs typeface="Times New Roman" panose="02020603050405020304" pitchFamily="18" charset="0"/>
              </a:rPr>
              <a:t>This is the gathering, recording and analysis of information about a 			consumers opinion of a product or service. This will help the company 			make good decision and meet the needs of the consumer</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Market research helps the business to identify the needs and wants of the consumer, to product a</a:t>
            </a: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product or service to meet these and wants and to keep ahead of the competition</a:t>
            </a:r>
          </a:p>
        </p:txBody>
      </p:sp>
    </p:spTree>
    <p:extLst>
      <p:ext uri="{BB962C8B-B14F-4D97-AF65-F5344CB8AC3E}">
        <p14:creationId xmlns:p14="http://schemas.microsoft.com/office/powerpoint/2010/main" val="34027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WHY CONDUCT MARKET RESEARCH</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Benefits of conducting market research</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company will get the following when then are involve in market research</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information about the customers’ needs and wants</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If the product or service will sell – is there a market/demand for it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does the consumer think of the product – are there any change to be made to it</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Information about competition – what price do they charge</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price the consumer is willing to pay</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What is the levels of sales going to be – an estimate</a:t>
            </a:r>
          </a:p>
        </p:txBody>
      </p:sp>
    </p:spTree>
    <p:extLst>
      <p:ext uri="{BB962C8B-B14F-4D97-AF65-F5344CB8AC3E}">
        <p14:creationId xmlns:p14="http://schemas.microsoft.com/office/powerpoint/2010/main" val="1133515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69"/>
            <a:ext cx="9833548" cy="3599379"/>
          </a:xfrm>
        </p:spPr>
        <p:txBody>
          <a:bodyPr vert="horz" lIns="91440" tIns="45720" rIns="91440" bIns="45720" rtlCol="0" anchor="t">
            <a:noAutofit/>
          </a:bodyPr>
          <a:lstStyle/>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There are two main type of market research that business conduct. These are</a:t>
            </a:r>
          </a:p>
          <a:p>
            <a:pPr>
              <a:lnSpc>
                <a:spcPct val="100000"/>
              </a:lnSpc>
              <a:spcBef>
                <a:spcPts val="0"/>
              </a:spcBef>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Field Research – also known as primary research</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Desk Research – also known as secondary research</a:t>
            </a:r>
          </a:p>
        </p:txBody>
      </p:sp>
    </p:spTree>
    <p:extLst>
      <p:ext uri="{BB962C8B-B14F-4D97-AF65-F5344CB8AC3E}">
        <p14:creationId xmlns:p14="http://schemas.microsoft.com/office/powerpoint/2010/main" val="82522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lvl="0" indent="-342900">
              <a:lnSpc>
                <a:spcPct val="100000"/>
              </a:lnSpc>
              <a:spcBef>
                <a:spcPts val="0"/>
              </a:spcBef>
              <a:buFont typeface="+mj-lt"/>
              <a:buAutoNum type="arabicPeriod"/>
            </a:pPr>
            <a:r>
              <a:rPr lang="en-IE" sz="1800" b="1" u="sng" dirty="0">
                <a:effectLst/>
                <a:latin typeface="Calibri" panose="020F0502020204030204" pitchFamily="34" charset="0"/>
                <a:ea typeface="Calibri" panose="020F0502020204030204" pitchFamily="34" charset="0"/>
                <a:cs typeface="Times New Roman" panose="02020603050405020304" pitchFamily="18" charset="0"/>
              </a:rPr>
              <a:t>Field Research</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research is also known as primary research. This is because you get the information yourself. It involves the business going into the marketplace and gather information from people. </a:t>
            </a:r>
          </a:p>
          <a:p>
            <a:pPr>
              <a:lnSpc>
                <a:spcPct val="100000"/>
              </a:lnSpc>
              <a:spcBef>
                <a:spcPts val="0"/>
              </a:spcBef>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information is gathered by using </a:t>
            </a:r>
          </a:p>
          <a:p>
            <a:pPr marL="800100" lvl="1"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questionnaires,</a:t>
            </a:r>
          </a:p>
          <a:p>
            <a:pPr marL="800100" lvl="1"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focused groups</a:t>
            </a:r>
          </a:p>
          <a:p>
            <a:pPr marL="800100" lvl="1"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surveys an observation</a:t>
            </a:r>
          </a:p>
        </p:txBody>
      </p:sp>
    </p:spTree>
    <p:extLst>
      <p:ext uri="{BB962C8B-B14F-4D97-AF65-F5344CB8AC3E}">
        <p14:creationId xmlns:p14="http://schemas.microsoft.com/office/powerpoint/2010/main" val="2793081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TYPES OF MARKET RESEARCH (Primary)</a:t>
            </a: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indent="-342900">
              <a:lnSpc>
                <a:spcPct val="100000"/>
              </a:lnSpc>
              <a:spcBef>
                <a:spcPts val="0"/>
              </a:spcBef>
              <a:buFont typeface="+mj-lt"/>
              <a:buAutoNum type="arabicPeriod"/>
            </a:pPr>
            <a:r>
              <a:rPr lang="en-IE" sz="1800" i="1" u="sng" dirty="0">
                <a:effectLst/>
                <a:latin typeface="Calibri" panose="020F0502020204030204" pitchFamily="34" charset="0"/>
                <a:ea typeface="Calibri" panose="020F0502020204030204" pitchFamily="34" charset="0"/>
                <a:cs typeface="Times New Roman" panose="02020603050405020304" pitchFamily="18" charset="0"/>
              </a:rPr>
              <a:t>Surveys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This involves asking consumers question about the business product/services. There are 3 types of questions they ask</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Closed question – yes/no answer</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Multiple Choice – Options to choose from</a:t>
            </a:r>
          </a:p>
          <a:p>
            <a:pPr marL="342900" lvl="0" indent="-342900">
              <a:lnSpc>
                <a:spcPct val="100000"/>
              </a:lnSpc>
              <a:spcBef>
                <a:spcPts val="0"/>
              </a:spcBef>
              <a:buFont typeface="+mj-lt"/>
              <a:buAutoNum type="arabicPeriod"/>
            </a:pPr>
            <a:r>
              <a:rPr lang="en-IE" sz="1800" dirty="0">
                <a:effectLst/>
                <a:latin typeface="Calibri" panose="020F0502020204030204" pitchFamily="34" charset="0"/>
                <a:ea typeface="Calibri" panose="020F0502020204030204" pitchFamily="34" charset="0"/>
                <a:cs typeface="Times New Roman" panose="02020603050405020304" pitchFamily="18" charset="0"/>
              </a:rPr>
              <a:t>Open ended – the consumer gives their opinion</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filled in surveys are then analysed (the answers are looked at) and this helps the business to make informed decision.</a:t>
            </a:r>
          </a:p>
        </p:txBody>
      </p:sp>
    </p:spTree>
    <p:extLst>
      <p:ext uri="{BB962C8B-B14F-4D97-AF65-F5344CB8AC3E}">
        <p14:creationId xmlns:p14="http://schemas.microsoft.com/office/powerpoint/2010/main" val="5635854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3424</TotalTime>
  <Words>1106</Words>
  <Application>Microsoft Office PowerPoint</Application>
  <PresentationFormat>Widescreen</PresentationFormat>
  <Paragraphs>142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Strand 3</vt:lpstr>
      <vt:lpstr>Learning Intentions</vt:lpstr>
      <vt:lpstr>KEY TERMS</vt:lpstr>
      <vt:lpstr>KEY TERMS</vt:lpstr>
      <vt:lpstr>WHY CONDUCT MARKET RESEARCH</vt:lpstr>
      <vt:lpstr>WHY CONDUCT MARKET RESEARCH</vt:lpstr>
      <vt:lpstr>TYPES OF MARKET RESEARCH</vt:lpstr>
      <vt:lpstr>TYPES OF MARKET RESEARCH (Primary)</vt:lpstr>
      <vt:lpstr>TYPES OF MARKET RESEARCH (Primary)</vt:lpstr>
      <vt:lpstr>TYPES OF MARKET RESEARCH (Primary)</vt:lpstr>
      <vt:lpstr>TYPES OF MARKET RESEARCH (Primary)</vt:lpstr>
      <vt:lpstr>TYPES OF MARKET RESEARCH (Primary)</vt:lpstr>
      <vt:lpstr>TYPES OF MARKET RESEARCH (Primary)</vt:lpstr>
      <vt:lpstr>TYPES OF MARKET RESEARCH (Primary)</vt:lpstr>
      <vt:lpstr>TYPES OF MARKET RESEARCH (Primary)</vt:lpstr>
      <vt:lpstr>TYPES OF MARKET RESEARCH (Primary)</vt:lpstr>
      <vt:lpstr>TYPES OF MARKET RESEARCH (Secondary)</vt:lpstr>
      <vt:lpstr>TYPES OF MARKET RESEARCH (Secondary)</vt:lpstr>
      <vt:lpstr>USES OF MARKET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Ryan</dc:creator>
  <cp:lastModifiedBy>Jason Ryan</cp:lastModifiedBy>
  <cp:revision>99</cp:revision>
  <dcterms:created xsi:type="dcterms:W3CDTF">2020-12-31T15:56:40Z</dcterms:created>
  <dcterms:modified xsi:type="dcterms:W3CDTF">2021-12-24T16:24:07Z</dcterms:modified>
</cp:coreProperties>
</file>