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7" r:id="rId11"/>
    <p:sldId id="266"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ABBFD9-06C0-407C-A428-431DA29F7F51}" v="816" dt="2021-01-04T12:58:04.9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a:solidFill>
                  <a:srgbClr val="FFFFFF"/>
                </a:solidFill>
                <a:cs typeface="Calibri Light"/>
              </a:rPr>
              <a:t>Stand 1</a:t>
            </a:r>
            <a:endParaRPr lang="en-US">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ormAutofit/>
          </a:bodyPr>
          <a:lstStyle/>
          <a:p>
            <a:r>
              <a:rPr lang="en-US" sz="1300">
                <a:solidFill>
                  <a:srgbClr val="FFFFFF"/>
                </a:solidFill>
                <a:cs typeface="Calibri"/>
              </a:rPr>
              <a:t>1.9 -  </a:t>
            </a:r>
            <a:r>
              <a:rPr lang="en-US" sz="1300">
                <a:solidFill>
                  <a:srgbClr val="FFFFFF"/>
                </a:solidFill>
                <a:ea typeface="+mn-lt"/>
                <a:cs typeface="+mn-lt"/>
              </a:rPr>
              <a:t>Debate the ethical and sustainability issues that arise from their consumption of goods and services and evaluate how they can contribute to sustainable development through consumer behaviour</a:t>
            </a:r>
            <a:endParaRPr lang="en-US" sz="1300">
              <a:solidFill>
                <a:srgbClr val="FFFFFF"/>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8CE80AE-E761-42BC-8914-2DD3E2DF6DE5}"/>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THE ETHICAL CONSUMER</a:t>
            </a:r>
            <a:r>
              <a:rPr lang="en-US">
                <a:solidFill>
                  <a:srgbClr val="FFFFFF"/>
                </a:solidFill>
                <a:ea typeface="+mj-lt"/>
                <a:cs typeface="+mj-lt"/>
              </a:rPr>
              <a:t> </a:t>
            </a:r>
            <a:endParaRPr lang="en-US">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8227FFB9-1D59-4923-BD72-8D1B2D92DC53}"/>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0"/>
              </a:spcBef>
              <a:spcAft>
                <a:spcPts val="600"/>
              </a:spcAft>
              <a:buNone/>
            </a:pPr>
            <a:r>
              <a:rPr lang="en-US" sz="2400">
                <a:solidFill>
                  <a:srgbClr val="000000"/>
                </a:solidFill>
                <a:ea typeface="+mn-lt"/>
                <a:cs typeface="+mn-lt"/>
              </a:rPr>
              <a:t>To be an ethical consumer you need to be informed about the company, how the product is made, how stakeholders are treated. </a:t>
            </a:r>
            <a:endParaRPr lang="en-US" sz="2400">
              <a:solidFill>
                <a:srgbClr val="000000"/>
              </a:solidFill>
              <a:cs typeface="Calibri" panose="020F0502020204030204"/>
            </a:endParaRPr>
          </a:p>
          <a:p>
            <a:pPr marL="0" indent="0">
              <a:spcBef>
                <a:spcPts val="0"/>
              </a:spcBef>
              <a:spcAft>
                <a:spcPts val="600"/>
              </a:spcAft>
              <a:buNone/>
            </a:pPr>
            <a:endParaRPr lang="en-US" sz="2400">
              <a:solidFill>
                <a:srgbClr val="000000"/>
              </a:solidFill>
              <a:ea typeface="+mn-lt"/>
              <a:cs typeface="+mn-lt"/>
            </a:endParaRPr>
          </a:p>
          <a:p>
            <a:pPr marL="0" indent="0">
              <a:spcBef>
                <a:spcPts val="0"/>
              </a:spcBef>
              <a:spcAft>
                <a:spcPts val="600"/>
              </a:spcAft>
              <a:buNone/>
            </a:pPr>
            <a:r>
              <a:rPr lang="en-US" sz="2400">
                <a:solidFill>
                  <a:srgbClr val="000000"/>
                </a:solidFill>
                <a:ea typeface="+mn-lt"/>
                <a:cs typeface="+mn-lt"/>
              </a:rPr>
              <a:t>Ethical consumer does the following when buying goods and services </a:t>
            </a:r>
            <a:endParaRPr lang="en-US" sz="2400">
              <a:solidFill>
                <a:srgbClr val="000000"/>
              </a:solidFill>
              <a:cs typeface="Calibri" panose="020F0502020204030204"/>
            </a:endParaRPr>
          </a:p>
          <a:p>
            <a:pPr marL="514350" indent="-514350">
              <a:spcBef>
                <a:spcPts val="0"/>
              </a:spcBef>
              <a:spcAft>
                <a:spcPts val="600"/>
              </a:spcAft>
              <a:buAutoNum type="arabicPeriod"/>
            </a:pPr>
            <a:r>
              <a:rPr lang="en-US" sz="2400">
                <a:solidFill>
                  <a:srgbClr val="000000"/>
                </a:solidFill>
                <a:ea typeface="+mn-lt"/>
                <a:cs typeface="+mn-lt"/>
              </a:rPr>
              <a:t>Make careful and consider choices</a:t>
            </a:r>
            <a:endParaRPr lang="en-US" sz="2400">
              <a:solidFill>
                <a:srgbClr val="000000"/>
              </a:solidFill>
              <a:cs typeface="Calibri" panose="020F0502020204030204"/>
            </a:endParaRPr>
          </a:p>
          <a:p>
            <a:pPr marL="514350" indent="-514350">
              <a:spcBef>
                <a:spcPts val="0"/>
              </a:spcBef>
              <a:spcAft>
                <a:spcPts val="600"/>
              </a:spcAft>
              <a:buAutoNum type="arabicPeriod"/>
            </a:pPr>
            <a:r>
              <a:rPr lang="en-US" sz="2400">
                <a:solidFill>
                  <a:srgbClr val="000000"/>
                </a:solidFill>
                <a:ea typeface="+mn-lt"/>
                <a:cs typeface="+mn-lt"/>
              </a:rPr>
              <a:t>That responsibility for their buying decisions</a:t>
            </a:r>
            <a:endParaRPr lang="en-US" sz="2400">
              <a:solidFill>
                <a:srgbClr val="000000"/>
              </a:solidFill>
              <a:cs typeface="Calibri" panose="020F0502020204030204"/>
            </a:endParaRPr>
          </a:p>
          <a:p>
            <a:pPr marL="514350" indent="-514350">
              <a:spcBef>
                <a:spcPts val="0"/>
              </a:spcBef>
              <a:spcAft>
                <a:spcPts val="600"/>
              </a:spcAft>
              <a:buAutoNum type="arabicPeriod"/>
            </a:pPr>
            <a:r>
              <a:rPr lang="en-US" sz="2400">
                <a:solidFill>
                  <a:srgbClr val="000000"/>
                </a:solidFill>
                <a:ea typeface="+mn-lt"/>
                <a:cs typeface="+mn-lt"/>
              </a:rPr>
              <a:t>Avoid product and service that have a negative impact on society and the environment</a:t>
            </a:r>
            <a:endParaRPr lang="en-US" sz="2400">
              <a:solidFill>
                <a:srgbClr val="000000"/>
              </a:solidFill>
              <a:cs typeface="Calibri" panose="020F0502020204030204"/>
            </a:endParaRPr>
          </a:p>
          <a:p>
            <a:pPr marL="0" indent="0">
              <a:spcBef>
                <a:spcPts val="0"/>
              </a:spcBef>
              <a:spcAft>
                <a:spcPts val="600"/>
              </a:spcAft>
              <a:buNone/>
            </a:pPr>
            <a:endParaRPr lang="en-US" sz="2400">
              <a:solidFill>
                <a:srgbClr val="000000"/>
              </a:solidFill>
              <a:cs typeface="Calibri" panose="020F0502020204030204"/>
            </a:endParaRPr>
          </a:p>
        </p:txBody>
      </p:sp>
    </p:spTree>
    <p:extLst>
      <p:ext uri="{BB962C8B-B14F-4D97-AF65-F5344CB8AC3E}">
        <p14:creationId xmlns:p14="http://schemas.microsoft.com/office/powerpoint/2010/main" val="1409839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8CE80AE-E761-42BC-8914-2DD3E2DF6DE5}"/>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THE ETHICAL CONSUMER</a:t>
            </a:r>
            <a:r>
              <a:rPr lang="en-US">
                <a:solidFill>
                  <a:srgbClr val="FFFFFF"/>
                </a:solidFill>
                <a:ea typeface="+mj-lt"/>
                <a:cs typeface="+mj-lt"/>
              </a:rPr>
              <a:t> </a:t>
            </a:r>
            <a:endParaRPr lang="en-US">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8227FFB9-1D59-4923-BD72-8D1B2D92DC53}"/>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b="1">
                <a:solidFill>
                  <a:srgbClr val="000000"/>
                </a:solidFill>
                <a:ea typeface="+mn-lt"/>
                <a:cs typeface="+mn-lt"/>
              </a:rPr>
              <a:t>Boycott </a:t>
            </a:r>
            <a:r>
              <a:rPr lang="en-US" sz="2400" b="1" baseline="30000">
                <a:solidFill>
                  <a:srgbClr val="000000"/>
                </a:solidFill>
                <a:ea typeface="+mn-lt"/>
                <a:cs typeface="+mn-lt"/>
              </a:rPr>
              <a:t>Def </a:t>
            </a:r>
            <a:r>
              <a:rPr lang="en-US" sz="2400">
                <a:solidFill>
                  <a:srgbClr val="000000"/>
                </a:solidFill>
                <a:ea typeface="+mn-lt"/>
                <a:cs typeface="+mn-lt"/>
              </a:rPr>
              <a:t>This is when a consumer makes a choice not to buy a particular product, brand or from a certain company. </a:t>
            </a:r>
            <a:endParaRPr lang="en-US" sz="2400">
              <a:solidFill>
                <a:srgbClr val="000000"/>
              </a:solidFill>
              <a:cs typeface="Calibri" panose="020F0502020204030204"/>
            </a:endParaRPr>
          </a:p>
          <a:p>
            <a:pPr marL="0" indent="0">
              <a:buNone/>
            </a:pPr>
            <a:endParaRPr lang="en-US" sz="2400">
              <a:solidFill>
                <a:srgbClr val="000000"/>
              </a:solidFill>
              <a:ea typeface="+mn-lt"/>
              <a:cs typeface="+mn-lt"/>
            </a:endParaRPr>
          </a:p>
          <a:p>
            <a:pPr marL="0" indent="0">
              <a:buNone/>
            </a:pPr>
            <a:r>
              <a:rPr lang="en-US" sz="2400" dirty="0">
                <a:solidFill>
                  <a:srgbClr val="000000"/>
                </a:solidFill>
                <a:ea typeface="+mn-lt"/>
                <a:cs typeface="+mn-lt"/>
              </a:rPr>
              <a:t>Because of this boycotting and protesting by consumers it has resulted in the CRS </a:t>
            </a:r>
            <a:r>
              <a:rPr lang="en-US" sz="2400">
                <a:solidFill>
                  <a:srgbClr val="000000"/>
                </a:solidFill>
                <a:ea typeface="+mn-lt"/>
                <a:cs typeface="+mn-lt"/>
              </a:rPr>
              <a:t>(Corporate Social Responsibility) </a:t>
            </a:r>
            <a:endParaRPr lang="en-US" sz="2400">
              <a:solidFill>
                <a:srgbClr val="000000"/>
              </a:solidFill>
              <a:cs typeface="Calibri" panose="020F0502020204030204"/>
            </a:endParaRPr>
          </a:p>
          <a:p>
            <a:pPr marL="0" indent="0">
              <a:buNone/>
            </a:pPr>
            <a:r>
              <a:rPr lang="en-US" sz="2400" dirty="0">
                <a:solidFill>
                  <a:srgbClr val="000000"/>
                </a:solidFill>
                <a:ea typeface="+mn-lt"/>
                <a:cs typeface="+mn-lt"/>
              </a:rPr>
              <a:t>  </a:t>
            </a:r>
            <a:endParaRPr lang="en-US" sz="2400" dirty="0">
              <a:solidFill>
                <a:srgbClr val="000000"/>
              </a:solidFill>
              <a:cs typeface="Calibri" panose="020F0502020204030204"/>
            </a:endParaRPr>
          </a:p>
          <a:p>
            <a:pPr marL="0" indent="0">
              <a:buNone/>
            </a:pPr>
            <a:r>
              <a:rPr lang="en-US" sz="2400" b="1">
                <a:solidFill>
                  <a:srgbClr val="000000"/>
                </a:solidFill>
                <a:ea typeface="+mn-lt"/>
                <a:cs typeface="+mn-lt"/>
              </a:rPr>
              <a:t>CRS </a:t>
            </a:r>
            <a:r>
              <a:rPr lang="en-US" sz="2400" b="1" baseline="30000">
                <a:solidFill>
                  <a:srgbClr val="000000"/>
                </a:solidFill>
                <a:ea typeface="+mn-lt"/>
                <a:cs typeface="+mn-lt"/>
              </a:rPr>
              <a:t>Def </a:t>
            </a:r>
            <a:r>
              <a:rPr lang="en-US" sz="2400">
                <a:solidFill>
                  <a:srgbClr val="000000"/>
                </a:solidFill>
                <a:ea typeface="+mn-lt"/>
                <a:cs typeface="+mn-lt"/>
              </a:rPr>
              <a:t>This stand for Corporate Social Responsibility an refers o organisations acting to benefit society and the environment </a:t>
            </a:r>
            <a:endParaRPr lang="en-US" sz="2400">
              <a:solidFill>
                <a:srgbClr val="000000"/>
              </a:solidFill>
              <a:cs typeface="Calibri" panose="020F0502020204030204"/>
            </a:endParaRPr>
          </a:p>
        </p:txBody>
      </p:sp>
    </p:spTree>
    <p:extLst>
      <p:ext uri="{BB962C8B-B14F-4D97-AF65-F5344CB8AC3E}">
        <p14:creationId xmlns:p14="http://schemas.microsoft.com/office/powerpoint/2010/main" val="1344128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401B799-F921-4936-B1E2-53F8E0E28133}"/>
              </a:ext>
            </a:extLst>
          </p:cNvPr>
          <p:cNvSpPr>
            <a:spLocks noGrp="1"/>
          </p:cNvSpPr>
          <p:nvPr>
            <p:ph type="title"/>
          </p:nvPr>
        </p:nvSpPr>
        <p:spPr>
          <a:xfrm>
            <a:off x="640079" y="2053641"/>
            <a:ext cx="3669161" cy="2760098"/>
          </a:xfrm>
        </p:spPr>
        <p:txBody>
          <a:bodyPr>
            <a:normAutofit/>
          </a:bodyPr>
          <a:lstStyle/>
          <a:p>
            <a:r>
              <a:rPr lang="en-US" sz="4100" b="1">
                <a:solidFill>
                  <a:srgbClr val="FFFFFF"/>
                </a:solidFill>
                <a:ea typeface="+mj-lt"/>
                <a:cs typeface="+mj-lt"/>
              </a:rPr>
              <a:t>THE IMPACT OF ETHICAL CONSUMERISM</a:t>
            </a:r>
            <a:r>
              <a:rPr lang="en-US" sz="4100">
                <a:solidFill>
                  <a:srgbClr val="FFFFFF"/>
                </a:solidFill>
                <a:ea typeface="+mj-lt"/>
                <a:cs typeface="+mj-lt"/>
              </a:rPr>
              <a:t> </a:t>
            </a:r>
            <a:endParaRPr lang="en-US" sz="4100">
              <a:solidFill>
                <a:srgbClr val="FFFFFF"/>
              </a:solidFill>
            </a:endParaRPr>
          </a:p>
        </p:txBody>
      </p:sp>
      <p:sp>
        <p:nvSpPr>
          <p:cNvPr id="3" name="Content Placeholder 2">
            <a:extLst>
              <a:ext uri="{FF2B5EF4-FFF2-40B4-BE49-F238E27FC236}">
                <a16:creationId xmlns:a16="http://schemas.microsoft.com/office/drawing/2014/main" id="{26890B6C-1D3E-4FC6-81A3-DEDA26E2C6C4}"/>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457200" indent="-457200">
              <a:buAutoNum type="arabicPeriod"/>
            </a:pPr>
            <a:r>
              <a:rPr lang="en-US" sz="2400">
                <a:solidFill>
                  <a:srgbClr val="000000"/>
                </a:solidFill>
                <a:ea typeface="+mn-lt"/>
                <a:cs typeface="+mn-lt"/>
              </a:rPr>
              <a:t>Increase in emphasis on CSR</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Increased focus on Green Consumerism</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How big is your carbon footprint</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The United Nations Millennium Development Goals</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The production of fair labour certified garments</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The promotion of animal welfare</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Sustainable resources and technologies</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Reduce Reuse Recycle</a:t>
            </a:r>
            <a:endParaRPr lang="en-US" sz="2400">
              <a:solidFill>
                <a:srgbClr val="000000"/>
              </a:solidFill>
              <a:cs typeface="Calibri"/>
            </a:endParaRPr>
          </a:p>
          <a:p>
            <a:endParaRPr lang="en-US" sz="2400">
              <a:solidFill>
                <a:srgbClr val="000000"/>
              </a:solidFill>
              <a:cs typeface="Calibri"/>
            </a:endParaRPr>
          </a:p>
        </p:txBody>
      </p:sp>
    </p:spTree>
    <p:extLst>
      <p:ext uri="{BB962C8B-B14F-4D97-AF65-F5344CB8AC3E}">
        <p14:creationId xmlns:p14="http://schemas.microsoft.com/office/powerpoint/2010/main" val="2007773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D89E9B-C951-436A-95C1-48C312551F15}"/>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SO WHAT CAN YOU DO</a:t>
            </a:r>
            <a:r>
              <a:rPr lang="en-US">
                <a:solidFill>
                  <a:srgbClr val="FFFFFF"/>
                </a:solidFill>
                <a:ea typeface="+mj-lt"/>
                <a:cs typeface="+mj-lt"/>
              </a:rPr>
              <a:t> </a:t>
            </a:r>
            <a:endParaRPr lang="en-US">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55C6B038-760C-4C6A-8BE0-DF025A66ADB1}"/>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457200" indent="-457200">
              <a:buAutoNum type="arabicPeriod"/>
            </a:pPr>
            <a:r>
              <a:rPr lang="en-US" sz="2400">
                <a:solidFill>
                  <a:srgbClr val="000000"/>
                </a:solidFill>
                <a:ea typeface="+mn-lt"/>
                <a:cs typeface="+mn-lt"/>
              </a:rPr>
              <a:t>Engage in life cycle thinking</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Ask Questions</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Support sustainable business</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Reduce, Reuse, Recycle</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Consider end of like disposal</a:t>
            </a:r>
            <a:endParaRPr lang="en-US" sz="2400">
              <a:solidFill>
                <a:srgbClr val="000000"/>
              </a:solidFill>
              <a:cs typeface="Calibri" panose="020F0502020204030204"/>
            </a:endParaRPr>
          </a:p>
          <a:p>
            <a:pPr marL="457200" indent="-457200">
              <a:buAutoNum type="arabicPeriod"/>
            </a:pPr>
            <a:r>
              <a:rPr lang="en-US" sz="2400">
                <a:solidFill>
                  <a:srgbClr val="000000"/>
                </a:solidFill>
                <a:ea typeface="+mn-lt"/>
                <a:cs typeface="+mn-lt"/>
              </a:rPr>
              <a:t>Shop Local where possible</a:t>
            </a:r>
            <a:endParaRPr lang="en-US" sz="2400">
              <a:solidFill>
                <a:srgbClr val="000000"/>
              </a:solidFill>
              <a:cs typeface="Calibri"/>
            </a:endParaRPr>
          </a:p>
          <a:p>
            <a:endParaRPr lang="en-US" sz="2400">
              <a:solidFill>
                <a:srgbClr val="000000"/>
              </a:solidFill>
              <a:cs typeface="Calibri"/>
            </a:endParaRPr>
          </a:p>
        </p:txBody>
      </p:sp>
    </p:spTree>
    <p:extLst>
      <p:ext uri="{BB962C8B-B14F-4D97-AF65-F5344CB8AC3E}">
        <p14:creationId xmlns:p14="http://schemas.microsoft.com/office/powerpoint/2010/main" val="82533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B01B2D8-0D7C-4061-B231-29F8DBB6F5D6}"/>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cs typeface="Calibri Light"/>
              </a:rPr>
              <a:t>KEY TERMS</a:t>
            </a:r>
            <a:endParaRPr lang="en-US" sz="4000" b="1">
              <a:solidFill>
                <a:srgbClr val="FFFFFF"/>
              </a:solidFill>
            </a:endParaRPr>
          </a:p>
        </p:txBody>
      </p:sp>
      <p:sp>
        <p:nvSpPr>
          <p:cNvPr id="3" name="Content Placeholder 2">
            <a:extLst>
              <a:ext uri="{FF2B5EF4-FFF2-40B4-BE49-F238E27FC236}">
                <a16:creationId xmlns:a16="http://schemas.microsoft.com/office/drawing/2014/main" id="{76A8FE05-5309-4813-956B-C31550926799}"/>
              </a:ext>
            </a:extLst>
          </p:cNvPr>
          <p:cNvSpPr>
            <a:spLocks noGrp="1"/>
          </p:cNvSpPr>
          <p:nvPr>
            <p:ph idx="1"/>
          </p:nvPr>
        </p:nvSpPr>
        <p:spPr>
          <a:xfrm>
            <a:off x="1179226" y="3092970"/>
            <a:ext cx="9833548" cy="2693976"/>
          </a:xfrm>
        </p:spPr>
        <p:txBody>
          <a:bodyPr vert="horz" lIns="91440" tIns="45720" rIns="91440" bIns="45720" rtlCol="0">
            <a:normAutofit/>
          </a:bodyPr>
          <a:lstStyle/>
          <a:p>
            <a:pPr marL="0" indent="0">
              <a:buNone/>
            </a:pPr>
            <a:r>
              <a:rPr lang="en-US" sz="2000" b="1">
                <a:solidFill>
                  <a:srgbClr val="000000"/>
                </a:solidFill>
                <a:ea typeface="+mn-lt"/>
                <a:cs typeface="+mn-lt"/>
              </a:rPr>
              <a:t>Non-Renewable </a:t>
            </a:r>
            <a:r>
              <a:rPr lang="en-US" sz="2000" b="1" baseline="30000">
                <a:solidFill>
                  <a:srgbClr val="000000"/>
                </a:solidFill>
                <a:ea typeface="+mn-lt"/>
                <a:cs typeface="+mn-lt"/>
              </a:rPr>
              <a:t>Def  </a:t>
            </a:r>
            <a:r>
              <a:rPr lang="en-US" sz="2000">
                <a:solidFill>
                  <a:srgbClr val="000000"/>
                </a:solidFill>
                <a:ea typeface="+mn-lt"/>
                <a:cs typeface="+mn-lt"/>
              </a:rPr>
              <a:t>These are resources that are in limited supply and can’t be replaced. For example, Oil, Coal. They will eventually run out </a:t>
            </a:r>
            <a:endParaRPr lang="en-US" sz="2000">
              <a:solidFill>
                <a:srgbClr val="000000"/>
              </a:solidFill>
              <a:cs typeface="Calibri" panose="020F0502020204030204"/>
            </a:endParaRPr>
          </a:p>
          <a:p>
            <a:pPr marL="0" indent="0">
              <a:buNone/>
            </a:pPr>
            <a:endParaRPr lang="en-US" sz="2000">
              <a:solidFill>
                <a:srgbClr val="000000"/>
              </a:solidFill>
              <a:cs typeface="Calibri" panose="020F0502020204030204"/>
            </a:endParaRPr>
          </a:p>
          <a:p>
            <a:pPr marL="0" indent="0">
              <a:buNone/>
            </a:pPr>
            <a:r>
              <a:rPr lang="en-US" sz="2000" b="1">
                <a:solidFill>
                  <a:srgbClr val="000000"/>
                </a:solidFill>
                <a:ea typeface="+mn-lt"/>
                <a:cs typeface="+mn-lt"/>
              </a:rPr>
              <a:t>Renewable </a:t>
            </a:r>
            <a:r>
              <a:rPr lang="en-US" sz="2000" b="1" baseline="30000">
                <a:solidFill>
                  <a:srgbClr val="000000"/>
                </a:solidFill>
                <a:ea typeface="+mn-lt"/>
                <a:cs typeface="+mn-lt"/>
              </a:rPr>
              <a:t>Def </a:t>
            </a:r>
            <a:r>
              <a:rPr lang="en-US" sz="2000">
                <a:solidFill>
                  <a:srgbClr val="000000"/>
                </a:solidFill>
                <a:ea typeface="+mn-lt"/>
                <a:cs typeface="+mn-lt"/>
              </a:rPr>
              <a:t>These are resource that are not in limited supply and won’t run out. They can be regrown or recycled. Examples include Wind, Trees </a:t>
            </a:r>
            <a:endParaRPr lang="en-US" sz="2000">
              <a:solidFill>
                <a:srgbClr val="000000"/>
              </a:solidFill>
              <a:cs typeface="Calibri" panose="020F0502020204030204"/>
            </a:endParaRPr>
          </a:p>
        </p:txBody>
      </p:sp>
    </p:spTree>
    <p:extLst>
      <p:ext uri="{BB962C8B-B14F-4D97-AF65-F5344CB8AC3E}">
        <p14:creationId xmlns:p14="http://schemas.microsoft.com/office/powerpoint/2010/main" val="530165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3DB9CC4-A639-4476-A656-A0CC0D82DC54}"/>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65A251E2-2C9E-43CF-A1E6-ECF59D3ADCFF}"/>
              </a:ext>
            </a:extLst>
          </p:cNvPr>
          <p:cNvSpPr>
            <a:spLocks noGrp="1"/>
          </p:cNvSpPr>
          <p:nvPr>
            <p:ph idx="1"/>
          </p:nvPr>
        </p:nvSpPr>
        <p:spPr>
          <a:xfrm>
            <a:off x="1179226" y="3092970"/>
            <a:ext cx="9833548" cy="2693976"/>
          </a:xfrm>
        </p:spPr>
        <p:txBody>
          <a:bodyPr vert="horz" lIns="91440" tIns="45720" rIns="91440" bIns="45720" rtlCol="0">
            <a:normAutofit/>
          </a:bodyPr>
          <a:lstStyle/>
          <a:p>
            <a:pPr marL="0" indent="0">
              <a:buNone/>
            </a:pPr>
            <a:r>
              <a:rPr lang="en-US" sz="2000" b="1">
                <a:solidFill>
                  <a:srgbClr val="000000"/>
                </a:solidFill>
                <a:ea typeface="+mn-lt"/>
                <a:cs typeface="+mn-lt"/>
              </a:rPr>
              <a:t>Sustainability </a:t>
            </a:r>
            <a:r>
              <a:rPr lang="en-US" sz="2000" b="1" baseline="30000">
                <a:solidFill>
                  <a:srgbClr val="000000"/>
                </a:solidFill>
                <a:ea typeface="+mn-lt"/>
                <a:cs typeface="+mn-lt"/>
              </a:rPr>
              <a:t>Def </a:t>
            </a:r>
            <a:r>
              <a:rPr lang="en-US" sz="2000">
                <a:solidFill>
                  <a:srgbClr val="000000"/>
                </a:solidFill>
                <a:ea typeface="+mn-lt"/>
                <a:cs typeface="+mn-lt"/>
              </a:rPr>
              <a:t>This is the process of balancing the social (people), economic (Profit) and environmental (Planet) systems for wellbeing of individuals now and in the future </a:t>
            </a:r>
            <a:endParaRPr lang="en-US" sz="2000">
              <a:solidFill>
                <a:srgbClr val="000000"/>
              </a:solidFill>
              <a:cs typeface="Calibri" panose="020F0502020204030204"/>
            </a:endParaRPr>
          </a:p>
          <a:p>
            <a:pPr marL="0" indent="0">
              <a:buNone/>
            </a:pPr>
            <a:r>
              <a:rPr lang="en-US" sz="2000" b="1">
                <a:solidFill>
                  <a:srgbClr val="000000"/>
                </a:solidFill>
                <a:ea typeface="+mn-lt"/>
                <a:cs typeface="+mn-lt"/>
              </a:rPr>
              <a:t>Sustainability Development </a:t>
            </a:r>
            <a:r>
              <a:rPr lang="en-US" sz="2000" b="1" baseline="30000">
                <a:solidFill>
                  <a:srgbClr val="000000"/>
                </a:solidFill>
                <a:ea typeface="+mn-lt"/>
                <a:cs typeface="+mn-lt"/>
              </a:rPr>
              <a:t>Def </a:t>
            </a:r>
            <a:r>
              <a:rPr lang="en-US" sz="2000">
                <a:solidFill>
                  <a:srgbClr val="000000"/>
                </a:solidFill>
                <a:ea typeface="+mn-lt"/>
                <a:cs typeface="+mn-lt"/>
              </a:rPr>
              <a:t>This means meeting the needs of the present without compromising future generation’s needs. </a:t>
            </a:r>
            <a:endParaRPr lang="en-US" sz="2000">
              <a:solidFill>
                <a:srgbClr val="000000"/>
              </a:solidFill>
              <a:cs typeface="Calibri" panose="020F0502020204030204"/>
            </a:endParaRPr>
          </a:p>
          <a:p>
            <a:pPr marL="0" indent="0">
              <a:buNone/>
            </a:pPr>
            <a:r>
              <a:rPr lang="en-US" sz="2000" b="1">
                <a:solidFill>
                  <a:srgbClr val="000000"/>
                </a:solidFill>
                <a:ea typeface="+mn-lt"/>
                <a:cs typeface="+mn-lt"/>
              </a:rPr>
              <a:t>Sustainability use </a:t>
            </a:r>
            <a:r>
              <a:rPr lang="en-US" sz="2000" b="1" baseline="30000">
                <a:solidFill>
                  <a:srgbClr val="000000"/>
                </a:solidFill>
                <a:ea typeface="+mn-lt"/>
                <a:cs typeface="+mn-lt"/>
              </a:rPr>
              <a:t>Def </a:t>
            </a:r>
            <a:r>
              <a:rPr lang="en-US" sz="2000">
                <a:solidFill>
                  <a:srgbClr val="000000"/>
                </a:solidFill>
                <a:ea typeface="+mn-lt"/>
                <a:cs typeface="+mn-lt"/>
              </a:rPr>
              <a:t>This means using resource that meet our current needs but also persevering these resources for future generations </a:t>
            </a:r>
            <a:endParaRPr lang="en-US" sz="2000">
              <a:solidFill>
                <a:srgbClr val="000000"/>
              </a:solidFill>
              <a:cs typeface="Calibri" panose="020F0502020204030204"/>
            </a:endParaRPr>
          </a:p>
          <a:p>
            <a:pPr marL="0" indent="0">
              <a:buNone/>
            </a:pPr>
            <a:r>
              <a:rPr lang="en-US" sz="2000" b="1">
                <a:solidFill>
                  <a:srgbClr val="000000"/>
                </a:solidFill>
                <a:ea typeface="+mn-lt"/>
                <a:cs typeface="+mn-lt"/>
              </a:rPr>
              <a:t>Sustainability Consumption </a:t>
            </a:r>
            <a:r>
              <a:rPr lang="en-US" sz="2000" b="1" baseline="30000">
                <a:solidFill>
                  <a:srgbClr val="000000"/>
                </a:solidFill>
                <a:ea typeface="+mn-lt"/>
                <a:cs typeface="+mn-lt"/>
              </a:rPr>
              <a:t>Def </a:t>
            </a:r>
            <a:r>
              <a:rPr lang="en-US" sz="2000">
                <a:solidFill>
                  <a:srgbClr val="000000"/>
                </a:solidFill>
                <a:ea typeface="+mn-lt"/>
                <a:cs typeface="+mn-lt"/>
              </a:rPr>
              <a:t>This means buying goods and services that don’t harm society, the environment or economy </a:t>
            </a:r>
            <a:endParaRPr lang="en-US" sz="2000">
              <a:solidFill>
                <a:srgbClr val="000000"/>
              </a:solidFill>
              <a:cs typeface="Calibri" panose="020F0502020204030204"/>
            </a:endParaRPr>
          </a:p>
        </p:txBody>
      </p:sp>
    </p:spTree>
    <p:extLst>
      <p:ext uri="{BB962C8B-B14F-4D97-AF65-F5344CB8AC3E}">
        <p14:creationId xmlns:p14="http://schemas.microsoft.com/office/powerpoint/2010/main" val="57476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9B74BF8-0894-4D9D-8261-FFB41150BB7C}"/>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cs typeface="Calibri Light"/>
              </a:rPr>
              <a:t>KEY TERMS</a:t>
            </a:r>
            <a:endParaRPr lang="en-US" sz="4000">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664D1C4D-CC97-47BE-9D82-537224A2D9D3}"/>
              </a:ext>
            </a:extLst>
          </p:cNvPr>
          <p:cNvSpPr>
            <a:spLocks noGrp="1"/>
          </p:cNvSpPr>
          <p:nvPr>
            <p:ph idx="1"/>
          </p:nvPr>
        </p:nvSpPr>
        <p:spPr>
          <a:xfrm>
            <a:off x="1179226" y="3092970"/>
            <a:ext cx="9833548" cy="2693976"/>
          </a:xfrm>
        </p:spPr>
        <p:txBody>
          <a:bodyPr vert="horz" lIns="91440" tIns="45720" rIns="91440" bIns="45720" rtlCol="0">
            <a:normAutofit/>
          </a:bodyPr>
          <a:lstStyle/>
          <a:p>
            <a:pPr marL="0" indent="0">
              <a:buNone/>
            </a:pPr>
            <a:r>
              <a:rPr lang="en-US" sz="2000" b="1">
                <a:solidFill>
                  <a:srgbClr val="000000"/>
                </a:solidFill>
                <a:ea typeface="+mn-lt"/>
                <a:cs typeface="+mn-lt"/>
              </a:rPr>
              <a:t>Ethical Consumer </a:t>
            </a:r>
            <a:r>
              <a:rPr lang="en-US" sz="2000" b="1" baseline="30000">
                <a:solidFill>
                  <a:srgbClr val="000000"/>
                </a:solidFill>
                <a:ea typeface="+mn-lt"/>
                <a:cs typeface="+mn-lt"/>
              </a:rPr>
              <a:t>Def </a:t>
            </a:r>
            <a:r>
              <a:rPr lang="en-US" sz="2000">
                <a:solidFill>
                  <a:srgbClr val="000000"/>
                </a:solidFill>
                <a:ea typeface="+mn-lt"/>
                <a:cs typeface="+mn-lt"/>
              </a:rPr>
              <a:t>This is the person ability to do the right thing and make good decisions. Ethical consumer chooses gods that meet their needs, but they also think about how this affects their moral values. They buy goods that are produced in a ethical manner </a:t>
            </a:r>
            <a:endParaRPr lang="en-US" sz="2000">
              <a:solidFill>
                <a:srgbClr val="000000"/>
              </a:solidFill>
              <a:cs typeface="Calibri" panose="020F0502020204030204"/>
            </a:endParaRPr>
          </a:p>
          <a:p>
            <a:pPr marL="0" indent="0">
              <a:buNone/>
            </a:pPr>
            <a:r>
              <a:rPr lang="en-US" sz="2000" b="1">
                <a:solidFill>
                  <a:srgbClr val="000000"/>
                </a:solidFill>
                <a:ea typeface="+mn-lt"/>
                <a:cs typeface="+mn-lt"/>
              </a:rPr>
              <a:t>Ethical Goods </a:t>
            </a:r>
            <a:r>
              <a:rPr lang="en-US" sz="2000" b="1" baseline="30000">
                <a:solidFill>
                  <a:srgbClr val="000000"/>
                </a:solidFill>
                <a:ea typeface="+mn-lt"/>
                <a:cs typeface="+mn-lt"/>
              </a:rPr>
              <a:t>Def </a:t>
            </a:r>
            <a:r>
              <a:rPr lang="en-US" sz="2000">
                <a:solidFill>
                  <a:srgbClr val="000000"/>
                </a:solidFill>
                <a:ea typeface="+mn-lt"/>
                <a:cs typeface="+mn-lt"/>
              </a:rPr>
              <a:t>These are produced in a manner that is kind to the environment and to the people who produce them </a:t>
            </a:r>
          </a:p>
          <a:p>
            <a:pPr marL="0" indent="0">
              <a:buNone/>
            </a:pPr>
            <a:r>
              <a:rPr lang="en-US" sz="2000" b="1">
                <a:solidFill>
                  <a:srgbClr val="000000"/>
                </a:solidFill>
                <a:cs typeface="Calibri"/>
              </a:rPr>
              <a:t>Boycott </a:t>
            </a:r>
            <a:r>
              <a:rPr lang="en-US" sz="2000" b="1" baseline="30000">
                <a:solidFill>
                  <a:srgbClr val="000000"/>
                </a:solidFill>
                <a:cs typeface="Calibri"/>
              </a:rPr>
              <a:t>Def </a:t>
            </a:r>
            <a:r>
              <a:rPr lang="en-US" sz="2000">
                <a:solidFill>
                  <a:srgbClr val="000000"/>
                </a:solidFill>
                <a:cs typeface="Calibri"/>
              </a:rPr>
              <a:t>This is when a consumer makes a choice not to buy a particular product, brand or from a certain company. </a:t>
            </a:r>
          </a:p>
        </p:txBody>
      </p:sp>
    </p:spTree>
    <p:extLst>
      <p:ext uri="{BB962C8B-B14F-4D97-AF65-F5344CB8AC3E}">
        <p14:creationId xmlns:p14="http://schemas.microsoft.com/office/powerpoint/2010/main" val="340331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3804E86-7344-424D-A8C9-9EEBAAF57DD7}"/>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cs typeface="Calibri Light"/>
              </a:rPr>
              <a:t>KEY TERMS</a:t>
            </a:r>
            <a:endParaRPr lang="en-US" sz="4000">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9EC549A4-E382-4561-832A-42F5D66FA687}"/>
              </a:ext>
            </a:extLst>
          </p:cNvPr>
          <p:cNvSpPr>
            <a:spLocks noGrp="1"/>
          </p:cNvSpPr>
          <p:nvPr>
            <p:ph idx="1"/>
          </p:nvPr>
        </p:nvSpPr>
        <p:spPr>
          <a:xfrm>
            <a:off x="1179226" y="3092970"/>
            <a:ext cx="9833548" cy="2693976"/>
          </a:xfrm>
        </p:spPr>
        <p:txBody>
          <a:bodyPr vert="horz" lIns="91440" tIns="45720" rIns="91440" bIns="45720" rtlCol="0">
            <a:normAutofit/>
          </a:bodyPr>
          <a:lstStyle/>
          <a:p>
            <a:pPr marL="0" indent="0">
              <a:buNone/>
            </a:pPr>
            <a:r>
              <a:rPr lang="en-US" sz="2000" b="1">
                <a:solidFill>
                  <a:srgbClr val="000000"/>
                </a:solidFill>
                <a:ea typeface="+mn-lt"/>
                <a:cs typeface="+mn-lt"/>
              </a:rPr>
              <a:t>CRS </a:t>
            </a:r>
            <a:r>
              <a:rPr lang="en-US" sz="2000" b="1" baseline="30000">
                <a:solidFill>
                  <a:srgbClr val="000000"/>
                </a:solidFill>
                <a:ea typeface="+mn-lt"/>
                <a:cs typeface="+mn-lt"/>
              </a:rPr>
              <a:t>Def      </a:t>
            </a:r>
            <a:r>
              <a:rPr lang="en-US" sz="2000">
                <a:solidFill>
                  <a:srgbClr val="000000"/>
                </a:solidFill>
                <a:ea typeface="+mn-lt"/>
                <a:cs typeface="+mn-lt"/>
              </a:rPr>
              <a:t>This stand for Corporate Social Responsibility an refers o organisations acting to benefit society and the environment </a:t>
            </a:r>
            <a:endParaRPr lang="en-US" sz="2000">
              <a:solidFill>
                <a:srgbClr val="000000"/>
              </a:solidFill>
              <a:cs typeface="Calibri"/>
            </a:endParaRPr>
          </a:p>
        </p:txBody>
      </p:sp>
    </p:spTree>
    <p:extLst>
      <p:ext uri="{BB962C8B-B14F-4D97-AF65-F5344CB8AC3E}">
        <p14:creationId xmlns:p14="http://schemas.microsoft.com/office/powerpoint/2010/main" val="1712330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6FD0249-1236-40BB-9BF1-4C0158DA0573}"/>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RESOURCES</a:t>
            </a:r>
            <a:endParaRPr lang="en-US">
              <a:solidFill>
                <a:srgbClr val="FFFFFF"/>
              </a:solidFill>
            </a:endParaRPr>
          </a:p>
        </p:txBody>
      </p:sp>
      <p:sp>
        <p:nvSpPr>
          <p:cNvPr id="3" name="Content Placeholder 2">
            <a:extLst>
              <a:ext uri="{FF2B5EF4-FFF2-40B4-BE49-F238E27FC236}">
                <a16:creationId xmlns:a16="http://schemas.microsoft.com/office/drawing/2014/main" id="{1F535576-8B92-41FA-A3B1-354B7981C2E7}"/>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lnSpc>
                <a:spcPct val="100000"/>
              </a:lnSpc>
              <a:spcBef>
                <a:spcPts val="0"/>
              </a:spcBef>
              <a:buNone/>
            </a:pPr>
            <a:r>
              <a:rPr lang="en-US" sz="2200">
                <a:solidFill>
                  <a:srgbClr val="000000"/>
                </a:solidFill>
                <a:ea typeface="+mn-lt"/>
                <a:cs typeface="+mn-lt"/>
              </a:rPr>
              <a:t>There are different types of Resources </a:t>
            </a:r>
            <a:endParaRPr lang="en-US" sz="2200">
              <a:solidFill>
                <a:srgbClr val="000000"/>
              </a:solidFill>
              <a:cs typeface="Calibri" panose="020F0502020204030204"/>
            </a:endParaRPr>
          </a:p>
          <a:p>
            <a:pPr marL="0" indent="0">
              <a:lnSpc>
                <a:spcPct val="100000"/>
              </a:lnSpc>
              <a:spcBef>
                <a:spcPts val="0"/>
              </a:spcBef>
              <a:buNone/>
            </a:pPr>
            <a:r>
              <a:rPr lang="en-US" sz="2200">
                <a:solidFill>
                  <a:srgbClr val="000000"/>
                </a:solidFill>
                <a:ea typeface="+mn-lt"/>
                <a:cs typeface="+mn-lt"/>
              </a:rPr>
              <a:t>1. Natural (Oil and Gas)        </a:t>
            </a:r>
            <a:endParaRPr lang="en-US" sz="2200" dirty="0">
              <a:solidFill>
                <a:srgbClr val="000000"/>
              </a:solidFill>
              <a:ea typeface="+mn-lt"/>
              <a:cs typeface="+mn-lt"/>
            </a:endParaRPr>
          </a:p>
          <a:p>
            <a:pPr marL="0" indent="0">
              <a:lnSpc>
                <a:spcPct val="100000"/>
              </a:lnSpc>
              <a:spcBef>
                <a:spcPts val="0"/>
              </a:spcBef>
              <a:buNone/>
            </a:pPr>
            <a:r>
              <a:rPr lang="en-US" sz="2200">
                <a:solidFill>
                  <a:srgbClr val="000000"/>
                </a:solidFill>
                <a:ea typeface="+mn-lt"/>
                <a:cs typeface="+mn-lt"/>
              </a:rPr>
              <a:t>3. Human </a:t>
            </a:r>
            <a:r>
              <a:rPr lang="en-US" sz="2200" dirty="0">
                <a:solidFill>
                  <a:srgbClr val="000000"/>
                </a:solidFill>
                <a:ea typeface="+mn-lt"/>
                <a:cs typeface="+mn-lt"/>
              </a:rPr>
              <a:t>(Labour) </a:t>
            </a:r>
            <a:endParaRPr lang="en-US" sz="2200">
              <a:solidFill>
                <a:srgbClr val="000000"/>
              </a:solidFill>
              <a:cs typeface="Calibri" panose="020F0502020204030204"/>
            </a:endParaRPr>
          </a:p>
          <a:p>
            <a:pPr marL="0" indent="0">
              <a:lnSpc>
                <a:spcPct val="100000"/>
              </a:lnSpc>
              <a:spcBef>
                <a:spcPts val="0"/>
              </a:spcBef>
              <a:buNone/>
            </a:pPr>
            <a:r>
              <a:rPr lang="en-US" sz="2200">
                <a:solidFill>
                  <a:srgbClr val="000000"/>
                </a:solidFill>
                <a:ea typeface="+mn-lt"/>
                <a:cs typeface="+mn-lt"/>
              </a:rPr>
              <a:t>2. Capital (Fixed Assets)                    </a:t>
            </a:r>
          </a:p>
          <a:p>
            <a:pPr marL="0" indent="0">
              <a:lnSpc>
                <a:spcPct val="100000"/>
              </a:lnSpc>
              <a:spcBef>
                <a:spcPts val="0"/>
              </a:spcBef>
              <a:buNone/>
            </a:pPr>
            <a:r>
              <a:rPr lang="en-US" sz="2200">
                <a:solidFill>
                  <a:srgbClr val="000000"/>
                </a:solidFill>
                <a:ea typeface="+mn-lt"/>
                <a:cs typeface="+mn-lt"/>
              </a:rPr>
              <a:t> 4. Financial (Money) </a:t>
            </a:r>
            <a:endParaRPr lang="en-US" sz="2200">
              <a:solidFill>
                <a:srgbClr val="000000"/>
              </a:solidFill>
              <a:cs typeface="Calibri" panose="020F0502020204030204"/>
            </a:endParaRPr>
          </a:p>
          <a:p>
            <a:pPr marL="0" indent="0">
              <a:lnSpc>
                <a:spcPct val="100000"/>
              </a:lnSpc>
              <a:spcBef>
                <a:spcPts val="0"/>
              </a:spcBef>
              <a:buNone/>
            </a:pPr>
            <a:endParaRPr lang="en-US" sz="2200">
              <a:solidFill>
                <a:srgbClr val="000000"/>
              </a:solidFill>
              <a:ea typeface="+mn-lt"/>
              <a:cs typeface="+mn-lt"/>
            </a:endParaRPr>
          </a:p>
          <a:p>
            <a:pPr marL="0" indent="0">
              <a:lnSpc>
                <a:spcPct val="100000"/>
              </a:lnSpc>
              <a:spcBef>
                <a:spcPts val="0"/>
              </a:spcBef>
              <a:buNone/>
            </a:pPr>
            <a:r>
              <a:rPr lang="en-US" sz="2200">
                <a:solidFill>
                  <a:srgbClr val="000000"/>
                </a:solidFill>
                <a:ea typeface="+mn-lt"/>
                <a:cs typeface="+mn-lt"/>
              </a:rPr>
              <a:t>These resources give us the four factors of production – which are </a:t>
            </a:r>
            <a:endParaRPr lang="en-US" sz="2200">
              <a:solidFill>
                <a:srgbClr val="000000"/>
              </a:solidFill>
              <a:cs typeface="Calibri"/>
            </a:endParaRPr>
          </a:p>
          <a:p>
            <a:pPr marL="514350" indent="-514350">
              <a:lnSpc>
                <a:spcPct val="100000"/>
              </a:lnSpc>
              <a:spcBef>
                <a:spcPts val="0"/>
              </a:spcBef>
              <a:buAutoNum type="arabicPeriod"/>
            </a:pPr>
            <a:r>
              <a:rPr lang="en-US" sz="2200">
                <a:solidFill>
                  <a:srgbClr val="000000"/>
                </a:solidFill>
                <a:ea typeface="+mn-lt"/>
                <a:cs typeface="+mn-lt"/>
              </a:rPr>
              <a:t>Land (in return we get Rent)                      </a:t>
            </a:r>
          </a:p>
          <a:p>
            <a:pPr marL="514350" indent="-514350">
              <a:lnSpc>
                <a:spcPct val="100000"/>
              </a:lnSpc>
              <a:spcBef>
                <a:spcPts val="0"/>
              </a:spcBef>
              <a:buAutoNum type="arabicPeriod"/>
            </a:pPr>
            <a:r>
              <a:rPr lang="en-US" sz="2200">
                <a:solidFill>
                  <a:srgbClr val="000000"/>
                </a:solidFill>
                <a:ea typeface="+mn-lt"/>
                <a:cs typeface="+mn-lt"/>
              </a:rPr>
              <a:t>Labour (in return we get wages) </a:t>
            </a:r>
            <a:endParaRPr lang="en-US" sz="2200">
              <a:solidFill>
                <a:srgbClr val="000000"/>
              </a:solidFill>
              <a:cs typeface="Calibri" panose="020F0502020204030204"/>
            </a:endParaRPr>
          </a:p>
          <a:p>
            <a:pPr marL="514350" indent="-514350">
              <a:lnSpc>
                <a:spcPct val="100000"/>
              </a:lnSpc>
              <a:spcBef>
                <a:spcPts val="0"/>
              </a:spcBef>
              <a:buAutoNum type="arabicPeriod"/>
            </a:pPr>
            <a:r>
              <a:rPr lang="en-US" sz="2200">
                <a:solidFill>
                  <a:srgbClr val="000000"/>
                </a:solidFill>
                <a:ea typeface="+mn-lt"/>
                <a:cs typeface="+mn-lt"/>
              </a:rPr>
              <a:t>Capital (In return we get interest)             </a:t>
            </a:r>
          </a:p>
          <a:p>
            <a:pPr marL="514350" indent="-514350">
              <a:lnSpc>
                <a:spcPct val="100000"/>
              </a:lnSpc>
              <a:spcBef>
                <a:spcPts val="0"/>
              </a:spcBef>
              <a:buAutoNum type="arabicPeriod"/>
            </a:pPr>
            <a:r>
              <a:rPr lang="en-US" sz="2200">
                <a:solidFill>
                  <a:srgbClr val="000000"/>
                </a:solidFill>
                <a:ea typeface="+mn-lt"/>
                <a:cs typeface="+mn-lt"/>
              </a:rPr>
              <a:t>Enterprise (In return we get profit) </a:t>
            </a:r>
            <a:endParaRPr lang="en-US" sz="2200">
              <a:solidFill>
                <a:srgbClr val="000000"/>
              </a:solidFill>
              <a:cs typeface="Calibri" panose="020F0502020204030204"/>
            </a:endParaRPr>
          </a:p>
          <a:p>
            <a:pPr marL="0" indent="0">
              <a:lnSpc>
                <a:spcPct val="100000"/>
              </a:lnSpc>
              <a:spcBef>
                <a:spcPts val="0"/>
              </a:spcBef>
              <a:buNone/>
            </a:pPr>
            <a:endParaRPr lang="en-US" sz="2200">
              <a:solidFill>
                <a:srgbClr val="000000"/>
              </a:solidFill>
              <a:cs typeface="Calibri" panose="020F0502020204030204"/>
            </a:endParaRPr>
          </a:p>
        </p:txBody>
      </p:sp>
    </p:spTree>
    <p:extLst>
      <p:ext uri="{BB962C8B-B14F-4D97-AF65-F5344CB8AC3E}">
        <p14:creationId xmlns:p14="http://schemas.microsoft.com/office/powerpoint/2010/main" val="2858390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6FD0249-1236-40BB-9BF1-4C0158DA0573}"/>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RESOURCES</a:t>
            </a:r>
            <a:endParaRPr lang="en-US">
              <a:solidFill>
                <a:srgbClr val="FFFFFF"/>
              </a:solidFill>
            </a:endParaRPr>
          </a:p>
        </p:txBody>
      </p:sp>
      <p:sp>
        <p:nvSpPr>
          <p:cNvPr id="3" name="Content Placeholder 2">
            <a:extLst>
              <a:ext uri="{FF2B5EF4-FFF2-40B4-BE49-F238E27FC236}">
                <a16:creationId xmlns:a16="http://schemas.microsoft.com/office/drawing/2014/main" id="{1F535576-8B92-41FA-A3B1-354B7981C2E7}"/>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lnSpc>
                <a:spcPct val="100000"/>
              </a:lnSpc>
              <a:spcBef>
                <a:spcPts val="0"/>
              </a:spcBef>
              <a:buNone/>
            </a:pPr>
            <a:r>
              <a:rPr lang="en-US" sz="2200">
                <a:solidFill>
                  <a:srgbClr val="000000"/>
                </a:solidFill>
                <a:ea typeface="+mn-lt"/>
                <a:cs typeface="+mn-lt"/>
              </a:rPr>
              <a:t>The goods and service that we buy will have an impact on our resources. Our spending will also have an impact of other people lives (Workers, Consumers) </a:t>
            </a:r>
            <a:endParaRPr lang="en-US" sz="2200">
              <a:solidFill>
                <a:srgbClr val="000000"/>
              </a:solidFill>
              <a:cs typeface="Calibri"/>
            </a:endParaRPr>
          </a:p>
          <a:p>
            <a:pPr marL="0" indent="0">
              <a:lnSpc>
                <a:spcPct val="100000"/>
              </a:lnSpc>
              <a:spcBef>
                <a:spcPts val="0"/>
              </a:spcBef>
              <a:buNone/>
            </a:pPr>
            <a:r>
              <a:rPr lang="en-US" sz="2200" i="1" u="sng">
                <a:solidFill>
                  <a:srgbClr val="000000"/>
                </a:solidFill>
                <a:ea typeface="+mn-lt"/>
                <a:cs typeface="+mn-lt"/>
              </a:rPr>
              <a:t>Non-Renewable resources</a:t>
            </a:r>
            <a:r>
              <a:rPr lang="en-US" sz="2200" dirty="0">
                <a:solidFill>
                  <a:srgbClr val="000000"/>
                </a:solidFill>
                <a:ea typeface="+mn-lt"/>
                <a:cs typeface="+mn-lt"/>
              </a:rPr>
              <a:t> </a:t>
            </a:r>
            <a:endParaRPr lang="en-US" sz="2200" dirty="0">
              <a:solidFill>
                <a:srgbClr val="000000"/>
              </a:solidFill>
              <a:cs typeface="Calibri" panose="020F0502020204030204"/>
            </a:endParaRPr>
          </a:p>
          <a:p>
            <a:pPr marL="0" indent="0">
              <a:lnSpc>
                <a:spcPct val="100000"/>
              </a:lnSpc>
              <a:spcBef>
                <a:spcPts val="0"/>
              </a:spcBef>
              <a:buNone/>
            </a:pPr>
            <a:r>
              <a:rPr lang="en-US" sz="2200" b="1">
                <a:solidFill>
                  <a:srgbClr val="000000"/>
                </a:solidFill>
                <a:ea typeface="+mn-lt"/>
                <a:cs typeface="+mn-lt"/>
              </a:rPr>
              <a:t>Non-Renewable </a:t>
            </a:r>
            <a:r>
              <a:rPr lang="en-US" sz="2200" b="1" baseline="30000">
                <a:solidFill>
                  <a:srgbClr val="000000"/>
                </a:solidFill>
                <a:ea typeface="+mn-lt"/>
                <a:cs typeface="+mn-lt"/>
              </a:rPr>
              <a:t>Def </a:t>
            </a:r>
            <a:r>
              <a:rPr lang="en-US" sz="2200">
                <a:solidFill>
                  <a:srgbClr val="000000"/>
                </a:solidFill>
                <a:ea typeface="+mn-lt"/>
                <a:cs typeface="+mn-lt"/>
              </a:rPr>
              <a:t>These are resources that are in limited supply and can’t be replaced. </a:t>
            </a:r>
          </a:p>
          <a:p>
            <a:pPr marL="0" indent="0">
              <a:lnSpc>
                <a:spcPct val="100000"/>
              </a:lnSpc>
              <a:spcBef>
                <a:spcPts val="0"/>
              </a:spcBef>
              <a:buNone/>
            </a:pPr>
            <a:r>
              <a:rPr lang="en-US" sz="2200">
                <a:solidFill>
                  <a:srgbClr val="000000"/>
                </a:solidFill>
                <a:ea typeface="+mn-lt"/>
                <a:cs typeface="+mn-lt"/>
              </a:rPr>
              <a:t>For example, Oil, Coal. They will eventually run out </a:t>
            </a:r>
            <a:endParaRPr lang="en-US" sz="2200">
              <a:solidFill>
                <a:srgbClr val="000000"/>
              </a:solidFill>
              <a:cs typeface="Calibri" panose="020F0502020204030204"/>
            </a:endParaRPr>
          </a:p>
          <a:p>
            <a:pPr marL="0" indent="0">
              <a:lnSpc>
                <a:spcPct val="100000"/>
              </a:lnSpc>
              <a:spcBef>
                <a:spcPts val="0"/>
              </a:spcBef>
              <a:buNone/>
            </a:pPr>
            <a:r>
              <a:rPr lang="en-US" sz="2200" i="1" u="sng">
                <a:solidFill>
                  <a:srgbClr val="000000"/>
                </a:solidFill>
                <a:ea typeface="+mn-lt"/>
                <a:cs typeface="+mn-lt"/>
              </a:rPr>
              <a:t>Renewable Resources </a:t>
            </a:r>
            <a:endParaRPr lang="en-US" sz="2200">
              <a:solidFill>
                <a:srgbClr val="000000"/>
              </a:solidFill>
              <a:cs typeface="Calibri" panose="020F0502020204030204"/>
            </a:endParaRPr>
          </a:p>
          <a:p>
            <a:pPr marL="0" indent="0">
              <a:lnSpc>
                <a:spcPct val="100000"/>
              </a:lnSpc>
              <a:spcBef>
                <a:spcPts val="0"/>
              </a:spcBef>
              <a:buNone/>
            </a:pPr>
            <a:r>
              <a:rPr lang="en-US" sz="2200" b="1">
                <a:solidFill>
                  <a:srgbClr val="000000"/>
                </a:solidFill>
                <a:ea typeface="+mn-lt"/>
                <a:cs typeface="+mn-lt"/>
              </a:rPr>
              <a:t>Renewable </a:t>
            </a:r>
            <a:r>
              <a:rPr lang="en-US" sz="2200" b="1" baseline="30000">
                <a:solidFill>
                  <a:srgbClr val="000000"/>
                </a:solidFill>
                <a:ea typeface="+mn-lt"/>
                <a:cs typeface="+mn-lt"/>
              </a:rPr>
              <a:t>Def </a:t>
            </a:r>
            <a:r>
              <a:rPr lang="en-US" sz="2200">
                <a:solidFill>
                  <a:srgbClr val="000000"/>
                </a:solidFill>
                <a:ea typeface="+mn-lt"/>
                <a:cs typeface="+mn-lt"/>
              </a:rPr>
              <a:t>These are resource that are not in limited supply and won’t run out. They can be regrown or recycled. </a:t>
            </a:r>
          </a:p>
          <a:p>
            <a:pPr marL="0" indent="0">
              <a:lnSpc>
                <a:spcPct val="100000"/>
              </a:lnSpc>
              <a:spcBef>
                <a:spcPts val="0"/>
              </a:spcBef>
              <a:buNone/>
            </a:pPr>
            <a:r>
              <a:rPr lang="en-US" sz="2200">
                <a:solidFill>
                  <a:srgbClr val="000000"/>
                </a:solidFill>
                <a:ea typeface="+mn-lt"/>
                <a:cs typeface="+mn-lt"/>
              </a:rPr>
              <a:t>Examples include Wind, Trees </a:t>
            </a:r>
            <a:endParaRPr lang="en-US" sz="2200">
              <a:solidFill>
                <a:srgbClr val="000000"/>
              </a:solidFill>
              <a:cs typeface="Calibri" panose="020F0502020204030204"/>
            </a:endParaRPr>
          </a:p>
        </p:txBody>
      </p:sp>
    </p:spTree>
    <p:extLst>
      <p:ext uri="{BB962C8B-B14F-4D97-AF65-F5344CB8AC3E}">
        <p14:creationId xmlns:p14="http://schemas.microsoft.com/office/powerpoint/2010/main" val="2165355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6FD0249-1236-40BB-9BF1-4C0158DA0573}"/>
              </a:ext>
            </a:extLst>
          </p:cNvPr>
          <p:cNvSpPr>
            <a:spLocks noGrp="1"/>
          </p:cNvSpPr>
          <p:nvPr>
            <p:ph type="title"/>
          </p:nvPr>
        </p:nvSpPr>
        <p:spPr>
          <a:xfrm>
            <a:off x="640079" y="2053641"/>
            <a:ext cx="3669161" cy="2760098"/>
          </a:xfrm>
        </p:spPr>
        <p:txBody>
          <a:bodyPr>
            <a:normAutofit/>
          </a:bodyPr>
          <a:lstStyle/>
          <a:p>
            <a:pPr algn="ctr"/>
            <a:r>
              <a:rPr lang="en-US" sz="3800" b="1">
                <a:solidFill>
                  <a:schemeClr val="bg1"/>
                </a:solidFill>
                <a:cs typeface="Calibri Light"/>
              </a:rPr>
              <a:t>SUSTAINABLE CONSUMPUTION</a:t>
            </a:r>
            <a:r>
              <a:rPr lang="en-US" sz="3800" dirty="0">
                <a:solidFill>
                  <a:schemeClr val="bg1"/>
                </a:solidFill>
                <a:cs typeface="Calibri Light"/>
              </a:rPr>
              <a:t> </a:t>
            </a:r>
            <a:endParaRPr lang="en-US" sz="3800" dirty="0">
              <a:solidFill>
                <a:schemeClr val="bg1"/>
              </a:solidFill>
              <a:ea typeface="+mj-lt"/>
              <a:cs typeface="+mj-lt"/>
            </a:endParaRPr>
          </a:p>
        </p:txBody>
      </p:sp>
      <p:sp>
        <p:nvSpPr>
          <p:cNvPr id="3" name="Content Placeholder 2">
            <a:extLst>
              <a:ext uri="{FF2B5EF4-FFF2-40B4-BE49-F238E27FC236}">
                <a16:creationId xmlns:a16="http://schemas.microsoft.com/office/drawing/2014/main" id="{1F535576-8B92-41FA-A3B1-354B7981C2E7}"/>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lnSpc>
                <a:spcPct val="100000"/>
              </a:lnSpc>
              <a:spcBef>
                <a:spcPts val="0"/>
              </a:spcBef>
              <a:buNone/>
            </a:pPr>
            <a:r>
              <a:rPr lang="en-US" sz="2200" b="1">
                <a:ea typeface="+mn-lt"/>
                <a:cs typeface="+mn-lt"/>
              </a:rPr>
              <a:t>Sustainability </a:t>
            </a:r>
            <a:r>
              <a:rPr lang="en-US" sz="2200" b="1" baseline="30000">
                <a:ea typeface="+mn-lt"/>
                <a:cs typeface="+mn-lt"/>
              </a:rPr>
              <a:t>Def  </a:t>
            </a:r>
            <a:r>
              <a:rPr lang="en-US" sz="2200">
                <a:ea typeface="+mn-lt"/>
                <a:cs typeface="+mn-lt"/>
              </a:rPr>
              <a:t>This is the process of balancing the social (people), economic (Profit) and environmental (Planet) systems for wellbeing of individuals now and in the future </a:t>
            </a:r>
            <a:endParaRPr lang="en-US"/>
          </a:p>
          <a:p>
            <a:pPr marL="0" indent="0">
              <a:lnSpc>
                <a:spcPct val="100000"/>
              </a:lnSpc>
              <a:spcBef>
                <a:spcPts val="0"/>
              </a:spcBef>
              <a:buNone/>
            </a:pPr>
            <a:r>
              <a:rPr lang="en-US" sz="2200" b="1">
                <a:ea typeface="+mn-lt"/>
                <a:cs typeface="+mn-lt"/>
              </a:rPr>
              <a:t>Sustainability Development </a:t>
            </a:r>
            <a:r>
              <a:rPr lang="en-US" sz="2200" b="1" baseline="30000">
                <a:ea typeface="+mn-lt"/>
                <a:cs typeface="+mn-lt"/>
              </a:rPr>
              <a:t>Def </a:t>
            </a:r>
            <a:r>
              <a:rPr lang="en-US" sz="2200">
                <a:ea typeface="+mn-lt"/>
                <a:cs typeface="+mn-lt"/>
              </a:rPr>
              <a:t>This means meeting the needs of the present without compromising future generation’s needs. </a:t>
            </a:r>
          </a:p>
          <a:p>
            <a:pPr marL="0" indent="0">
              <a:lnSpc>
                <a:spcPct val="100000"/>
              </a:lnSpc>
              <a:spcBef>
                <a:spcPts val="0"/>
              </a:spcBef>
              <a:buNone/>
            </a:pPr>
            <a:r>
              <a:rPr lang="en-US" sz="2200" b="1">
                <a:ea typeface="+mn-lt"/>
                <a:cs typeface="+mn-lt"/>
              </a:rPr>
              <a:t>Sustainability use </a:t>
            </a:r>
            <a:r>
              <a:rPr lang="en-US" sz="2200" b="1" baseline="30000">
                <a:ea typeface="+mn-lt"/>
                <a:cs typeface="+mn-lt"/>
              </a:rPr>
              <a:t>Def </a:t>
            </a:r>
            <a:r>
              <a:rPr lang="en-US" sz="2200">
                <a:ea typeface="+mn-lt"/>
                <a:cs typeface="+mn-lt"/>
              </a:rPr>
              <a:t>This means using resource that meet our current needs but also persevering these resources for future generations </a:t>
            </a:r>
          </a:p>
          <a:p>
            <a:pPr marL="0" indent="0">
              <a:lnSpc>
                <a:spcPct val="100000"/>
              </a:lnSpc>
              <a:spcBef>
                <a:spcPts val="0"/>
              </a:spcBef>
              <a:buNone/>
            </a:pPr>
            <a:r>
              <a:rPr lang="en-US" sz="2200" b="1">
                <a:ea typeface="+mn-lt"/>
                <a:cs typeface="+mn-lt"/>
              </a:rPr>
              <a:t>Sustainability Consumption </a:t>
            </a:r>
            <a:r>
              <a:rPr lang="en-US" sz="2200" b="1" baseline="30000">
                <a:ea typeface="+mn-lt"/>
                <a:cs typeface="+mn-lt"/>
              </a:rPr>
              <a:t>Def </a:t>
            </a:r>
            <a:r>
              <a:rPr lang="en-US" sz="2200">
                <a:ea typeface="+mn-lt"/>
                <a:cs typeface="+mn-lt"/>
              </a:rPr>
              <a:t>This means buying goods and services that don’t harm society, the environment or economy </a:t>
            </a:r>
          </a:p>
        </p:txBody>
      </p:sp>
    </p:spTree>
    <p:extLst>
      <p:ext uri="{BB962C8B-B14F-4D97-AF65-F5344CB8AC3E}">
        <p14:creationId xmlns:p14="http://schemas.microsoft.com/office/powerpoint/2010/main" val="468510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8CE80AE-E761-42BC-8914-2DD3E2DF6DE5}"/>
              </a:ext>
            </a:extLst>
          </p:cNvPr>
          <p:cNvSpPr>
            <a:spLocks noGrp="1"/>
          </p:cNvSpPr>
          <p:nvPr>
            <p:ph type="title"/>
          </p:nvPr>
        </p:nvSpPr>
        <p:spPr>
          <a:xfrm>
            <a:off x="640079" y="2053641"/>
            <a:ext cx="3669161" cy="2760098"/>
          </a:xfrm>
        </p:spPr>
        <p:txBody>
          <a:bodyPr>
            <a:normAutofit/>
          </a:bodyPr>
          <a:lstStyle/>
          <a:p>
            <a:r>
              <a:rPr lang="en-US" b="1">
                <a:solidFill>
                  <a:srgbClr val="FFFFFF"/>
                </a:solidFill>
                <a:ea typeface="+mj-lt"/>
                <a:cs typeface="+mj-lt"/>
              </a:rPr>
              <a:t>THE ETHICAL CONSUMER</a:t>
            </a:r>
            <a:r>
              <a:rPr lang="en-US">
                <a:solidFill>
                  <a:srgbClr val="FFFFFF"/>
                </a:solidFill>
                <a:ea typeface="+mj-lt"/>
                <a:cs typeface="+mj-lt"/>
              </a:rPr>
              <a:t> </a:t>
            </a:r>
            <a:endParaRPr lang="en-US">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8227FFB9-1D59-4923-BD72-8D1B2D92DC53}"/>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0"/>
              </a:spcBef>
              <a:spcAft>
                <a:spcPts val="600"/>
              </a:spcAft>
              <a:buNone/>
            </a:pPr>
            <a:r>
              <a:rPr lang="en-US" sz="2400" b="1">
                <a:solidFill>
                  <a:srgbClr val="000000"/>
                </a:solidFill>
                <a:ea typeface="+mn-lt"/>
                <a:cs typeface="+mn-lt"/>
              </a:rPr>
              <a:t>Ethical Consumer </a:t>
            </a:r>
            <a:r>
              <a:rPr lang="en-US" sz="2400" b="1" baseline="30000">
                <a:solidFill>
                  <a:srgbClr val="000000"/>
                </a:solidFill>
                <a:ea typeface="+mn-lt"/>
                <a:cs typeface="+mn-lt"/>
              </a:rPr>
              <a:t>Def </a:t>
            </a:r>
            <a:r>
              <a:rPr lang="en-US" sz="2400">
                <a:solidFill>
                  <a:srgbClr val="000000"/>
                </a:solidFill>
                <a:ea typeface="+mn-lt"/>
                <a:cs typeface="+mn-lt"/>
              </a:rPr>
              <a:t>This is the person ability to do the right thing and make good decisions. Ethical consumer chooses gods that meet their needs, but they also think about how this affects their moral values. They buy goods that are produced in an ethical manner </a:t>
            </a:r>
            <a:endParaRPr lang="en-US" sz="2400">
              <a:solidFill>
                <a:srgbClr val="000000"/>
              </a:solidFill>
              <a:cs typeface="Calibri"/>
            </a:endParaRPr>
          </a:p>
          <a:p>
            <a:pPr marL="0" indent="0">
              <a:spcBef>
                <a:spcPts val="0"/>
              </a:spcBef>
              <a:spcAft>
                <a:spcPts val="600"/>
              </a:spcAft>
              <a:buNone/>
            </a:pPr>
            <a:endParaRPr lang="en-US" sz="2400">
              <a:solidFill>
                <a:srgbClr val="000000"/>
              </a:solidFill>
              <a:cs typeface="Calibri"/>
            </a:endParaRPr>
          </a:p>
          <a:p>
            <a:pPr marL="0" indent="0">
              <a:spcBef>
                <a:spcPts val="0"/>
              </a:spcBef>
              <a:spcAft>
                <a:spcPts val="600"/>
              </a:spcAft>
              <a:buNone/>
            </a:pPr>
            <a:r>
              <a:rPr lang="en-US" sz="2400" b="1">
                <a:solidFill>
                  <a:srgbClr val="000000"/>
                </a:solidFill>
                <a:cs typeface="Calibri"/>
              </a:rPr>
              <a:t>Ethical Goods </a:t>
            </a:r>
            <a:r>
              <a:rPr lang="en-US" sz="2400" b="1" baseline="30000">
                <a:solidFill>
                  <a:srgbClr val="000000"/>
                </a:solidFill>
                <a:cs typeface="Calibri"/>
              </a:rPr>
              <a:t>Def </a:t>
            </a:r>
            <a:r>
              <a:rPr lang="en-US" sz="2400">
                <a:solidFill>
                  <a:srgbClr val="000000"/>
                </a:solidFill>
                <a:cs typeface="Calibri"/>
              </a:rPr>
              <a:t>These are produced in a manner that is kind to the environment and to the people who produce them </a:t>
            </a:r>
          </a:p>
          <a:p>
            <a:pPr marL="0" indent="0">
              <a:spcBef>
                <a:spcPts val="0"/>
              </a:spcBef>
              <a:spcAft>
                <a:spcPts val="600"/>
              </a:spcAft>
              <a:buNone/>
            </a:pPr>
            <a:endParaRPr lang="en-US" sz="2400">
              <a:solidFill>
                <a:srgbClr val="000000"/>
              </a:solidFill>
              <a:ea typeface="+mn-lt"/>
              <a:cs typeface="+mn-lt"/>
            </a:endParaRPr>
          </a:p>
          <a:p>
            <a:pPr marL="0" indent="0">
              <a:spcBef>
                <a:spcPts val="0"/>
              </a:spcBef>
              <a:spcAft>
                <a:spcPts val="600"/>
              </a:spcAft>
              <a:buNone/>
            </a:pPr>
            <a:endParaRPr lang="en-US" sz="2400">
              <a:solidFill>
                <a:srgbClr val="000000"/>
              </a:solidFill>
              <a:cs typeface="Calibri"/>
            </a:endParaRPr>
          </a:p>
          <a:p>
            <a:pPr marL="0" indent="0">
              <a:spcBef>
                <a:spcPts val="0"/>
              </a:spcBef>
              <a:spcAft>
                <a:spcPts val="600"/>
              </a:spcAft>
              <a:buNone/>
            </a:pPr>
            <a:endParaRPr lang="en-US" sz="2400">
              <a:solidFill>
                <a:srgbClr val="000000"/>
              </a:solidFill>
              <a:cs typeface="Calibri"/>
            </a:endParaRPr>
          </a:p>
        </p:txBody>
      </p:sp>
    </p:spTree>
    <p:extLst>
      <p:ext uri="{BB962C8B-B14F-4D97-AF65-F5344CB8AC3E}">
        <p14:creationId xmlns:p14="http://schemas.microsoft.com/office/powerpoint/2010/main" val="22314762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Stand 1</vt:lpstr>
      <vt:lpstr>KEY TERMS</vt:lpstr>
      <vt:lpstr>KEY TERMS</vt:lpstr>
      <vt:lpstr>KEY TERMS</vt:lpstr>
      <vt:lpstr>KEY TERMS</vt:lpstr>
      <vt:lpstr>RESOURCES</vt:lpstr>
      <vt:lpstr>RESOURCES</vt:lpstr>
      <vt:lpstr>SUSTAINABLE CONSUMPUTION </vt:lpstr>
      <vt:lpstr>THE ETHICAL CONSUMER </vt:lpstr>
      <vt:lpstr>THE ETHICAL CONSUMER </vt:lpstr>
      <vt:lpstr>THE ETHICAL CONSUMER </vt:lpstr>
      <vt:lpstr>THE IMPACT OF ETHICAL CONSUMERISM </vt:lpstr>
      <vt:lpstr>SO WHAT CAN YOU 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123</cp:revision>
  <dcterms:created xsi:type="dcterms:W3CDTF">2021-01-04T11:00:45Z</dcterms:created>
  <dcterms:modified xsi:type="dcterms:W3CDTF">2021-01-04T12:59:05Z</dcterms:modified>
</cp:coreProperties>
</file>