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5" r:id="rId5"/>
    <p:sldId id="264" r:id="rId6"/>
    <p:sldId id="260" r:id="rId7"/>
    <p:sldId id="261" r:id="rId8"/>
    <p:sldId id="262" r:id="rId9"/>
    <p:sldId id="263"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3F8F82-0C9C-43A3-81EC-C56F499C2AE5}" v="800" dt="2021-01-04T10:28:58.9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ccpc.ie/"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comreg.ie"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finanicalombudsman.ie/"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obudsman.ie/"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courts.ie"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3045368" y="2043663"/>
            <a:ext cx="6105194" cy="2031055"/>
          </a:xfrm>
        </p:spPr>
        <p:txBody>
          <a:bodyPr>
            <a:normAutofit/>
          </a:bodyPr>
          <a:lstStyle/>
          <a:p>
            <a:r>
              <a:rPr lang="en-US">
                <a:solidFill>
                  <a:srgbClr val="FFFFFF"/>
                </a:solidFill>
                <a:cs typeface="Calibri Light"/>
              </a:rPr>
              <a:t>Strand 1</a:t>
            </a:r>
            <a:endParaRPr lang="en-US">
              <a:solidFill>
                <a:srgbClr val="FFFFFF"/>
              </a:solidFill>
            </a:endParaRPr>
          </a:p>
        </p:txBody>
      </p:sp>
      <p:sp>
        <p:nvSpPr>
          <p:cNvPr id="3" name="Subtitle 2"/>
          <p:cNvSpPr>
            <a:spLocks noGrp="1"/>
          </p:cNvSpPr>
          <p:nvPr>
            <p:ph type="subTitle" idx="1"/>
          </p:nvPr>
        </p:nvSpPr>
        <p:spPr>
          <a:xfrm>
            <a:off x="3045368" y="4074718"/>
            <a:ext cx="6105194" cy="682079"/>
          </a:xfrm>
        </p:spPr>
        <p:txBody>
          <a:bodyPr vert="horz" lIns="91440" tIns="45720" rIns="91440" bIns="45720" rtlCol="0">
            <a:normAutofit/>
          </a:bodyPr>
          <a:lstStyle/>
          <a:p>
            <a:r>
              <a:rPr lang="en-US" sz="1900">
                <a:solidFill>
                  <a:srgbClr val="FFFFFF"/>
                </a:solidFill>
                <a:cs typeface="Calibri"/>
              </a:rPr>
              <a:t>1.8 - </a:t>
            </a:r>
            <a:r>
              <a:rPr lang="en-US" sz="1900">
                <a:solidFill>
                  <a:srgbClr val="FFFFFF"/>
                </a:solidFill>
                <a:ea typeface="+mn-lt"/>
                <a:cs typeface="+mn-lt"/>
              </a:rPr>
              <a:t>Compare the services provided by consumer agencies and financial institutions to assist and support customers</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43FEC84-A76D-45B0-96D6-C99BAF74E4B1}"/>
              </a:ext>
            </a:extLst>
          </p:cNvPr>
          <p:cNvSpPr>
            <a:spLocks noGrp="1"/>
          </p:cNvSpPr>
          <p:nvPr>
            <p:ph type="title"/>
          </p:nvPr>
        </p:nvSpPr>
        <p:spPr>
          <a:xfrm>
            <a:off x="640079" y="2053641"/>
            <a:ext cx="3669161" cy="2760098"/>
          </a:xfrm>
        </p:spPr>
        <p:txBody>
          <a:bodyPr>
            <a:normAutofit/>
          </a:bodyPr>
          <a:lstStyle/>
          <a:p>
            <a:r>
              <a:rPr lang="en-IE" b="1">
                <a:solidFill>
                  <a:srgbClr val="FFFFFF"/>
                </a:solidFill>
                <a:latin typeface="Calibri"/>
                <a:cs typeface="Calibri"/>
              </a:rPr>
              <a:t>CONSUMER PROTECTION ACT 2007</a:t>
            </a:r>
            <a:endParaRPr lang="en-US">
              <a:solidFill>
                <a:srgbClr val="FFFFFF"/>
              </a:solidFill>
            </a:endParaRPr>
          </a:p>
        </p:txBody>
      </p:sp>
      <p:sp>
        <p:nvSpPr>
          <p:cNvPr id="3" name="Content Placeholder 2">
            <a:extLst>
              <a:ext uri="{FF2B5EF4-FFF2-40B4-BE49-F238E27FC236}">
                <a16:creationId xmlns:a16="http://schemas.microsoft.com/office/drawing/2014/main" id="{8B1C46CD-1326-4581-9B78-647C5924D14E}"/>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r>
              <a:rPr lang="en-IE" dirty="0">
                <a:solidFill>
                  <a:srgbClr val="000000"/>
                </a:solidFill>
                <a:ea typeface="+mn-lt"/>
                <a:cs typeface="+mn-lt"/>
              </a:rPr>
              <a:t>This law protects the consumer under two headings. These are </a:t>
            </a:r>
            <a:endParaRPr lang="en-US" dirty="0">
              <a:solidFill>
                <a:srgbClr val="000000"/>
              </a:solidFill>
              <a:ea typeface="+mn-lt"/>
              <a:cs typeface="+mn-lt"/>
            </a:endParaRPr>
          </a:p>
          <a:p>
            <a:pPr marL="514350" indent="-514350">
              <a:buAutoNum type="arabicPeriod"/>
            </a:pPr>
            <a:r>
              <a:rPr lang="en-IE" dirty="0">
                <a:solidFill>
                  <a:srgbClr val="000000"/>
                </a:solidFill>
                <a:ea typeface="+mn-lt"/>
                <a:cs typeface="+mn-lt"/>
              </a:rPr>
              <a:t>Misleading Claims and </a:t>
            </a:r>
            <a:endParaRPr lang="en-US" dirty="0">
              <a:solidFill>
                <a:srgbClr val="000000"/>
              </a:solidFill>
              <a:ea typeface="+mn-lt"/>
              <a:cs typeface="+mn-lt"/>
            </a:endParaRPr>
          </a:p>
          <a:p>
            <a:pPr marL="514350" indent="-514350">
              <a:buAutoNum type="arabicPeriod"/>
            </a:pPr>
            <a:r>
              <a:rPr lang="en-IE" dirty="0">
                <a:solidFill>
                  <a:srgbClr val="000000"/>
                </a:solidFill>
                <a:ea typeface="+mn-lt"/>
                <a:cs typeface="+mn-lt"/>
              </a:rPr>
              <a:t>Misleading Practices</a:t>
            </a:r>
            <a:endParaRPr lang="en-US" dirty="0">
              <a:solidFill>
                <a:srgbClr val="000000"/>
              </a:solidFill>
              <a:ea typeface="+mn-lt"/>
              <a:cs typeface="+mn-lt"/>
            </a:endParaRPr>
          </a:p>
          <a:p>
            <a:endParaRPr lang="en-US" sz="2400">
              <a:solidFill>
                <a:srgbClr val="000000"/>
              </a:solidFill>
              <a:cs typeface="Calibri"/>
            </a:endParaRPr>
          </a:p>
        </p:txBody>
      </p:sp>
    </p:spTree>
    <p:extLst>
      <p:ext uri="{BB962C8B-B14F-4D97-AF65-F5344CB8AC3E}">
        <p14:creationId xmlns:p14="http://schemas.microsoft.com/office/powerpoint/2010/main" val="2618363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43FEC84-A76D-45B0-96D6-C99BAF74E4B1}"/>
              </a:ext>
            </a:extLst>
          </p:cNvPr>
          <p:cNvSpPr>
            <a:spLocks noGrp="1"/>
          </p:cNvSpPr>
          <p:nvPr>
            <p:ph type="title"/>
          </p:nvPr>
        </p:nvSpPr>
        <p:spPr>
          <a:xfrm>
            <a:off x="640079" y="2053641"/>
            <a:ext cx="3669161" cy="2760098"/>
          </a:xfrm>
        </p:spPr>
        <p:txBody>
          <a:bodyPr>
            <a:normAutofit/>
          </a:bodyPr>
          <a:lstStyle/>
          <a:p>
            <a:r>
              <a:rPr lang="en-IE" b="1">
                <a:solidFill>
                  <a:srgbClr val="FFFFFF"/>
                </a:solidFill>
                <a:latin typeface="Calibri"/>
                <a:cs typeface="Calibri"/>
              </a:rPr>
              <a:t>CONSUMER PROTECTION ACT 2007</a:t>
            </a:r>
            <a:endParaRPr lang="en-US">
              <a:solidFill>
                <a:srgbClr val="FFFFFF"/>
              </a:solidFill>
            </a:endParaRPr>
          </a:p>
        </p:txBody>
      </p:sp>
      <p:sp>
        <p:nvSpPr>
          <p:cNvPr id="3" name="Content Placeholder 2">
            <a:extLst>
              <a:ext uri="{FF2B5EF4-FFF2-40B4-BE49-F238E27FC236}">
                <a16:creationId xmlns:a16="http://schemas.microsoft.com/office/drawing/2014/main" id="{8B1C46CD-1326-4581-9B78-647C5924D14E}"/>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r>
              <a:rPr lang="en-IE" i="1" u="sng" dirty="0">
                <a:ea typeface="+mn-lt"/>
                <a:cs typeface="+mn-lt"/>
              </a:rPr>
              <a:t>Misleading Claims</a:t>
            </a:r>
            <a:endParaRPr lang="en-US" dirty="0"/>
          </a:p>
          <a:p>
            <a:pPr marL="0" indent="0">
              <a:buNone/>
            </a:pPr>
            <a:r>
              <a:rPr lang="en-IE" dirty="0">
                <a:ea typeface="+mn-lt"/>
                <a:cs typeface="+mn-lt"/>
              </a:rPr>
              <a:t>Business can make false claims about </a:t>
            </a:r>
          </a:p>
          <a:p>
            <a:pPr marL="514350" indent="-514350">
              <a:buAutoNum type="arabicPeriod"/>
            </a:pPr>
            <a:r>
              <a:rPr lang="en-IE" dirty="0">
                <a:ea typeface="+mn-lt"/>
                <a:cs typeface="+mn-lt"/>
              </a:rPr>
              <a:t>The Product</a:t>
            </a:r>
          </a:p>
          <a:p>
            <a:pPr marL="514350" indent="-514350">
              <a:buAutoNum type="arabicPeriod"/>
            </a:pPr>
            <a:r>
              <a:rPr lang="en-IE" dirty="0">
                <a:ea typeface="+mn-lt"/>
                <a:cs typeface="+mn-lt"/>
              </a:rPr>
              <a:t>Service or </a:t>
            </a:r>
          </a:p>
          <a:p>
            <a:pPr marL="514350" indent="-514350">
              <a:buAutoNum type="arabicPeriod"/>
            </a:pPr>
            <a:r>
              <a:rPr lang="en-IE" dirty="0">
                <a:ea typeface="+mn-lt"/>
                <a:cs typeface="+mn-lt"/>
              </a:rPr>
              <a:t>prices</a:t>
            </a:r>
          </a:p>
          <a:p>
            <a:pPr indent="0">
              <a:buNone/>
            </a:pPr>
            <a:endParaRPr lang="en-IE" dirty="0">
              <a:ea typeface="+mn-lt"/>
              <a:cs typeface="+mn-lt"/>
            </a:endParaRPr>
          </a:p>
          <a:p>
            <a:pPr>
              <a:buFont typeface="Arial"/>
              <a:buChar char="•"/>
            </a:pPr>
            <a:endParaRPr lang="en-IE" u="sng" dirty="0">
              <a:solidFill>
                <a:srgbClr val="000000"/>
              </a:solidFill>
              <a:ea typeface="+mn-lt"/>
              <a:cs typeface="+mn-lt"/>
            </a:endParaRPr>
          </a:p>
          <a:p>
            <a:endParaRPr lang="en-US" sz="2400">
              <a:solidFill>
                <a:srgbClr val="000000"/>
              </a:solidFill>
              <a:cs typeface="Calibri"/>
            </a:endParaRPr>
          </a:p>
        </p:txBody>
      </p:sp>
    </p:spTree>
    <p:extLst>
      <p:ext uri="{BB962C8B-B14F-4D97-AF65-F5344CB8AC3E}">
        <p14:creationId xmlns:p14="http://schemas.microsoft.com/office/powerpoint/2010/main" val="4073945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43FEC84-A76D-45B0-96D6-C99BAF74E4B1}"/>
              </a:ext>
            </a:extLst>
          </p:cNvPr>
          <p:cNvSpPr>
            <a:spLocks noGrp="1"/>
          </p:cNvSpPr>
          <p:nvPr>
            <p:ph type="title"/>
          </p:nvPr>
        </p:nvSpPr>
        <p:spPr>
          <a:xfrm>
            <a:off x="640079" y="2053641"/>
            <a:ext cx="3669161" cy="2760098"/>
          </a:xfrm>
        </p:spPr>
        <p:txBody>
          <a:bodyPr>
            <a:normAutofit/>
          </a:bodyPr>
          <a:lstStyle/>
          <a:p>
            <a:r>
              <a:rPr lang="en-IE" b="1">
                <a:solidFill>
                  <a:srgbClr val="FFFFFF"/>
                </a:solidFill>
                <a:latin typeface="Calibri"/>
                <a:cs typeface="Calibri"/>
              </a:rPr>
              <a:t>CONSUMER PROTECTION ACT 2007</a:t>
            </a:r>
            <a:endParaRPr lang="en-US">
              <a:solidFill>
                <a:srgbClr val="FFFFFF"/>
              </a:solidFill>
            </a:endParaRPr>
          </a:p>
        </p:txBody>
      </p:sp>
      <p:sp>
        <p:nvSpPr>
          <p:cNvPr id="3" name="Content Placeholder 2">
            <a:extLst>
              <a:ext uri="{FF2B5EF4-FFF2-40B4-BE49-F238E27FC236}">
                <a16:creationId xmlns:a16="http://schemas.microsoft.com/office/drawing/2014/main" id="{8B1C46CD-1326-4581-9B78-647C5924D14E}"/>
              </a:ext>
            </a:extLst>
          </p:cNvPr>
          <p:cNvSpPr>
            <a:spLocks noGrp="1"/>
          </p:cNvSpPr>
          <p:nvPr>
            <p:ph idx="1"/>
          </p:nvPr>
        </p:nvSpPr>
        <p:spPr>
          <a:xfrm>
            <a:off x="6090574" y="801866"/>
            <a:ext cx="5306084" cy="5230634"/>
          </a:xfrm>
        </p:spPr>
        <p:txBody>
          <a:bodyPr vert="horz" lIns="91440" tIns="45720" rIns="91440" bIns="45720" rtlCol="0" anchor="ctr">
            <a:noAutofit/>
          </a:bodyPr>
          <a:lstStyle/>
          <a:p>
            <a:pPr marL="0" indent="0">
              <a:buNone/>
            </a:pPr>
            <a:r>
              <a:rPr lang="en-IE" sz="2000" u="sng" dirty="0">
                <a:ea typeface="+mn-lt"/>
                <a:cs typeface="+mn-lt"/>
              </a:rPr>
              <a:t>The Product</a:t>
            </a:r>
            <a:endParaRPr lang="en-IE" sz="2000" dirty="0">
              <a:ea typeface="+mn-lt"/>
              <a:cs typeface="+mn-lt"/>
            </a:endParaRPr>
          </a:p>
          <a:p>
            <a:pPr marL="514350" indent="-514350">
              <a:buAutoNum type="arabicPeriod"/>
            </a:pPr>
            <a:r>
              <a:rPr lang="en-IE" sz="2000" dirty="0">
                <a:ea typeface="+mn-lt"/>
                <a:cs typeface="+mn-lt"/>
              </a:rPr>
              <a:t>Claims about the performance of the product the ingredients and weight of the product must be truthful</a:t>
            </a:r>
          </a:p>
          <a:p>
            <a:pPr marL="0" indent="0">
              <a:buNone/>
            </a:pPr>
            <a:r>
              <a:rPr lang="en-IE" sz="2000" dirty="0">
                <a:ea typeface="+mn-lt"/>
                <a:cs typeface="+mn-lt"/>
              </a:rPr>
              <a:t>For example, clam that the product will remove acne must be true. That a product was made in Ireland</a:t>
            </a:r>
          </a:p>
          <a:p>
            <a:pPr marL="0" indent="0">
              <a:buNone/>
            </a:pPr>
            <a:endParaRPr lang="en-IE" sz="2000" u="sng" dirty="0">
              <a:ea typeface="+mn-lt"/>
              <a:cs typeface="+mn-lt"/>
            </a:endParaRPr>
          </a:p>
          <a:p>
            <a:pPr marL="0" indent="0">
              <a:buNone/>
            </a:pPr>
            <a:r>
              <a:rPr lang="en-IE" sz="2000" u="sng" dirty="0">
                <a:ea typeface="+mn-lt"/>
                <a:cs typeface="+mn-lt"/>
              </a:rPr>
              <a:t>Services</a:t>
            </a:r>
            <a:endParaRPr lang="en-IE" sz="2000" dirty="0">
              <a:ea typeface="+mn-lt"/>
              <a:cs typeface="+mn-lt"/>
            </a:endParaRPr>
          </a:p>
          <a:p>
            <a:pPr marL="514350" indent="-514350">
              <a:buAutoNum type="arabicPeriod"/>
            </a:pPr>
            <a:r>
              <a:rPr lang="en-IE" sz="2000" dirty="0">
                <a:ea typeface="+mn-lt"/>
                <a:cs typeface="+mn-lt"/>
              </a:rPr>
              <a:t>Claim made about the time, place and effort of a service must be truthful</a:t>
            </a:r>
          </a:p>
          <a:p>
            <a:pPr marL="0" indent="0">
              <a:buNone/>
            </a:pPr>
            <a:r>
              <a:rPr lang="en-IE" sz="2000" dirty="0">
                <a:ea typeface="+mn-lt"/>
                <a:cs typeface="+mn-lt"/>
              </a:rPr>
              <a:t>For Example, a service that says it is country wide but only in Galway</a:t>
            </a:r>
          </a:p>
          <a:p>
            <a:pPr marL="0" indent="0">
              <a:buNone/>
            </a:pPr>
            <a:r>
              <a:rPr lang="en-IE" sz="2000" dirty="0">
                <a:ea typeface="+mn-lt"/>
                <a:cs typeface="+mn-lt"/>
              </a:rPr>
              <a:t>Claim that photos will be ready in one hour, but it takes 3</a:t>
            </a:r>
          </a:p>
        </p:txBody>
      </p:sp>
    </p:spTree>
    <p:extLst>
      <p:ext uri="{BB962C8B-B14F-4D97-AF65-F5344CB8AC3E}">
        <p14:creationId xmlns:p14="http://schemas.microsoft.com/office/powerpoint/2010/main" val="4221569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43FEC84-A76D-45B0-96D6-C99BAF74E4B1}"/>
              </a:ext>
            </a:extLst>
          </p:cNvPr>
          <p:cNvSpPr>
            <a:spLocks noGrp="1"/>
          </p:cNvSpPr>
          <p:nvPr>
            <p:ph type="title"/>
          </p:nvPr>
        </p:nvSpPr>
        <p:spPr>
          <a:xfrm>
            <a:off x="640079" y="2053641"/>
            <a:ext cx="3669161" cy="2760098"/>
          </a:xfrm>
        </p:spPr>
        <p:txBody>
          <a:bodyPr>
            <a:normAutofit/>
          </a:bodyPr>
          <a:lstStyle/>
          <a:p>
            <a:r>
              <a:rPr lang="en-IE" b="1">
                <a:solidFill>
                  <a:srgbClr val="FFFFFF"/>
                </a:solidFill>
                <a:latin typeface="Calibri"/>
                <a:cs typeface="Calibri"/>
              </a:rPr>
              <a:t>CONSUMER PROTECTION ACT 2007</a:t>
            </a:r>
            <a:endParaRPr lang="en-US">
              <a:solidFill>
                <a:srgbClr val="FFFFFF"/>
              </a:solidFill>
            </a:endParaRPr>
          </a:p>
        </p:txBody>
      </p:sp>
      <p:sp>
        <p:nvSpPr>
          <p:cNvPr id="3" name="Content Placeholder 2">
            <a:extLst>
              <a:ext uri="{FF2B5EF4-FFF2-40B4-BE49-F238E27FC236}">
                <a16:creationId xmlns:a16="http://schemas.microsoft.com/office/drawing/2014/main" id="{8B1C46CD-1326-4581-9B78-647C5924D14E}"/>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endParaRPr lang="en-IE" u="sng" dirty="0">
              <a:ea typeface="+mn-lt"/>
              <a:cs typeface="+mn-lt"/>
            </a:endParaRPr>
          </a:p>
          <a:p>
            <a:pPr marL="0" indent="0">
              <a:buNone/>
            </a:pPr>
            <a:r>
              <a:rPr lang="en-IE" u="sng" dirty="0">
                <a:ea typeface="+mn-lt"/>
                <a:cs typeface="+mn-lt"/>
              </a:rPr>
              <a:t>Prices</a:t>
            </a:r>
          </a:p>
          <a:p>
            <a:pPr marL="514350" indent="-514350">
              <a:buAutoNum type="arabicPeriod"/>
            </a:pPr>
            <a:r>
              <a:rPr lang="en-IE" dirty="0">
                <a:ea typeface="+mn-lt"/>
                <a:cs typeface="+mn-lt"/>
              </a:rPr>
              <a:t>Recommended, Previous Process and Actual price must be truthful. </a:t>
            </a:r>
          </a:p>
          <a:p>
            <a:pPr marL="514350" indent="-514350">
              <a:buAutoNum type="arabicPeriod"/>
            </a:pPr>
            <a:r>
              <a:rPr lang="en-IE" dirty="0">
                <a:ea typeface="+mn-lt"/>
                <a:cs typeface="+mn-lt"/>
              </a:rPr>
              <a:t>Before an item can go on sale it must be at the same price of 28 days in a row.</a:t>
            </a:r>
          </a:p>
          <a:p>
            <a:pPr marL="514350" indent="-514350">
              <a:buAutoNum type="arabicPeriod"/>
            </a:pPr>
            <a:endParaRPr lang="en-IE" dirty="0">
              <a:solidFill>
                <a:srgbClr val="000000"/>
              </a:solidFill>
              <a:ea typeface="+mn-lt"/>
              <a:cs typeface="+mn-lt"/>
            </a:endParaRPr>
          </a:p>
          <a:p>
            <a:pPr marL="514350" indent="-514350">
              <a:buAutoNum type="arabicPeriod"/>
            </a:pPr>
            <a:endParaRPr lang="en-IE" dirty="0">
              <a:solidFill>
                <a:srgbClr val="000000"/>
              </a:solidFill>
              <a:cs typeface="Calibri"/>
            </a:endParaRPr>
          </a:p>
          <a:p>
            <a:pPr marL="514350" indent="-514350">
              <a:buAutoNum type="arabicPeriod"/>
            </a:pPr>
            <a:endParaRPr lang="en-IE" dirty="0">
              <a:solidFill>
                <a:srgbClr val="000000"/>
              </a:solidFill>
              <a:cs typeface="Calibri"/>
            </a:endParaRPr>
          </a:p>
          <a:p>
            <a:pPr marL="0" indent="0">
              <a:buNone/>
            </a:pPr>
            <a:endParaRPr lang="en-IE" dirty="0">
              <a:solidFill>
                <a:srgbClr val="000000"/>
              </a:solidFill>
              <a:cs typeface="Calibri"/>
            </a:endParaRPr>
          </a:p>
          <a:p>
            <a:endParaRPr lang="en-US" sz="2400">
              <a:solidFill>
                <a:srgbClr val="000000"/>
              </a:solidFill>
              <a:cs typeface="Calibri"/>
            </a:endParaRPr>
          </a:p>
        </p:txBody>
      </p:sp>
    </p:spTree>
    <p:extLst>
      <p:ext uri="{BB962C8B-B14F-4D97-AF65-F5344CB8AC3E}">
        <p14:creationId xmlns:p14="http://schemas.microsoft.com/office/powerpoint/2010/main" val="30159443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96A0E6A-C800-4A6A-BB4E-AB067A81C570}"/>
              </a:ext>
            </a:extLst>
          </p:cNvPr>
          <p:cNvSpPr>
            <a:spLocks noGrp="1"/>
          </p:cNvSpPr>
          <p:nvPr>
            <p:ph type="title"/>
          </p:nvPr>
        </p:nvSpPr>
        <p:spPr>
          <a:xfrm>
            <a:off x="640079" y="2053641"/>
            <a:ext cx="3669161" cy="2760098"/>
          </a:xfrm>
        </p:spPr>
        <p:txBody>
          <a:bodyPr>
            <a:normAutofit/>
          </a:bodyPr>
          <a:lstStyle/>
          <a:p>
            <a:r>
              <a:rPr lang="en-IE">
                <a:solidFill>
                  <a:srgbClr val="FFFFFF"/>
                </a:solidFill>
                <a:latin typeface="Calibri"/>
                <a:cs typeface="Calibri"/>
              </a:rPr>
              <a:t>Misleading Practices</a:t>
            </a:r>
            <a:endParaRPr lang="en-US">
              <a:solidFill>
                <a:srgbClr val="FFFFFF"/>
              </a:solidFill>
            </a:endParaRPr>
          </a:p>
        </p:txBody>
      </p:sp>
      <p:sp>
        <p:nvSpPr>
          <p:cNvPr id="3" name="Content Placeholder 2">
            <a:extLst>
              <a:ext uri="{FF2B5EF4-FFF2-40B4-BE49-F238E27FC236}">
                <a16:creationId xmlns:a16="http://schemas.microsoft.com/office/drawing/2014/main" id="{EE9D33C9-89DE-4D9F-9074-CCC5356EE638}"/>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r>
              <a:rPr lang="en-IE" sz="2400" i="1" u="sng">
                <a:solidFill>
                  <a:srgbClr val="000000"/>
                </a:solidFill>
                <a:ea typeface="+mn-lt"/>
                <a:cs typeface="+mn-lt"/>
              </a:rPr>
              <a:t>Misleading Practices</a:t>
            </a:r>
            <a:endParaRPr lang="en-US" sz="2400">
              <a:solidFill>
                <a:srgbClr val="000000"/>
              </a:solidFill>
              <a:ea typeface="+mn-lt"/>
              <a:cs typeface="+mn-lt"/>
            </a:endParaRPr>
          </a:p>
          <a:p>
            <a:pPr marL="0" indent="0">
              <a:buNone/>
            </a:pPr>
            <a:r>
              <a:rPr lang="en-IE" sz="2400">
                <a:solidFill>
                  <a:srgbClr val="000000"/>
                </a:solidFill>
                <a:ea typeface="+mn-lt"/>
                <a:cs typeface="+mn-lt"/>
              </a:rPr>
              <a:t>There are three main unfair commercial practices. These are</a:t>
            </a:r>
            <a:endParaRPr lang="en-US" sz="2400">
              <a:solidFill>
                <a:srgbClr val="000000"/>
              </a:solidFill>
              <a:ea typeface="+mn-lt"/>
              <a:cs typeface="+mn-lt"/>
            </a:endParaRPr>
          </a:p>
          <a:p>
            <a:r>
              <a:rPr lang="en-IE" sz="2400">
                <a:solidFill>
                  <a:srgbClr val="000000"/>
                </a:solidFill>
                <a:ea typeface="+mn-lt"/>
                <a:cs typeface="+mn-lt"/>
              </a:rPr>
              <a:t>Misleading – This is when false or misleading information is used to deceive a customer</a:t>
            </a:r>
            <a:endParaRPr lang="en-US" sz="2400">
              <a:solidFill>
                <a:srgbClr val="000000"/>
              </a:solidFill>
              <a:ea typeface="+mn-lt"/>
              <a:cs typeface="+mn-lt"/>
            </a:endParaRPr>
          </a:p>
          <a:p>
            <a:r>
              <a:rPr lang="en-IE" sz="2400">
                <a:solidFill>
                  <a:srgbClr val="000000"/>
                </a:solidFill>
                <a:ea typeface="+mn-lt"/>
                <a:cs typeface="+mn-lt"/>
              </a:rPr>
              <a:t>Aggressive – This is when harassment, physical force or influence are used to force a consumer into buying a product</a:t>
            </a:r>
            <a:endParaRPr lang="en-US" sz="2400">
              <a:solidFill>
                <a:srgbClr val="000000"/>
              </a:solidFill>
              <a:ea typeface="+mn-lt"/>
              <a:cs typeface="+mn-lt"/>
            </a:endParaRPr>
          </a:p>
          <a:p>
            <a:r>
              <a:rPr lang="en-IE" sz="2400">
                <a:solidFill>
                  <a:srgbClr val="000000"/>
                </a:solidFill>
                <a:ea typeface="+mn-lt"/>
                <a:cs typeface="+mn-lt"/>
              </a:rPr>
              <a:t>Prohibited – There are 32 practice that are banned here. They include telling someone they have won a prize but asking them to pay for it</a:t>
            </a:r>
            <a:endParaRPr lang="en-US" sz="2400">
              <a:solidFill>
                <a:srgbClr val="000000"/>
              </a:solidFill>
              <a:ea typeface="+mn-lt"/>
              <a:cs typeface="+mn-lt"/>
            </a:endParaRPr>
          </a:p>
          <a:p>
            <a:endParaRPr lang="en-US" sz="2400">
              <a:solidFill>
                <a:srgbClr val="000000"/>
              </a:solidFill>
              <a:cs typeface="Calibri"/>
            </a:endParaRPr>
          </a:p>
        </p:txBody>
      </p:sp>
    </p:spTree>
    <p:extLst>
      <p:ext uri="{BB962C8B-B14F-4D97-AF65-F5344CB8AC3E}">
        <p14:creationId xmlns:p14="http://schemas.microsoft.com/office/powerpoint/2010/main" val="2554674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B8983C9-66DC-4CCD-BE98-700FFC530BDB}"/>
              </a:ext>
            </a:extLst>
          </p:cNvPr>
          <p:cNvSpPr>
            <a:spLocks noGrp="1"/>
          </p:cNvSpPr>
          <p:nvPr>
            <p:ph type="title"/>
          </p:nvPr>
        </p:nvSpPr>
        <p:spPr>
          <a:xfrm>
            <a:off x="640079" y="2053641"/>
            <a:ext cx="3669161" cy="2760098"/>
          </a:xfrm>
        </p:spPr>
        <p:txBody>
          <a:bodyPr>
            <a:normAutofit/>
          </a:bodyPr>
          <a:lstStyle/>
          <a:p>
            <a:r>
              <a:rPr lang="en-US" b="1">
                <a:solidFill>
                  <a:srgbClr val="FFFFFF"/>
                </a:solidFill>
                <a:ea typeface="+mj-lt"/>
                <a:cs typeface="+mj-lt"/>
              </a:rPr>
              <a:t>MAKING A COMPLAINT</a:t>
            </a:r>
            <a:endParaRPr lang="en-US">
              <a:solidFill>
                <a:srgbClr val="FFFFFF"/>
              </a:solidFill>
            </a:endParaRPr>
          </a:p>
        </p:txBody>
      </p:sp>
      <p:sp>
        <p:nvSpPr>
          <p:cNvPr id="3" name="Content Placeholder 2">
            <a:extLst>
              <a:ext uri="{FF2B5EF4-FFF2-40B4-BE49-F238E27FC236}">
                <a16:creationId xmlns:a16="http://schemas.microsoft.com/office/drawing/2014/main" id="{E0E8CEED-D01A-4079-8532-E8BA65E4B672}"/>
              </a:ext>
            </a:extLst>
          </p:cNvPr>
          <p:cNvSpPr>
            <a:spLocks noGrp="1"/>
          </p:cNvSpPr>
          <p:nvPr>
            <p:ph idx="1"/>
          </p:nvPr>
        </p:nvSpPr>
        <p:spPr>
          <a:xfrm>
            <a:off x="6090574" y="801866"/>
            <a:ext cx="5306084" cy="5230634"/>
          </a:xfrm>
        </p:spPr>
        <p:txBody>
          <a:bodyPr vert="horz" lIns="91440" tIns="45720" rIns="91440" bIns="45720" rtlCol="0" anchor="ctr">
            <a:noAutofit/>
          </a:bodyPr>
          <a:lstStyle/>
          <a:p>
            <a:pPr marL="0" indent="0">
              <a:spcBef>
                <a:spcPts val="0"/>
              </a:spcBef>
              <a:spcAft>
                <a:spcPts val="600"/>
              </a:spcAft>
              <a:buNone/>
            </a:pPr>
            <a:r>
              <a:rPr lang="en-IE" sz="2000" dirty="0">
                <a:solidFill>
                  <a:srgbClr val="000000"/>
                </a:solidFill>
                <a:ea typeface="+mn-lt"/>
                <a:cs typeface="+mn-lt"/>
              </a:rPr>
              <a:t>If you notice a fault with your product you will need to make a complaint to the retailer. The following are the steps you should use when making a complaint.</a:t>
            </a:r>
            <a:endParaRPr lang="en-US" sz="2000">
              <a:solidFill>
                <a:srgbClr val="000000"/>
              </a:solidFill>
              <a:ea typeface="+mn-lt"/>
              <a:cs typeface="+mn-lt"/>
            </a:endParaRPr>
          </a:p>
          <a:p>
            <a:pPr marL="0" indent="0">
              <a:spcBef>
                <a:spcPts val="0"/>
              </a:spcBef>
              <a:spcAft>
                <a:spcPts val="600"/>
              </a:spcAft>
              <a:buNone/>
            </a:pPr>
            <a:endParaRPr lang="en-IE" sz="2000" dirty="0">
              <a:solidFill>
                <a:srgbClr val="000000"/>
              </a:solidFill>
              <a:ea typeface="+mn-lt"/>
              <a:cs typeface="+mn-lt"/>
            </a:endParaRPr>
          </a:p>
          <a:p>
            <a:pPr marL="0" indent="0">
              <a:spcBef>
                <a:spcPts val="0"/>
              </a:spcBef>
              <a:spcAft>
                <a:spcPts val="600"/>
              </a:spcAft>
              <a:buNone/>
            </a:pPr>
            <a:r>
              <a:rPr lang="en-IE" sz="2000" b="1" dirty="0">
                <a:solidFill>
                  <a:srgbClr val="000000"/>
                </a:solidFill>
                <a:ea typeface="+mn-lt"/>
                <a:cs typeface="+mn-lt"/>
              </a:rPr>
              <a:t>Step 1 - </a:t>
            </a:r>
            <a:r>
              <a:rPr lang="en-IE" sz="2000" dirty="0">
                <a:solidFill>
                  <a:srgbClr val="000000"/>
                </a:solidFill>
                <a:ea typeface="+mn-lt"/>
                <a:cs typeface="+mn-lt"/>
              </a:rPr>
              <a:t>Stop using the product</a:t>
            </a:r>
            <a:endParaRPr lang="en-US" sz="2000">
              <a:solidFill>
                <a:srgbClr val="000000"/>
              </a:solidFill>
              <a:ea typeface="+mn-lt"/>
              <a:cs typeface="+mn-lt"/>
            </a:endParaRPr>
          </a:p>
          <a:p>
            <a:pPr marL="0" indent="0">
              <a:spcBef>
                <a:spcPts val="0"/>
              </a:spcBef>
              <a:spcAft>
                <a:spcPts val="600"/>
              </a:spcAft>
              <a:buNone/>
            </a:pPr>
            <a:r>
              <a:rPr lang="en-IE" sz="2000" b="1" dirty="0">
                <a:solidFill>
                  <a:srgbClr val="000000"/>
                </a:solidFill>
                <a:ea typeface="+mn-lt"/>
                <a:cs typeface="+mn-lt"/>
              </a:rPr>
              <a:t>Step 2</a:t>
            </a:r>
            <a:r>
              <a:rPr lang="en-IE" sz="2000" dirty="0">
                <a:solidFill>
                  <a:srgbClr val="000000"/>
                </a:solidFill>
                <a:ea typeface="+mn-lt"/>
                <a:cs typeface="+mn-lt"/>
              </a:rPr>
              <a:t> - Bring the item back to the shop and speak to the manager. You will need to bring the product and proof of purchases (Receipt).</a:t>
            </a:r>
            <a:endParaRPr lang="en-US" sz="2000">
              <a:solidFill>
                <a:srgbClr val="000000"/>
              </a:solidFill>
              <a:ea typeface="+mn-lt"/>
              <a:cs typeface="+mn-lt"/>
            </a:endParaRPr>
          </a:p>
          <a:p>
            <a:pPr marL="0" indent="0">
              <a:spcBef>
                <a:spcPts val="0"/>
              </a:spcBef>
              <a:spcAft>
                <a:spcPts val="600"/>
              </a:spcAft>
              <a:buNone/>
            </a:pPr>
            <a:r>
              <a:rPr lang="en-IE" sz="2000" b="1" dirty="0">
                <a:solidFill>
                  <a:srgbClr val="000000"/>
                </a:solidFill>
                <a:ea typeface="+mn-lt"/>
                <a:cs typeface="+mn-lt"/>
              </a:rPr>
              <a:t>Step 3 - </a:t>
            </a:r>
            <a:r>
              <a:rPr lang="en-IE" sz="2000" dirty="0">
                <a:solidFill>
                  <a:srgbClr val="000000"/>
                </a:solidFill>
                <a:ea typeface="+mn-lt"/>
                <a:cs typeface="+mn-lt"/>
              </a:rPr>
              <a:t>Explain the problem given details. Don’t get cross remain polite but firm. Know your right under the Sale of Goods Supply of Service Act 1980</a:t>
            </a:r>
            <a:endParaRPr lang="en-US" sz="2000">
              <a:solidFill>
                <a:srgbClr val="000000"/>
              </a:solidFill>
              <a:ea typeface="+mn-lt"/>
              <a:cs typeface="+mn-lt"/>
            </a:endParaRPr>
          </a:p>
          <a:p>
            <a:pPr marL="0" indent="0">
              <a:spcBef>
                <a:spcPts val="0"/>
              </a:spcBef>
              <a:spcAft>
                <a:spcPts val="600"/>
              </a:spcAft>
              <a:buNone/>
            </a:pPr>
            <a:r>
              <a:rPr lang="en-IE" sz="2000" b="1" dirty="0">
                <a:solidFill>
                  <a:srgbClr val="000000"/>
                </a:solidFill>
                <a:ea typeface="+mn-lt"/>
                <a:cs typeface="+mn-lt"/>
              </a:rPr>
              <a:t>Step 4 - </a:t>
            </a:r>
            <a:r>
              <a:rPr lang="en-IE" sz="2000" dirty="0">
                <a:solidFill>
                  <a:srgbClr val="000000"/>
                </a:solidFill>
                <a:ea typeface="+mn-lt"/>
                <a:cs typeface="+mn-lt"/>
              </a:rPr>
              <a:t>Decide what form a Redress you would like</a:t>
            </a:r>
            <a:endParaRPr lang="en-US" sz="2000">
              <a:solidFill>
                <a:srgbClr val="000000"/>
              </a:solidFill>
              <a:ea typeface="+mn-lt"/>
              <a:cs typeface="+mn-lt"/>
            </a:endParaRPr>
          </a:p>
          <a:p>
            <a:pPr marL="0" indent="0">
              <a:spcBef>
                <a:spcPts val="0"/>
              </a:spcBef>
              <a:spcAft>
                <a:spcPts val="600"/>
              </a:spcAft>
              <a:buNone/>
            </a:pPr>
            <a:endParaRPr lang="en-IE" sz="2000" dirty="0">
              <a:solidFill>
                <a:srgbClr val="000000"/>
              </a:solidFill>
              <a:ea typeface="+mn-lt"/>
              <a:cs typeface="+mn-lt"/>
            </a:endParaRPr>
          </a:p>
          <a:p>
            <a:pPr>
              <a:spcBef>
                <a:spcPts val="0"/>
              </a:spcBef>
              <a:spcAft>
                <a:spcPts val="600"/>
              </a:spcAft>
            </a:pPr>
            <a:endParaRPr lang="en-US" sz="2000" dirty="0">
              <a:solidFill>
                <a:srgbClr val="000000"/>
              </a:solidFill>
              <a:cs typeface="Calibri"/>
            </a:endParaRPr>
          </a:p>
        </p:txBody>
      </p:sp>
    </p:spTree>
    <p:extLst>
      <p:ext uri="{BB962C8B-B14F-4D97-AF65-F5344CB8AC3E}">
        <p14:creationId xmlns:p14="http://schemas.microsoft.com/office/powerpoint/2010/main" val="506702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B8983C9-66DC-4CCD-BE98-700FFC530BDB}"/>
              </a:ext>
            </a:extLst>
          </p:cNvPr>
          <p:cNvSpPr>
            <a:spLocks noGrp="1"/>
          </p:cNvSpPr>
          <p:nvPr>
            <p:ph type="title"/>
          </p:nvPr>
        </p:nvSpPr>
        <p:spPr>
          <a:xfrm>
            <a:off x="640079" y="2053641"/>
            <a:ext cx="3669161" cy="2760098"/>
          </a:xfrm>
        </p:spPr>
        <p:txBody>
          <a:bodyPr>
            <a:normAutofit/>
          </a:bodyPr>
          <a:lstStyle/>
          <a:p>
            <a:r>
              <a:rPr lang="en-US" b="1">
                <a:solidFill>
                  <a:srgbClr val="FFFFFF"/>
                </a:solidFill>
                <a:ea typeface="+mj-lt"/>
                <a:cs typeface="+mj-lt"/>
              </a:rPr>
              <a:t>MAKING A COMPLAINT</a:t>
            </a:r>
            <a:endParaRPr lang="en-US">
              <a:solidFill>
                <a:srgbClr val="FFFFFF"/>
              </a:solidFill>
            </a:endParaRPr>
          </a:p>
        </p:txBody>
      </p:sp>
      <p:sp>
        <p:nvSpPr>
          <p:cNvPr id="3" name="Content Placeholder 2">
            <a:extLst>
              <a:ext uri="{FF2B5EF4-FFF2-40B4-BE49-F238E27FC236}">
                <a16:creationId xmlns:a16="http://schemas.microsoft.com/office/drawing/2014/main" id="{E0E8CEED-D01A-4079-8532-E8BA65E4B672}"/>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spcBef>
                <a:spcPts val="0"/>
              </a:spcBef>
              <a:spcAft>
                <a:spcPts val="600"/>
              </a:spcAft>
              <a:buNone/>
            </a:pPr>
            <a:endParaRPr lang="en-IE" sz="2000" dirty="0">
              <a:solidFill>
                <a:srgbClr val="000000"/>
              </a:solidFill>
              <a:ea typeface="+mn-lt"/>
              <a:cs typeface="+mn-lt"/>
            </a:endParaRPr>
          </a:p>
          <a:p>
            <a:pPr marL="0" indent="0">
              <a:spcBef>
                <a:spcPts val="0"/>
              </a:spcBef>
              <a:spcAft>
                <a:spcPts val="600"/>
              </a:spcAft>
              <a:buNone/>
            </a:pPr>
            <a:r>
              <a:rPr lang="en-IE" sz="2000" b="1" dirty="0">
                <a:solidFill>
                  <a:srgbClr val="000000"/>
                </a:solidFill>
                <a:ea typeface="+mn-lt"/>
                <a:cs typeface="+mn-lt"/>
              </a:rPr>
              <a:t>Step 5 - </a:t>
            </a:r>
            <a:r>
              <a:rPr lang="en-IE" sz="2000" dirty="0">
                <a:solidFill>
                  <a:srgbClr val="000000"/>
                </a:solidFill>
                <a:ea typeface="+mn-lt"/>
                <a:cs typeface="+mn-lt"/>
              </a:rPr>
              <a:t>If you don’t get a result that you are happy with, you may need to send a letter of complaint</a:t>
            </a:r>
            <a:endParaRPr lang="en-US" sz="2000">
              <a:solidFill>
                <a:srgbClr val="000000"/>
              </a:solidFill>
              <a:ea typeface="+mn-lt"/>
              <a:cs typeface="+mn-lt"/>
            </a:endParaRPr>
          </a:p>
          <a:p>
            <a:pPr marL="0" indent="0">
              <a:spcBef>
                <a:spcPts val="0"/>
              </a:spcBef>
              <a:spcAft>
                <a:spcPts val="600"/>
              </a:spcAft>
              <a:buNone/>
            </a:pPr>
            <a:r>
              <a:rPr lang="en-IE" sz="2000" b="1" dirty="0">
                <a:solidFill>
                  <a:srgbClr val="000000"/>
                </a:solidFill>
                <a:ea typeface="+mn-lt"/>
                <a:cs typeface="+mn-lt"/>
              </a:rPr>
              <a:t>Step 6 - </a:t>
            </a:r>
            <a:r>
              <a:rPr lang="en-IE" sz="2000" dirty="0">
                <a:solidFill>
                  <a:srgbClr val="000000"/>
                </a:solidFill>
                <a:ea typeface="+mn-lt"/>
                <a:cs typeface="+mn-lt"/>
              </a:rPr>
              <a:t>If you find that the problem is not getting resolves you can get advice from a third party (Competition and Consumer Protection Commission)</a:t>
            </a:r>
            <a:endParaRPr lang="en-US" sz="2000">
              <a:solidFill>
                <a:srgbClr val="000000"/>
              </a:solidFill>
              <a:ea typeface="+mn-lt"/>
              <a:cs typeface="+mn-lt"/>
            </a:endParaRPr>
          </a:p>
          <a:p>
            <a:pPr marL="0" indent="0">
              <a:spcBef>
                <a:spcPts val="0"/>
              </a:spcBef>
              <a:spcAft>
                <a:spcPts val="600"/>
              </a:spcAft>
              <a:buNone/>
            </a:pPr>
            <a:r>
              <a:rPr lang="en-IE" sz="2000" b="1" dirty="0">
                <a:solidFill>
                  <a:srgbClr val="000000"/>
                </a:solidFill>
                <a:ea typeface="+mn-lt"/>
                <a:cs typeface="+mn-lt"/>
              </a:rPr>
              <a:t>Step 7 - </a:t>
            </a:r>
            <a:r>
              <a:rPr lang="en-IE" sz="2000" dirty="0">
                <a:solidFill>
                  <a:srgbClr val="000000"/>
                </a:solidFill>
                <a:ea typeface="+mn-lt"/>
                <a:cs typeface="+mn-lt"/>
              </a:rPr>
              <a:t>After all this if you are still not getting it resolve you can take a case to the Small Claims Court</a:t>
            </a:r>
            <a:endParaRPr lang="en-US" sz="2000">
              <a:solidFill>
                <a:srgbClr val="000000"/>
              </a:solidFill>
              <a:ea typeface="+mn-lt"/>
              <a:cs typeface="+mn-lt"/>
            </a:endParaRPr>
          </a:p>
          <a:p>
            <a:pPr marL="0" indent="0">
              <a:spcBef>
                <a:spcPts val="0"/>
              </a:spcBef>
              <a:spcAft>
                <a:spcPts val="600"/>
              </a:spcAft>
              <a:buNone/>
            </a:pPr>
            <a:r>
              <a:rPr lang="en-IE" sz="2000" b="1" dirty="0">
                <a:solidFill>
                  <a:srgbClr val="000000"/>
                </a:solidFill>
                <a:ea typeface="+mn-lt"/>
                <a:cs typeface="+mn-lt"/>
              </a:rPr>
              <a:t>Step 8 - </a:t>
            </a:r>
            <a:r>
              <a:rPr lang="en-IE" sz="2000" dirty="0">
                <a:solidFill>
                  <a:srgbClr val="000000"/>
                </a:solidFill>
                <a:ea typeface="+mn-lt"/>
                <a:cs typeface="+mn-lt"/>
              </a:rPr>
              <a:t>Go to Court</a:t>
            </a:r>
            <a:endParaRPr lang="en-US" sz="2000">
              <a:solidFill>
                <a:srgbClr val="000000"/>
              </a:solidFill>
              <a:ea typeface="+mn-lt"/>
              <a:cs typeface="+mn-lt"/>
            </a:endParaRPr>
          </a:p>
          <a:p>
            <a:pPr>
              <a:spcBef>
                <a:spcPts val="0"/>
              </a:spcBef>
              <a:spcAft>
                <a:spcPts val="600"/>
              </a:spcAft>
            </a:pPr>
            <a:endParaRPr lang="en-US" sz="2000" dirty="0">
              <a:solidFill>
                <a:srgbClr val="000000"/>
              </a:solidFill>
              <a:cs typeface="Calibri"/>
            </a:endParaRPr>
          </a:p>
          <a:p>
            <a:pPr>
              <a:spcBef>
                <a:spcPts val="0"/>
              </a:spcBef>
              <a:spcAft>
                <a:spcPts val="600"/>
              </a:spcAft>
            </a:pPr>
            <a:endParaRPr lang="en-US" sz="2000" dirty="0">
              <a:solidFill>
                <a:srgbClr val="000000"/>
              </a:solidFill>
              <a:cs typeface="Calibri"/>
            </a:endParaRPr>
          </a:p>
          <a:p>
            <a:pPr>
              <a:spcBef>
                <a:spcPts val="0"/>
              </a:spcBef>
              <a:spcAft>
                <a:spcPts val="600"/>
              </a:spcAft>
            </a:pPr>
            <a:endParaRPr lang="en-US" sz="2000" dirty="0">
              <a:solidFill>
                <a:srgbClr val="000000"/>
              </a:solidFill>
              <a:cs typeface="Calibri"/>
            </a:endParaRPr>
          </a:p>
          <a:p>
            <a:pPr>
              <a:spcBef>
                <a:spcPts val="0"/>
              </a:spcBef>
              <a:spcAft>
                <a:spcPts val="600"/>
              </a:spcAft>
            </a:pPr>
            <a:endParaRPr lang="en-US" sz="2000" dirty="0">
              <a:solidFill>
                <a:srgbClr val="000000"/>
              </a:solidFill>
              <a:cs typeface="Calibri"/>
            </a:endParaRPr>
          </a:p>
          <a:p>
            <a:pPr>
              <a:spcBef>
                <a:spcPts val="0"/>
              </a:spcBef>
              <a:spcAft>
                <a:spcPts val="600"/>
              </a:spcAft>
            </a:pPr>
            <a:endParaRPr lang="en-US" sz="2000" dirty="0">
              <a:solidFill>
                <a:srgbClr val="000000"/>
              </a:solidFill>
              <a:cs typeface="Calibri"/>
            </a:endParaRPr>
          </a:p>
          <a:p>
            <a:pPr marL="0" indent="0">
              <a:spcBef>
                <a:spcPts val="0"/>
              </a:spcBef>
              <a:spcAft>
                <a:spcPts val="600"/>
              </a:spcAft>
              <a:buNone/>
            </a:pPr>
            <a:endParaRPr lang="en-US" sz="2000" dirty="0">
              <a:solidFill>
                <a:srgbClr val="000000"/>
              </a:solidFill>
              <a:cs typeface="Calibri"/>
            </a:endParaRPr>
          </a:p>
        </p:txBody>
      </p:sp>
    </p:spTree>
    <p:extLst>
      <p:ext uri="{BB962C8B-B14F-4D97-AF65-F5344CB8AC3E}">
        <p14:creationId xmlns:p14="http://schemas.microsoft.com/office/powerpoint/2010/main" val="3194482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FD35FB5-83F2-40B5-8133-A64E69E2EA5D}"/>
              </a:ext>
            </a:extLst>
          </p:cNvPr>
          <p:cNvSpPr>
            <a:spLocks noGrp="1"/>
          </p:cNvSpPr>
          <p:nvPr>
            <p:ph type="title"/>
          </p:nvPr>
        </p:nvSpPr>
        <p:spPr>
          <a:xfrm>
            <a:off x="640079" y="2053641"/>
            <a:ext cx="3669161" cy="2760098"/>
          </a:xfrm>
        </p:spPr>
        <p:txBody>
          <a:bodyPr>
            <a:normAutofit/>
          </a:bodyPr>
          <a:lstStyle/>
          <a:p>
            <a:r>
              <a:rPr lang="en-IE">
                <a:solidFill>
                  <a:srgbClr val="FFFFFF"/>
                </a:solidFill>
                <a:latin typeface="Calibri"/>
                <a:cs typeface="Calibri"/>
              </a:rPr>
              <a:t>When is a complaint not valid?</a:t>
            </a:r>
            <a:endParaRPr lang="en-US">
              <a:solidFill>
                <a:srgbClr val="FFFFFF"/>
              </a:solidFill>
            </a:endParaRPr>
          </a:p>
        </p:txBody>
      </p:sp>
      <p:sp>
        <p:nvSpPr>
          <p:cNvPr id="3" name="Content Placeholder 2">
            <a:extLst>
              <a:ext uri="{FF2B5EF4-FFF2-40B4-BE49-F238E27FC236}">
                <a16:creationId xmlns:a16="http://schemas.microsoft.com/office/drawing/2014/main" id="{AE5FA526-1599-469E-88AC-0EAA13E017AB}"/>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r>
              <a:rPr lang="en-IE" sz="2400" dirty="0">
                <a:solidFill>
                  <a:srgbClr val="000000"/>
                </a:solidFill>
                <a:ea typeface="+mn-lt"/>
                <a:cs typeface="+mn-lt"/>
              </a:rPr>
              <a:t>The following are reason when a consumer doesn’t have a right to complain</a:t>
            </a:r>
            <a:endParaRPr lang="en-US" sz="2400" dirty="0">
              <a:solidFill>
                <a:srgbClr val="000000"/>
              </a:solidFill>
              <a:ea typeface="+mn-lt"/>
              <a:cs typeface="+mn-lt"/>
            </a:endParaRPr>
          </a:p>
          <a:p>
            <a:pPr marL="514350" indent="-514350">
              <a:buAutoNum type="arabicPeriod"/>
            </a:pPr>
            <a:r>
              <a:rPr lang="en-IE" sz="2400" dirty="0">
                <a:solidFill>
                  <a:srgbClr val="000000"/>
                </a:solidFill>
                <a:ea typeface="+mn-lt"/>
                <a:cs typeface="+mn-lt"/>
              </a:rPr>
              <a:t>If they change their mind</a:t>
            </a:r>
            <a:endParaRPr lang="en-US" sz="2400" dirty="0">
              <a:solidFill>
                <a:srgbClr val="000000"/>
              </a:solidFill>
              <a:ea typeface="+mn-lt"/>
              <a:cs typeface="+mn-lt"/>
            </a:endParaRPr>
          </a:p>
          <a:p>
            <a:pPr marL="514350" indent="-514350">
              <a:buAutoNum type="arabicPeriod"/>
            </a:pPr>
            <a:r>
              <a:rPr lang="en-IE" sz="2400" dirty="0">
                <a:solidFill>
                  <a:srgbClr val="000000"/>
                </a:solidFill>
                <a:ea typeface="+mn-lt"/>
                <a:cs typeface="+mn-lt"/>
              </a:rPr>
              <a:t>If the fault arises because of their misuse of the item</a:t>
            </a:r>
            <a:endParaRPr lang="en-US" sz="2400" dirty="0">
              <a:solidFill>
                <a:srgbClr val="000000"/>
              </a:solidFill>
              <a:ea typeface="+mn-lt"/>
              <a:cs typeface="+mn-lt"/>
            </a:endParaRPr>
          </a:p>
          <a:p>
            <a:pPr marL="514350" indent="-514350">
              <a:buAutoNum type="arabicPeriod"/>
            </a:pPr>
            <a:r>
              <a:rPr lang="en-IE" sz="2400" dirty="0">
                <a:solidFill>
                  <a:srgbClr val="000000"/>
                </a:solidFill>
                <a:ea typeface="+mn-lt"/>
                <a:cs typeface="+mn-lt"/>
              </a:rPr>
              <a:t>If you were told about the fault before hand</a:t>
            </a:r>
            <a:endParaRPr lang="en-US" sz="2400" dirty="0">
              <a:solidFill>
                <a:srgbClr val="000000"/>
              </a:solidFill>
              <a:ea typeface="+mn-lt"/>
              <a:cs typeface="+mn-lt"/>
            </a:endParaRPr>
          </a:p>
          <a:p>
            <a:endParaRPr lang="en-US" sz="2400">
              <a:solidFill>
                <a:srgbClr val="000000"/>
              </a:solidFill>
              <a:cs typeface="Calibri"/>
            </a:endParaRPr>
          </a:p>
          <a:p>
            <a:endParaRPr lang="en-US" sz="2400" dirty="0">
              <a:solidFill>
                <a:srgbClr val="000000"/>
              </a:solidFill>
              <a:cs typeface="Calibri"/>
            </a:endParaRPr>
          </a:p>
          <a:p>
            <a:endParaRPr lang="en-US" sz="2400" dirty="0">
              <a:solidFill>
                <a:srgbClr val="000000"/>
              </a:solidFill>
              <a:cs typeface="Calibri"/>
            </a:endParaRPr>
          </a:p>
          <a:p>
            <a:endParaRPr lang="en-US" sz="2400" dirty="0">
              <a:solidFill>
                <a:srgbClr val="000000"/>
              </a:solidFill>
              <a:cs typeface="Calibri"/>
            </a:endParaRPr>
          </a:p>
          <a:p>
            <a:endParaRPr lang="en-US" sz="2400" dirty="0">
              <a:solidFill>
                <a:srgbClr val="000000"/>
              </a:solidFill>
              <a:cs typeface="Calibri"/>
            </a:endParaRPr>
          </a:p>
        </p:txBody>
      </p:sp>
    </p:spTree>
    <p:extLst>
      <p:ext uri="{BB962C8B-B14F-4D97-AF65-F5344CB8AC3E}">
        <p14:creationId xmlns:p14="http://schemas.microsoft.com/office/powerpoint/2010/main" val="15685920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542F63A-55DE-4412-B52C-078681051170}"/>
              </a:ext>
            </a:extLst>
          </p:cNvPr>
          <p:cNvSpPr>
            <a:spLocks noGrp="1"/>
          </p:cNvSpPr>
          <p:nvPr>
            <p:ph type="title"/>
          </p:nvPr>
        </p:nvSpPr>
        <p:spPr>
          <a:xfrm>
            <a:off x="640079" y="2053641"/>
            <a:ext cx="3669161" cy="2760098"/>
          </a:xfrm>
        </p:spPr>
        <p:txBody>
          <a:bodyPr>
            <a:normAutofit/>
          </a:bodyPr>
          <a:lstStyle/>
          <a:p>
            <a:r>
              <a:rPr lang="en-IE" b="1">
                <a:solidFill>
                  <a:srgbClr val="FFFFFF"/>
                </a:solidFill>
                <a:latin typeface="Calibri"/>
                <a:cs typeface="Calibri"/>
              </a:rPr>
              <a:t>WRITING A LETTER OF COMPLAINT</a:t>
            </a:r>
            <a:endParaRPr lang="en-US">
              <a:solidFill>
                <a:srgbClr val="FFFFFF"/>
              </a:solidFill>
            </a:endParaRPr>
          </a:p>
        </p:txBody>
      </p:sp>
      <p:sp>
        <p:nvSpPr>
          <p:cNvPr id="3" name="Content Placeholder 2">
            <a:extLst>
              <a:ext uri="{FF2B5EF4-FFF2-40B4-BE49-F238E27FC236}">
                <a16:creationId xmlns:a16="http://schemas.microsoft.com/office/drawing/2014/main" id="{8B2CABA1-D1E1-4CE0-981F-112635F309F8}"/>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514350" indent="-514350">
              <a:spcBef>
                <a:spcPts val="0"/>
              </a:spcBef>
              <a:spcAft>
                <a:spcPts val="600"/>
              </a:spcAft>
            </a:pPr>
            <a:r>
              <a:rPr lang="en-IE" sz="2400" dirty="0">
                <a:solidFill>
                  <a:srgbClr val="000000"/>
                </a:solidFill>
                <a:ea typeface="+mn-lt"/>
                <a:cs typeface="+mn-lt"/>
              </a:rPr>
              <a:t>Sometimes you may to write a letter of complaint to a retailer. A letter of complaint follows a certain layout.  </a:t>
            </a:r>
            <a:endParaRPr lang="en-US" sz="2400" dirty="0">
              <a:solidFill>
                <a:srgbClr val="000000"/>
              </a:solidFill>
              <a:ea typeface="+mn-lt"/>
              <a:cs typeface="+mn-lt"/>
            </a:endParaRPr>
          </a:p>
          <a:p>
            <a:pPr marL="514350" indent="-514350">
              <a:spcBef>
                <a:spcPts val="0"/>
              </a:spcBef>
              <a:spcAft>
                <a:spcPts val="600"/>
              </a:spcAft>
            </a:pPr>
            <a:r>
              <a:rPr lang="en-IE" sz="2400" dirty="0">
                <a:solidFill>
                  <a:srgbClr val="000000"/>
                </a:solidFill>
                <a:ea typeface="+mn-lt"/>
                <a:cs typeface="+mn-lt"/>
              </a:rPr>
              <a:t>The letter should include 3 paragraphs. These are</a:t>
            </a:r>
            <a:endParaRPr lang="en-US" sz="2400" dirty="0">
              <a:solidFill>
                <a:srgbClr val="000000"/>
              </a:solidFill>
              <a:ea typeface="+mn-lt"/>
              <a:cs typeface="+mn-lt"/>
            </a:endParaRPr>
          </a:p>
          <a:p>
            <a:pPr marL="514350" indent="-514350">
              <a:spcBef>
                <a:spcPts val="0"/>
              </a:spcBef>
              <a:spcAft>
                <a:spcPts val="600"/>
              </a:spcAft>
              <a:buAutoNum type="arabicPeriod"/>
            </a:pPr>
            <a:r>
              <a:rPr lang="en-IE" sz="2400" dirty="0">
                <a:solidFill>
                  <a:srgbClr val="000000"/>
                </a:solidFill>
                <a:ea typeface="+mn-lt"/>
                <a:cs typeface="+mn-lt"/>
              </a:rPr>
              <a:t>Describe the details of the purchase</a:t>
            </a:r>
            <a:endParaRPr lang="en-US" sz="2400" dirty="0">
              <a:solidFill>
                <a:srgbClr val="000000"/>
              </a:solidFill>
              <a:ea typeface="+mn-lt"/>
              <a:cs typeface="+mn-lt"/>
            </a:endParaRPr>
          </a:p>
          <a:p>
            <a:pPr marL="514350" indent="-514350">
              <a:spcBef>
                <a:spcPts val="0"/>
              </a:spcBef>
              <a:spcAft>
                <a:spcPts val="600"/>
              </a:spcAft>
              <a:buAutoNum type="arabicPeriod"/>
            </a:pPr>
            <a:r>
              <a:rPr lang="en-IE" sz="2400" dirty="0">
                <a:solidFill>
                  <a:srgbClr val="000000"/>
                </a:solidFill>
                <a:ea typeface="+mn-lt"/>
                <a:cs typeface="+mn-lt"/>
              </a:rPr>
              <a:t>Give an outline of your complaint and how your consumer right were broken</a:t>
            </a:r>
            <a:endParaRPr lang="en-US" sz="2400" dirty="0">
              <a:solidFill>
                <a:srgbClr val="000000"/>
              </a:solidFill>
              <a:ea typeface="+mn-lt"/>
              <a:cs typeface="+mn-lt"/>
            </a:endParaRPr>
          </a:p>
          <a:p>
            <a:pPr marL="514350" indent="-514350">
              <a:spcBef>
                <a:spcPts val="0"/>
              </a:spcBef>
              <a:spcAft>
                <a:spcPts val="600"/>
              </a:spcAft>
              <a:buAutoNum type="arabicPeriod"/>
            </a:pPr>
            <a:r>
              <a:rPr lang="en-IE" sz="2400" dirty="0">
                <a:solidFill>
                  <a:srgbClr val="000000"/>
                </a:solidFill>
                <a:ea typeface="+mn-lt"/>
                <a:cs typeface="+mn-lt"/>
              </a:rPr>
              <a:t>Explain which remedy you would like</a:t>
            </a:r>
            <a:endParaRPr lang="en-US" sz="2400" dirty="0">
              <a:solidFill>
                <a:srgbClr val="000000"/>
              </a:solidFill>
              <a:ea typeface="+mn-lt"/>
              <a:cs typeface="+mn-lt"/>
            </a:endParaRPr>
          </a:p>
          <a:p>
            <a:pPr marL="0" indent="0">
              <a:spcBef>
                <a:spcPts val="0"/>
              </a:spcBef>
              <a:spcAft>
                <a:spcPts val="600"/>
              </a:spcAft>
              <a:buNone/>
            </a:pPr>
            <a:endParaRPr lang="en-US" sz="2400">
              <a:solidFill>
                <a:srgbClr val="000000"/>
              </a:solidFill>
              <a:cs typeface="Calibri" panose="020F0502020204030204"/>
            </a:endParaRPr>
          </a:p>
        </p:txBody>
      </p:sp>
    </p:spTree>
    <p:extLst>
      <p:ext uri="{BB962C8B-B14F-4D97-AF65-F5344CB8AC3E}">
        <p14:creationId xmlns:p14="http://schemas.microsoft.com/office/powerpoint/2010/main" val="2573795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8710347-F7B8-4809-B2B3-7CAD9DC80BAC}"/>
              </a:ext>
            </a:extLst>
          </p:cNvPr>
          <p:cNvSpPr>
            <a:spLocks noGrp="1"/>
          </p:cNvSpPr>
          <p:nvPr>
            <p:ph type="title"/>
          </p:nvPr>
        </p:nvSpPr>
        <p:spPr>
          <a:xfrm>
            <a:off x="640079" y="2053641"/>
            <a:ext cx="3669161" cy="2760098"/>
          </a:xfrm>
        </p:spPr>
        <p:txBody>
          <a:bodyPr>
            <a:normAutofit/>
          </a:bodyPr>
          <a:lstStyle/>
          <a:p>
            <a:r>
              <a:rPr lang="en-IE" sz="3700" b="1">
                <a:solidFill>
                  <a:srgbClr val="FFFFFF"/>
                </a:solidFill>
                <a:ea typeface="+mj-lt"/>
                <a:cs typeface="+mj-lt"/>
              </a:rPr>
              <a:t>WHO CAN HELP YOU IF YOU HAVE A CONSUMER COMPLAINT?</a:t>
            </a:r>
            <a:endParaRPr lang="en-US" sz="3700">
              <a:solidFill>
                <a:srgbClr val="FFFFFF"/>
              </a:solidFill>
              <a:ea typeface="+mj-lt"/>
              <a:cs typeface="+mj-lt"/>
            </a:endParaRPr>
          </a:p>
        </p:txBody>
      </p:sp>
      <p:sp>
        <p:nvSpPr>
          <p:cNvPr id="3" name="Content Placeholder 2">
            <a:extLst>
              <a:ext uri="{FF2B5EF4-FFF2-40B4-BE49-F238E27FC236}">
                <a16:creationId xmlns:a16="http://schemas.microsoft.com/office/drawing/2014/main" id="{83EDACFD-AAF3-4AAF-B8E7-14E6957982C9}"/>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r>
              <a:rPr lang="en-IE" sz="2400" u="sng" dirty="0">
                <a:ea typeface="+mn-lt"/>
                <a:cs typeface="+mn-lt"/>
              </a:rPr>
              <a:t>1. Competition and Consumer Protection Commission (CCPC)</a:t>
            </a:r>
            <a:endParaRPr lang="en-US" u="sng" dirty="0"/>
          </a:p>
          <a:p>
            <a:pPr marL="0" indent="0">
              <a:buNone/>
            </a:pPr>
            <a:endParaRPr lang="en-IE" sz="2400" i="1" u="sng" dirty="0">
              <a:ea typeface="+mn-lt"/>
              <a:cs typeface="+mn-lt"/>
            </a:endParaRPr>
          </a:p>
          <a:p>
            <a:pPr marL="457200" indent="-457200">
              <a:buAutoNum type="arabicPeriod"/>
            </a:pPr>
            <a:r>
              <a:rPr lang="en-IE" sz="2400" dirty="0">
                <a:ea typeface="+mn-lt"/>
                <a:cs typeface="+mn-lt"/>
              </a:rPr>
              <a:t>Provide information and education to consumers about their rights</a:t>
            </a:r>
          </a:p>
          <a:p>
            <a:pPr marL="457200" indent="-457200">
              <a:buAutoNum type="arabicPeriod"/>
            </a:pPr>
            <a:r>
              <a:rPr lang="en-IE" sz="2400" dirty="0">
                <a:ea typeface="+mn-lt"/>
                <a:cs typeface="+mn-lt"/>
              </a:rPr>
              <a:t>Conduct research into consumer matters</a:t>
            </a:r>
          </a:p>
          <a:p>
            <a:pPr marL="457200" indent="-457200">
              <a:buAutoNum type="arabicPeriod"/>
            </a:pPr>
            <a:r>
              <a:rPr lang="en-IE" sz="2400" dirty="0">
                <a:ea typeface="+mn-lt"/>
                <a:cs typeface="+mn-lt"/>
              </a:rPr>
              <a:t>Advising policy makers</a:t>
            </a:r>
          </a:p>
          <a:p>
            <a:pPr marL="457200" indent="-457200">
              <a:buAutoNum type="arabicPeriod"/>
            </a:pPr>
            <a:r>
              <a:rPr lang="en-IE" sz="2400" dirty="0">
                <a:ea typeface="+mn-lt"/>
                <a:cs typeface="+mn-lt"/>
              </a:rPr>
              <a:t>That there is choice for the Irish consumer</a:t>
            </a:r>
          </a:p>
          <a:p>
            <a:pPr marL="0" indent="0">
              <a:buNone/>
            </a:pPr>
            <a:endParaRPr lang="en-IE" sz="2400" dirty="0">
              <a:ea typeface="+mn-lt"/>
              <a:cs typeface="+mn-lt"/>
            </a:endParaRPr>
          </a:p>
          <a:p>
            <a:pPr marL="0" indent="0">
              <a:buNone/>
            </a:pPr>
            <a:r>
              <a:rPr lang="en-IE" sz="2400" dirty="0">
                <a:ea typeface="+mn-lt"/>
                <a:cs typeface="+mn-lt"/>
              </a:rPr>
              <a:t>See their website </a:t>
            </a:r>
            <a:r>
              <a:rPr lang="en-IE" sz="2400" u="sng" dirty="0">
                <a:ea typeface="+mn-lt"/>
                <a:cs typeface="+mn-lt"/>
                <a:hlinkClick r:id="rId3"/>
              </a:rPr>
              <a:t>www.ccpc.ie</a:t>
            </a:r>
            <a:endParaRPr lang="en-IE" sz="2400">
              <a:ea typeface="+mn-lt"/>
              <a:cs typeface="+mn-lt"/>
            </a:endParaRPr>
          </a:p>
          <a:p>
            <a:pPr marL="514350" indent="-514350">
              <a:buAutoNum type="arabicPeriod"/>
            </a:pPr>
            <a:endParaRPr lang="en-IE" sz="2400" dirty="0">
              <a:solidFill>
                <a:srgbClr val="000000"/>
              </a:solidFill>
              <a:ea typeface="+mn-lt"/>
              <a:cs typeface="+mn-lt"/>
            </a:endParaRPr>
          </a:p>
        </p:txBody>
      </p:sp>
    </p:spTree>
    <p:extLst>
      <p:ext uri="{BB962C8B-B14F-4D97-AF65-F5344CB8AC3E}">
        <p14:creationId xmlns:p14="http://schemas.microsoft.com/office/powerpoint/2010/main" val="2580540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FCD9D84-9E68-4301-BAA9-6EE3CCCAEADA}"/>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cs typeface="Calibri Light"/>
              </a:rPr>
              <a:t>KEY TERMS</a:t>
            </a:r>
            <a:endParaRPr lang="en-US" sz="4000">
              <a:solidFill>
                <a:srgbClr val="FFFFFF"/>
              </a:solidFill>
            </a:endParaRPr>
          </a:p>
        </p:txBody>
      </p:sp>
      <p:sp>
        <p:nvSpPr>
          <p:cNvPr id="3" name="Content Placeholder 2">
            <a:extLst>
              <a:ext uri="{FF2B5EF4-FFF2-40B4-BE49-F238E27FC236}">
                <a16:creationId xmlns:a16="http://schemas.microsoft.com/office/drawing/2014/main" id="{BD49B75A-3A4F-4810-A5D8-B5DB88B4171D}"/>
              </a:ext>
            </a:extLst>
          </p:cNvPr>
          <p:cNvSpPr>
            <a:spLocks noGrp="1"/>
          </p:cNvSpPr>
          <p:nvPr>
            <p:ph idx="1"/>
          </p:nvPr>
        </p:nvSpPr>
        <p:spPr>
          <a:xfrm>
            <a:off x="1179226" y="3092970"/>
            <a:ext cx="9833548" cy="2693976"/>
          </a:xfrm>
        </p:spPr>
        <p:txBody>
          <a:bodyPr vert="horz" lIns="91440" tIns="45720" rIns="91440" bIns="45720" rtlCol="0" anchor="t">
            <a:normAutofit/>
          </a:bodyPr>
          <a:lstStyle/>
          <a:p>
            <a:pPr marL="0" indent="0">
              <a:spcBef>
                <a:spcPts val="0"/>
              </a:spcBef>
              <a:spcAft>
                <a:spcPts val="600"/>
              </a:spcAft>
              <a:buNone/>
            </a:pPr>
            <a:r>
              <a:rPr lang="en-IE" sz="2400" b="1" dirty="0">
                <a:solidFill>
                  <a:srgbClr val="000000"/>
                </a:solidFill>
                <a:ea typeface="+mn-lt"/>
                <a:cs typeface="+mn-lt"/>
              </a:rPr>
              <a:t>Credit Note </a:t>
            </a:r>
            <a:r>
              <a:rPr lang="en-IE" sz="2400" b="1" baseline="30000" dirty="0">
                <a:solidFill>
                  <a:srgbClr val="000000"/>
                </a:solidFill>
                <a:ea typeface="+mn-lt"/>
                <a:cs typeface="+mn-lt"/>
              </a:rPr>
              <a:t>Def </a:t>
            </a:r>
            <a:r>
              <a:rPr lang="en-IE" sz="2400" dirty="0">
                <a:solidFill>
                  <a:srgbClr val="000000"/>
                </a:solidFill>
                <a:ea typeface="+mn-lt"/>
                <a:cs typeface="+mn-lt"/>
              </a:rPr>
              <a:t>This is credit (Money) up to a certain value that can be spent in a shop. It is usually given if there is a problem with a product.</a:t>
            </a:r>
            <a:endParaRPr lang="en-US" sz="2400" dirty="0">
              <a:solidFill>
                <a:srgbClr val="000000"/>
              </a:solidFill>
              <a:cs typeface="Calibri"/>
            </a:endParaRPr>
          </a:p>
          <a:p>
            <a:pPr>
              <a:spcBef>
                <a:spcPts val="0"/>
              </a:spcBef>
              <a:spcAft>
                <a:spcPts val="600"/>
              </a:spcAft>
              <a:buNone/>
            </a:pPr>
            <a:r>
              <a:rPr lang="en-IE" sz="2400" b="1" dirty="0">
                <a:solidFill>
                  <a:srgbClr val="000000"/>
                </a:solidFill>
                <a:ea typeface="+mn-lt"/>
                <a:cs typeface="+mn-lt"/>
              </a:rPr>
              <a:t>Guarantee </a:t>
            </a:r>
            <a:r>
              <a:rPr lang="en-IE" sz="2400" b="1" baseline="30000" dirty="0">
                <a:solidFill>
                  <a:srgbClr val="000000"/>
                </a:solidFill>
                <a:ea typeface="+mn-lt"/>
                <a:cs typeface="+mn-lt"/>
              </a:rPr>
              <a:t>Def </a:t>
            </a:r>
            <a:r>
              <a:rPr lang="en-IE" sz="2400" dirty="0">
                <a:solidFill>
                  <a:srgbClr val="000000"/>
                </a:solidFill>
                <a:ea typeface="+mn-lt"/>
                <a:cs typeface="+mn-lt"/>
              </a:rPr>
              <a:t>This is a promise by the manufacture or company that they will </a:t>
            </a:r>
          </a:p>
          <a:p>
            <a:pPr>
              <a:spcBef>
                <a:spcPts val="0"/>
              </a:spcBef>
              <a:spcAft>
                <a:spcPts val="600"/>
              </a:spcAft>
              <a:buNone/>
            </a:pPr>
            <a:r>
              <a:rPr lang="en-IE" sz="2400" dirty="0">
                <a:solidFill>
                  <a:srgbClr val="000000"/>
                </a:solidFill>
                <a:ea typeface="+mn-lt"/>
                <a:cs typeface="+mn-lt"/>
              </a:rPr>
              <a:t>fix any problems that occur with a specific period. It is legally binding</a:t>
            </a:r>
            <a:endParaRPr lang="en-IE" sz="2400" dirty="0">
              <a:solidFill>
                <a:srgbClr val="000000"/>
              </a:solidFill>
              <a:cs typeface="Calibri"/>
            </a:endParaRPr>
          </a:p>
          <a:p>
            <a:pPr>
              <a:spcBef>
                <a:spcPts val="0"/>
              </a:spcBef>
              <a:spcAft>
                <a:spcPts val="600"/>
              </a:spcAft>
              <a:buNone/>
            </a:pPr>
            <a:r>
              <a:rPr lang="en-IE" sz="2400" b="1" dirty="0">
                <a:solidFill>
                  <a:srgbClr val="000000"/>
                </a:solidFill>
                <a:ea typeface="+mn-lt"/>
                <a:cs typeface="+mn-lt"/>
              </a:rPr>
              <a:t>Warranty </a:t>
            </a:r>
            <a:r>
              <a:rPr lang="en-IE" sz="2400" b="1" baseline="30000" dirty="0">
                <a:solidFill>
                  <a:srgbClr val="000000"/>
                </a:solidFill>
                <a:ea typeface="+mn-lt"/>
                <a:cs typeface="+mn-lt"/>
              </a:rPr>
              <a:t>Def </a:t>
            </a:r>
            <a:r>
              <a:rPr lang="en-IE" sz="2400" dirty="0">
                <a:solidFill>
                  <a:srgbClr val="000000"/>
                </a:solidFill>
                <a:ea typeface="+mn-lt"/>
                <a:cs typeface="+mn-lt"/>
              </a:rPr>
              <a:t>This is like an insurance policy. You pay a premium. It is legally </a:t>
            </a:r>
          </a:p>
          <a:p>
            <a:pPr>
              <a:spcBef>
                <a:spcPts val="0"/>
              </a:spcBef>
              <a:spcAft>
                <a:spcPts val="600"/>
              </a:spcAft>
              <a:buNone/>
            </a:pPr>
            <a:r>
              <a:rPr lang="en-IE" sz="2400" dirty="0">
                <a:solidFill>
                  <a:srgbClr val="000000"/>
                </a:solidFill>
                <a:ea typeface="+mn-lt"/>
                <a:cs typeface="+mn-lt"/>
              </a:rPr>
              <a:t>binding</a:t>
            </a:r>
            <a:endParaRPr lang="en-IE" sz="2400" dirty="0">
              <a:solidFill>
                <a:srgbClr val="000000"/>
              </a:solidFill>
              <a:cs typeface="Calibri"/>
            </a:endParaRPr>
          </a:p>
          <a:p>
            <a:pPr marL="0" indent="0">
              <a:spcBef>
                <a:spcPts val="0"/>
              </a:spcBef>
              <a:spcAft>
                <a:spcPts val="600"/>
              </a:spcAft>
              <a:buNone/>
            </a:pPr>
            <a:endParaRPr lang="en-IE" sz="2400" dirty="0">
              <a:solidFill>
                <a:srgbClr val="000000"/>
              </a:solidFill>
              <a:ea typeface="+mn-lt"/>
              <a:cs typeface="+mn-lt"/>
            </a:endParaRPr>
          </a:p>
        </p:txBody>
      </p:sp>
    </p:spTree>
    <p:extLst>
      <p:ext uri="{BB962C8B-B14F-4D97-AF65-F5344CB8AC3E}">
        <p14:creationId xmlns:p14="http://schemas.microsoft.com/office/powerpoint/2010/main" val="38806583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8710347-F7B8-4809-B2B3-7CAD9DC80BAC}"/>
              </a:ext>
            </a:extLst>
          </p:cNvPr>
          <p:cNvSpPr>
            <a:spLocks noGrp="1"/>
          </p:cNvSpPr>
          <p:nvPr>
            <p:ph type="title"/>
          </p:nvPr>
        </p:nvSpPr>
        <p:spPr>
          <a:xfrm>
            <a:off x="640079" y="2053641"/>
            <a:ext cx="3669161" cy="2760098"/>
          </a:xfrm>
        </p:spPr>
        <p:txBody>
          <a:bodyPr>
            <a:normAutofit/>
          </a:bodyPr>
          <a:lstStyle/>
          <a:p>
            <a:r>
              <a:rPr lang="en-IE" sz="3700" b="1">
                <a:solidFill>
                  <a:srgbClr val="FFFFFF"/>
                </a:solidFill>
                <a:ea typeface="+mj-lt"/>
                <a:cs typeface="+mj-lt"/>
              </a:rPr>
              <a:t>WHO CAN HELP YOU IF YOU HAVE A CONSUMER COMPLAINT?</a:t>
            </a:r>
            <a:endParaRPr lang="en-US" sz="3700">
              <a:solidFill>
                <a:srgbClr val="FFFFFF"/>
              </a:solidFill>
              <a:ea typeface="+mj-lt"/>
              <a:cs typeface="+mj-lt"/>
            </a:endParaRPr>
          </a:p>
        </p:txBody>
      </p:sp>
      <p:sp>
        <p:nvSpPr>
          <p:cNvPr id="3" name="Content Placeholder 2">
            <a:extLst>
              <a:ext uri="{FF2B5EF4-FFF2-40B4-BE49-F238E27FC236}">
                <a16:creationId xmlns:a16="http://schemas.microsoft.com/office/drawing/2014/main" id="{83EDACFD-AAF3-4AAF-B8E7-14E6957982C9}"/>
              </a:ext>
            </a:extLst>
          </p:cNvPr>
          <p:cNvSpPr>
            <a:spLocks noGrp="1"/>
          </p:cNvSpPr>
          <p:nvPr>
            <p:ph idx="1"/>
          </p:nvPr>
        </p:nvSpPr>
        <p:spPr>
          <a:xfrm>
            <a:off x="6090574" y="801866"/>
            <a:ext cx="5306084" cy="5230634"/>
          </a:xfrm>
        </p:spPr>
        <p:txBody>
          <a:bodyPr vert="horz" lIns="91440" tIns="45720" rIns="91440" bIns="45720" rtlCol="0" anchor="ctr">
            <a:normAutofit lnSpcReduction="10000"/>
          </a:bodyPr>
          <a:lstStyle/>
          <a:p>
            <a:pPr marL="0" indent="0">
              <a:lnSpc>
                <a:spcPct val="110000"/>
              </a:lnSpc>
              <a:spcBef>
                <a:spcPts val="0"/>
              </a:spcBef>
              <a:buNone/>
            </a:pPr>
            <a:r>
              <a:rPr lang="en-IE" sz="2400" i="1" u="sng" dirty="0">
                <a:ea typeface="+mn-lt"/>
                <a:cs typeface="+mn-lt"/>
              </a:rPr>
              <a:t>2. Commission for Energy Regulation (CER)</a:t>
            </a:r>
            <a:endParaRPr lang="en-US" dirty="0">
              <a:cs typeface="Calibri" panose="020F0502020204030204"/>
            </a:endParaRPr>
          </a:p>
          <a:p>
            <a:pPr marL="0" indent="0">
              <a:lnSpc>
                <a:spcPct val="110000"/>
              </a:lnSpc>
              <a:spcBef>
                <a:spcPts val="0"/>
              </a:spcBef>
              <a:buNone/>
            </a:pPr>
            <a:endParaRPr lang="en-IE" sz="2400" i="1" u="sng" dirty="0">
              <a:ea typeface="+mn-lt"/>
              <a:cs typeface="+mn-lt"/>
            </a:endParaRPr>
          </a:p>
          <a:p>
            <a:pPr marL="457200" indent="-457200">
              <a:lnSpc>
                <a:spcPct val="110000"/>
              </a:lnSpc>
              <a:spcBef>
                <a:spcPts val="0"/>
              </a:spcBef>
              <a:buAutoNum type="arabicPeriod"/>
            </a:pPr>
            <a:r>
              <a:rPr lang="en-IE" sz="2400" dirty="0">
                <a:ea typeface="+mn-lt"/>
                <a:cs typeface="+mn-lt"/>
              </a:rPr>
              <a:t>Resolve complaints against energy companies – Airtricity, Bord Gais, Energia</a:t>
            </a:r>
          </a:p>
          <a:p>
            <a:pPr marL="457200" indent="-457200">
              <a:lnSpc>
                <a:spcPct val="110000"/>
              </a:lnSpc>
              <a:spcBef>
                <a:spcPts val="0"/>
              </a:spcBef>
              <a:buAutoNum type="arabicPeriod"/>
            </a:pPr>
            <a:r>
              <a:rPr lang="en-IE" sz="2400" dirty="0">
                <a:ea typeface="+mn-lt"/>
                <a:cs typeface="+mn-lt"/>
              </a:rPr>
              <a:t>Common complaints include</a:t>
            </a:r>
          </a:p>
          <a:p>
            <a:pPr lvl="1">
              <a:lnSpc>
                <a:spcPct val="110000"/>
              </a:lnSpc>
              <a:spcBef>
                <a:spcPts val="0"/>
              </a:spcBef>
            </a:pPr>
            <a:r>
              <a:rPr lang="en-IE" dirty="0">
                <a:ea typeface="+mn-lt"/>
                <a:cs typeface="+mn-lt"/>
              </a:rPr>
              <a:t>Delay in getting connected</a:t>
            </a:r>
          </a:p>
          <a:p>
            <a:pPr lvl="1">
              <a:lnSpc>
                <a:spcPct val="110000"/>
              </a:lnSpc>
              <a:spcBef>
                <a:spcPts val="0"/>
              </a:spcBef>
            </a:pPr>
            <a:r>
              <a:rPr lang="en-IE" dirty="0">
                <a:ea typeface="+mn-lt"/>
                <a:cs typeface="+mn-lt"/>
              </a:rPr>
              <a:t>Faulty meters</a:t>
            </a:r>
            <a:endParaRPr lang="en-IE" sz="2400" dirty="0">
              <a:ea typeface="+mn-lt"/>
              <a:cs typeface="+mn-lt"/>
            </a:endParaRPr>
          </a:p>
          <a:p>
            <a:pPr lvl="1">
              <a:lnSpc>
                <a:spcPct val="110000"/>
              </a:lnSpc>
              <a:spcBef>
                <a:spcPts val="0"/>
              </a:spcBef>
            </a:pPr>
            <a:r>
              <a:rPr lang="en-IE" dirty="0">
                <a:ea typeface="+mn-lt"/>
                <a:cs typeface="+mn-lt"/>
              </a:rPr>
              <a:t>Connection costs</a:t>
            </a:r>
            <a:endParaRPr lang="en-IE" sz="2400" dirty="0">
              <a:ea typeface="+mn-lt"/>
              <a:cs typeface="+mn-lt"/>
            </a:endParaRPr>
          </a:p>
          <a:p>
            <a:pPr marL="457200" indent="-457200">
              <a:lnSpc>
                <a:spcPct val="110000"/>
              </a:lnSpc>
              <a:spcBef>
                <a:spcPts val="0"/>
              </a:spcBef>
              <a:buAutoNum type="arabicPeriod"/>
            </a:pPr>
            <a:r>
              <a:rPr lang="en-IE" sz="2400" dirty="0">
                <a:ea typeface="+mn-lt"/>
                <a:cs typeface="+mn-lt"/>
              </a:rPr>
              <a:t>Consumer must make a complaint to the company first. If it is not resolved, then they can get in touch with the CER</a:t>
            </a:r>
          </a:p>
          <a:p>
            <a:pPr marL="514350" indent="-514350">
              <a:lnSpc>
                <a:spcPct val="110000"/>
              </a:lnSpc>
              <a:spcBef>
                <a:spcPts val="0"/>
              </a:spcBef>
              <a:buAutoNum type="arabicPeriod"/>
            </a:pPr>
            <a:endParaRPr lang="en-IE" sz="2400" dirty="0">
              <a:solidFill>
                <a:srgbClr val="000000"/>
              </a:solidFill>
              <a:ea typeface="+mn-lt"/>
              <a:cs typeface="+mn-lt"/>
            </a:endParaRPr>
          </a:p>
        </p:txBody>
      </p:sp>
    </p:spTree>
    <p:extLst>
      <p:ext uri="{BB962C8B-B14F-4D97-AF65-F5344CB8AC3E}">
        <p14:creationId xmlns:p14="http://schemas.microsoft.com/office/powerpoint/2010/main" val="10366362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8710347-F7B8-4809-B2B3-7CAD9DC80BAC}"/>
              </a:ext>
            </a:extLst>
          </p:cNvPr>
          <p:cNvSpPr>
            <a:spLocks noGrp="1"/>
          </p:cNvSpPr>
          <p:nvPr>
            <p:ph type="title"/>
          </p:nvPr>
        </p:nvSpPr>
        <p:spPr>
          <a:xfrm>
            <a:off x="640079" y="2053641"/>
            <a:ext cx="3669161" cy="2760098"/>
          </a:xfrm>
        </p:spPr>
        <p:txBody>
          <a:bodyPr>
            <a:normAutofit/>
          </a:bodyPr>
          <a:lstStyle/>
          <a:p>
            <a:r>
              <a:rPr lang="en-IE" sz="3700" b="1">
                <a:solidFill>
                  <a:srgbClr val="FFFFFF"/>
                </a:solidFill>
                <a:ea typeface="+mj-lt"/>
                <a:cs typeface="+mj-lt"/>
              </a:rPr>
              <a:t>WHO CAN HELP YOU IF YOU HAVE A CONSUMER COMPLAINT?</a:t>
            </a:r>
            <a:endParaRPr lang="en-US" sz="3700">
              <a:solidFill>
                <a:srgbClr val="FFFFFF"/>
              </a:solidFill>
              <a:ea typeface="+mj-lt"/>
              <a:cs typeface="+mj-lt"/>
            </a:endParaRPr>
          </a:p>
        </p:txBody>
      </p:sp>
      <p:sp>
        <p:nvSpPr>
          <p:cNvPr id="3" name="Content Placeholder 2">
            <a:extLst>
              <a:ext uri="{FF2B5EF4-FFF2-40B4-BE49-F238E27FC236}">
                <a16:creationId xmlns:a16="http://schemas.microsoft.com/office/drawing/2014/main" id="{83EDACFD-AAF3-4AAF-B8E7-14E6957982C9}"/>
              </a:ext>
            </a:extLst>
          </p:cNvPr>
          <p:cNvSpPr>
            <a:spLocks noGrp="1"/>
          </p:cNvSpPr>
          <p:nvPr>
            <p:ph idx="1"/>
          </p:nvPr>
        </p:nvSpPr>
        <p:spPr>
          <a:xfrm>
            <a:off x="6090574" y="801866"/>
            <a:ext cx="5306084" cy="5230634"/>
          </a:xfrm>
        </p:spPr>
        <p:txBody>
          <a:bodyPr vert="horz" lIns="91440" tIns="45720" rIns="91440" bIns="45720" rtlCol="0" anchor="ctr">
            <a:normAutofit fontScale="92500"/>
          </a:bodyPr>
          <a:lstStyle/>
          <a:p>
            <a:pPr marL="0" indent="0">
              <a:lnSpc>
                <a:spcPct val="100000"/>
              </a:lnSpc>
              <a:spcBef>
                <a:spcPts val="0"/>
              </a:spcBef>
              <a:buNone/>
            </a:pPr>
            <a:r>
              <a:rPr lang="en-IE" sz="2400" u="sng" dirty="0">
                <a:ea typeface="+mn-lt"/>
                <a:cs typeface="+mn-lt"/>
              </a:rPr>
              <a:t>3. Commission for Communication Regulation (</a:t>
            </a:r>
            <a:r>
              <a:rPr lang="en-IE" sz="2400" u="sng" dirty="0" err="1">
                <a:ea typeface="+mn-lt"/>
                <a:cs typeface="+mn-lt"/>
              </a:rPr>
              <a:t>ComReg</a:t>
            </a:r>
            <a:r>
              <a:rPr lang="en-IE" sz="2400" u="sng" dirty="0">
                <a:ea typeface="+mn-lt"/>
                <a:cs typeface="+mn-lt"/>
              </a:rPr>
              <a:t>)</a:t>
            </a:r>
            <a:endParaRPr lang="en-US">
              <a:cs typeface="Calibri" panose="020F0502020204030204"/>
            </a:endParaRPr>
          </a:p>
          <a:p>
            <a:pPr marL="0" indent="0">
              <a:lnSpc>
                <a:spcPct val="100000"/>
              </a:lnSpc>
              <a:spcBef>
                <a:spcPts val="0"/>
              </a:spcBef>
              <a:buNone/>
            </a:pPr>
            <a:endParaRPr lang="en-IE" sz="2400" u="sng" dirty="0">
              <a:ea typeface="+mn-lt"/>
              <a:cs typeface="+mn-lt"/>
            </a:endParaRPr>
          </a:p>
          <a:p>
            <a:pPr marL="457200" indent="-457200">
              <a:lnSpc>
                <a:spcPct val="100000"/>
              </a:lnSpc>
              <a:spcBef>
                <a:spcPts val="0"/>
              </a:spcBef>
              <a:buAutoNum type="arabicPeriod"/>
            </a:pPr>
            <a:r>
              <a:rPr lang="en-IE" sz="2400" dirty="0">
                <a:ea typeface="+mn-lt"/>
                <a:cs typeface="+mn-lt"/>
              </a:rPr>
              <a:t>Protect consumer rights when dealing with communication companies such as An Post, Broadband, Mobile and phone providers</a:t>
            </a:r>
          </a:p>
          <a:p>
            <a:pPr marL="457200" indent="-457200">
              <a:lnSpc>
                <a:spcPct val="100000"/>
              </a:lnSpc>
              <a:spcBef>
                <a:spcPts val="0"/>
              </a:spcBef>
              <a:buAutoNum type="arabicPeriod"/>
            </a:pPr>
            <a:r>
              <a:rPr lang="en-IE" sz="2400" dirty="0">
                <a:ea typeface="+mn-lt"/>
                <a:cs typeface="+mn-lt"/>
              </a:rPr>
              <a:t>They examine consumer complaints and if the complaint keeps happening they will take it up with the business</a:t>
            </a:r>
          </a:p>
          <a:p>
            <a:pPr marL="457200" indent="-457200">
              <a:lnSpc>
                <a:spcPct val="100000"/>
              </a:lnSpc>
              <a:spcBef>
                <a:spcPts val="0"/>
              </a:spcBef>
              <a:buAutoNum type="arabicPeriod"/>
            </a:pPr>
            <a:r>
              <a:rPr lang="en-IE" sz="2400" dirty="0">
                <a:ea typeface="+mn-lt"/>
                <a:cs typeface="+mn-lt"/>
              </a:rPr>
              <a:t>The consumer must make a complaint to the company first. If it is not resolved, then they can get in touch </a:t>
            </a:r>
          </a:p>
          <a:p>
            <a:pPr>
              <a:lnSpc>
                <a:spcPct val="100000"/>
              </a:lnSpc>
              <a:spcBef>
                <a:spcPts val="0"/>
              </a:spcBef>
            </a:pPr>
            <a:endParaRPr lang="en-IE" sz="2400" dirty="0">
              <a:ea typeface="+mn-lt"/>
              <a:cs typeface="+mn-lt"/>
            </a:endParaRPr>
          </a:p>
          <a:p>
            <a:pPr marL="0" indent="0">
              <a:lnSpc>
                <a:spcPct val="100000"/>
              </a:lnSpc>
              <a:spcBef>
                <a:spcPts val="0"/>
              </a:spcBef>
              <a:buNone/>
            </a:pPr>
            <a:r>
              <a:rPr lang="en-IE" sz="2400" dirty="0">
                <a:ea typeface="+mn-lt"/>
                <a:cs typeface="+mn-lt"/>
              </a:rPr>
              <a:t>See their website </a:t>
            </a:r>
            <a:r>
              <a:rPr lang="en-IE" sz="2400" dirty="0">
                <a:ea typeface="+mn-lt"/>
                <a:cs typeface="+mn-lt"/>
                <a:hlinkClick r:id="rId3"/>
              </a:rPr>
              <a:t>www.comreg.ie</a:t>
            </a:r>
            <a:endParaRPr lang="en-IE" sz="2400">
              <a:ea typeface="+mn-lt"/>
              <a:cs typeface="+mn-lt"/>
            </a:endParaRPr>
          </a:p>
        </p:txBody>
      </p:sp>
    </p:spTree>
    <p:extLst>
      <p:ext uri="{BB962C8B-B14F-4D97-AF65-F5344CB8AC3E}">
        <p14:creationId xmlns:p14="http://schemas.microsoft.com/office/powerpoint/2010/main" val="1689470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8710347-F7B8-4809-B2B3-7CAD9DC80BAC}"/>
              </a:ext>
            </a:extLst>
          </p:cNvPr>
          <p:cNvSpPr>
            <a:spLocks noGrp="1"/>
          </p:cNvSpPr>
          <p:nvPr>
            <p:ph type="title"/>
          </p:nvPr>
        </p:nvSpPr>
        <p:spPr>
          <a:xfrm>
            <a:off x="640079" y="2053641"/>
            <a:ext cx="3669161" cy="2760098"/>
          </a:xfrm>
        </p:spPr>
        <p:txBody>
          <a:bodyPr>
            <a:normAutofit/>
          </a:bodyPr>
          <a:lstStyle/>
          <a:p>
            <a:r>
              <a:rPr lang="en-IE" sz="3700" b="1">
                <a:solidFill>
                  <a:srgbClr val="FFFFFF"/>
                </a:solidFill>
                <a:ea typeface="+mj-lt"/>
                <a:cs typeface="+mj-lt"/>
              </a:rPr>
              <a:t>WHO CAN HELP YOU IF YOU HAVE A CONSUMER COMPLAINT?</a:t>
            </a:r>
            <a:endParaRPr lang="en-US" sz="3700">
              <a:solidFill>
                <a:srgbClr val="FFFFFF"/>
              </a:solidFill>
              <a:ea typeface="+mj-lt"/>
              <a:cs typeface="+mj-lt"/>
            </a:endParaRPr>
          </a:p>
        </p:txBody>
      </p:sp>
      <p:sp>
        <p:nvSpPr>
          <p:cNvPr id="3" name="Content Placeholder 2">
            <a:extLst>
              <a:ext uri="{FF2B5EF4-FFF2-40B4-BE49-F238E27FC236}">
                <a16:creationId xmlns:a16="http://schemas.microsoft.com/office/drawing/2014/main" id="{83EDACFD-AAF3-4AAF-B8E7-14E6957982C9}"/>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lnSpc>
                <a:spcPct val="100000"/>
              </a:lnSpc>
              <a:spcBef>
                <a:spcPts val="0"/>
              </a:spcBef>
              <a:buNone/>
            </a:pPr>
            <a:r>
              <a:rPr lang="en-IE" sz="2400" i="1" u="sng" dirty="0">
                <a:ea typeface="+mn-lt"/>
                <a:cs typeface="+mn-lt"/>
              </a:rPr>
              <a:t>4. Financial Service Ombudsman (FSO)</a:t>
            </a:r>
            <a:endParaRPr lang="en-US" dirty="0">
              <a:cs typeface="Calibri" panose="020F0502020204030204"/>
            </a:endParaRPr>
          </a:p>
          <a:p>
            <a:pPr marL="0" indent="0">
              <a:lnSpc>
                <a:spcPct val="100000"/>
              </a:lnSpc>
              <a:spcBef>
                <a:spcPts val="0"/>
              </a:spcBef>
              <a:buNone/>
            </a:pPr>
            <a:endParaRPr lang="en-IE" sz="2400" i="1" u="sng" dirty="0">
              <a:ea typeface="+mn-lt"/>
              <a:cs typeface="+mn-lt"/>
            </a:endParaRPr>
          </a:p>
          <a:p>
            <a:pPr marL="457200" indent="-457200">
              <a:lnSpc>
                <a:spcPct val="100000"/>
              </a:lnSpc>
              <a:spcBef>
                <a:spcPts val="0"/>
              </a:spcBef>
              <a:buAutoNum type="arabicPeriod"/>
            </a:pPr>
            <a:r>
              <a:rPr lang="en-IE" sz="2400" dirty="0">
                <a:ea typeface="+mn-lt"/>
                <a:cs typeface="+mn-lt"/>
              </a:rPr>
              <a:t>They investigate complaints against financial service providers</a:t>
            </a:r>
          </a:p>
          <a:p>
            <a:pPr marL="457200" indent="-457200">
              <a:lnSpc>
                <a:spcPct val="100000"/>
              </a:lnSpc>
              <a:spcBef>
                <a:spcPts val="0"/>
              </a:spcBef>
              <a:buAutoNum type="arabicPeriod"/>
            </a:pPr>
            <a:r>
              <a:rPr lang="en-IE" sz="2400" dirty="0">
                <a:ea typeface="+mn-lt"/>
                <a:cs typeface="+mn-lt"/>
              </a:rPr>
              <a:t>The consumer must make a complaint to the company first. If it is not resolved, then they can get in touch with FSO</a:t>
            </a:r>
          </a:p>
          <a:p>
            <a:pPr marL="457200" indent="-457200">
              <a:lnSpc>
                <a:spcPct val="100000"/>
              </a:lnSpc>
              <a:spcBef>
                <a:spcPts val="0"/>
              </a:spcBef>
              <a:buAutoNum type="arabicPeriod"/>
            </a:pPr>
            <a:r>
              <a:rPr lang="en-IE" sz="2400" dirty="0">
                <a:ea typeface="+mn-lt"/>
                <a:cs typeface="+mn-lt"/>
              </a:rPr>
              <a:t>This service is free to used and is funded by Financial Service Providers</a:t>
            </a:r>
          </a:p>
          <a:p>
            <a:pPr marL="0" indent="0">
              <a:lnSpc>
                <a:spcPct val="100000"/>
              </a:lnSpc>
              <a:spcBef>
                <a:spcPts val="0"/>
              </a:spcBef>
              <a:buNone/>
            </a:pPr>
            <a:endParaRPr lang="en-IE" sz="2400">
              <a:ea typeface="+mn-lt"/>
              <a:cs typeface="+mn-lt"/>
            </a:endParaRPr>
          </a:p>
          <a:p>
            <a:pPr marL="0" indent="0">
              <a:lnSpc>
                <a:spcPct val="100000"/>
              </a:lnSpc>
              <a:spcBef>
                <a:spcPts val="0"/>
              </a:spcBef>
              <a:buNone/>
            </a:pPr>
            <a:r>
              <a:rPr lang="en-IE" sz="2400" dirty="0">
                <a:ea typeface="+mn-lt"/>
                <a:cs typeface="+mn-lt"/>
              </a:rPr>
              <a:t>See their website </a:t>
            </a:r>
            <a:r>
              <a:rPr lang="en-IE" sz="2400" u="sng" dirty="0">
                <a:ea typeface="+mn-lt"/>
                <a:cs typeface="+mn-lt"/>
                <a:hlinkClick r:id="rId3"/>
              </a:rPr>
              <a:t>www.finanicalombudsman.ie</a:t>
            </a:r>
            <a:endParaRPr lang="en-IE" sz="2400" dirty="0">
              <a:ea typeface="+mn-lt"/>
              <a:cs typeface="+mn-lt"/>
            </a:endParaRPr>
          </a:p>
          <a:p>
            <a:pPr marL="514350" indent="-514350">
              <a:lnSpc>
                <a:spcPct val="100000"/>
              </a:lnSpc>
              <a:spcBef>
                <a:spcPts val="0"/>
              </a:spcBef>
              <a:buAutoNum type="arabicPeriod"/>
            </a:pPr>
            <a:endParaRPr lang="en-IE" sz="2400" dirty="0">
              <a:solidFill>
                <a:srgbClr val="000000"/>
              </a:solidFill>
              <a:ea typeface="+mn-lt"/>
              <a:cs typeface="+mn-lt"/>
            </a:endParaRPr>
          </a:p>
        </p:txBody>
      </p:sp>
    </p:spTree>
    <p:extLst>
      <p:ext uri="{BB962C8B-B14F-4D97-AF65-F5344CB8AC3E}">
        <p14:creationId xmlns:p14="http://schemas.microsoft.com/office/powerpoint/2010/main" val="38676542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8710347-F7B8-4809-B2B3-7CAD9DC80BAC}"/>
              </a:ext>
            </a:extLst>
          </p:cNvPr>
          <p:cNvSpPr>
            <a:spLocks noGrp="1"/>
          </p:cNvSpPr>
          <p:nvPr>
            <p:ph type="title"/>
          </p:nvPr>
        </p:nvSpPr>
        <p:spPr>
          <a:xfrm>
            <a:off x="640079" y="2053641"/>
            <a:ext cx="3669161" cy="2760098"/>
          </a:xfrm>
        </p:spPr>
        <p:txBody>
          <a:bodyPr>
            <a:normAutofit/>
          </a:bodyPr>
          <a:lstStyle/>
          <a:p>
            <a:r>
              <a:rPr lang="en-IE" sz="3700" b="1">
                <a:solidFill>
                  <a:srgbClr val="FFFFFF"/>
                </a:solidFill>
                <a:ea typeface="+mj-lt"/>
                <a:cs typeface="+mj-lt"/>
              </a:rPr>
              <a:t>WHO CAN HELP YOU IF YOU HAVE A CONSUMER COMPLAINT?</a:t>
            </a:r>
            <a:endParaRPr lang="en-US" sz="3700">
              <a:solidFill>
                <a:srgbClr val="FFFFFF"/>
              </a:solidFill>
              <a:ea typeface="+mj-lt"/>
              <a:cs typeface="+mj-lt"/>
            </a:endParaRPr>
          </a:p>
        </p:txBody>
      </p:sp>
      <p:sp>
        <p:nvSpPr>
          <p:cNvPr id="3" name="Content Placeholder 2">
            <a:extLst>
              <a:ext uri="{FF2B5EF4-FFF2-40B4-BE49-F238E27FC236}">
                <a16:creationId xmlns:a16="http://schemas.microsoft.com/office/drawing/2014/main" id="{83EDACFD-AAF3-4AAF-B8E7-14E6957982C9}"/>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lnSpc>
                <a:spcPct val="100000"/>
              </a:lnSpc>
              <a:spcBef>
                <a:spcPts val="0"/>
              </a:spcBef>
              <a:buNone/>
            </a:pPr>
            <a:r>
              <a:rPr lang="en-IE" sz="2400" i="1" u="sng" dirty="0">
                <a:ea typeface="+mn-lt"/>
                <a:cs typeface="+mn-lt"/>
              </a:rPr>
              <a:t>5. The Office of the Ombudsman</a:t>
            </a:r>
            <a:endParaRPr lang="en-IE" sz="2400" dirty="0">
              <a:ea typeface="+mn-lt"/>
              <a:cs typeface="+mn-lt"/>
            </a:endParaRPr>
          </a:p>
          <a:p>
            <a:pPr marL="457200" indent="-457200">
              <a:lnSpc>
                <a:spcPct val="100000"/>
              </a:lnSpc>
              <a:spcBef>
                <a:spcPts val="0"/>
              </a:spcBef>
              <a:buAutoNum type="arabicPeriod"/>
            </a:pPr>
            <a:r>
              <a:rPr lang="en-IE" sz="2400" dirty="0">
                <a:ea typeface="+mn-lt"/>
                <a:cs typeface="+mn-lt"/>
              </a:rPr>
              <a:t>They are responsible for investigating complaints made by people who feel they have been treated unfairly by a public body – Government Departments, Local Authorities</a:t>
            </a:r>
          </a:p>
          <a:p>
            <a:pPr marL="457200" indent="-457200">
              <a:lnSpc>
                <a:spcPct val="100000"/>
              </a:lnSpc>
              <a:spcBef>
                <a:spcPts val="0"/>
              </a:spcBef>
              <a:buAutoNum type="arabicPeriod"/>
            </a:pPr>
            <a:r>
              <a:rPr lang="en-IE" sz="2400" dirty="0">
                <a:ea typeface="+mn-lt"/>
                <a:cs typeface="+mn-lt"/>
              </a:rPr>
              <a:t>They are an independent and free service</a:t>
            </a:r>
          </a:p>
          <a:p>
            <a:pPr marL="457200" indent="-457200">
              <a:lnSpc>
                <a:spcPct val="100000"/>
              </a:lnSpc>
              <a:spcBef>
                <a:spcPts val="0"/>
              </a:spcBef>
              <a:buAutoNum type="arabicPeriod"/>
            </a:pPr>
            <a:r>
              <a:rPr lang="en-IE" sz="2400" dirty="0">
                <a:ea typeface="+mn-lt"/>
                <a:cs typeface="+mn-lt"/>
              </a:rPr>
              <a:t>The consumer must make a complaint to the company first. If it is not resolved, then they can get in touch with Office of the Ombudsman</a:t>
            </a:r>
          </a:p>
          <a:p>
            <a:pPr marL="0" indent="0">
              <a:lnSpc>
                <a:spcPct val="100000"/>
              </a:lnSpc>
              <a:spcBef>
                <a:spcPts val="0"/>
              </a:spcBef>
              <a:buNone/>
            </a:pPr>
            <a:endParaRPr lang="en-IE" sz="2400">
              <a:ea typeface="+mn-lt"/>
              <a:cs typeface="+mn-lt"/>
            </a:endParaRPr>
          </a:p>
          <a:p>
            <a:pPr marL="0" indent="0">
              <a:lnSpc>
                <a:spcPct val="100000"/>
              </a:lnSpc>
              <a:spcBef>
                <a:spcPts val="0"/>
              </a:spcBef>
              <a:buNone/>
            </a:pPr>
            <a:r>
              <a:rPr lang="en-IE" sz="2400" dirty="0">
                <a:ea typeface="+mn-lt"/>
                <a:cs typeface="+mn-lt"/>
              </a:rPr>
              <a:t>See their website </a:t>
            </a:r>
            <a:r>
              <a:rPr lang="en-IE" sz="2400" u="sng" dirty="0">
                <a:ea typeface="+mn-lt"/>
                <a:cs typeface="+mn-lt"/>
                <a:hlinkClick r:id="rId3"/>
              </a:rPr>
              <a:t>www.obudsman.ie</a:t>
            </a:r>
            <a:endParaRPr lang="en-IE" sz="2400" dirty="0">
              <a:ea typeface="+mn-lt"/>
              <a:cs typeface="+mn-lt"/>
            </a:endParaRPr>
          </a:p>
          <a:p>
            <a:pPr marL="0" indent="0">
              <a:lnSpc>
                <a:spcPct val="100000"/>
              </a:lnSpc>
              <a:spcBef>
                <a:spcPts val="0"/>
              </a:spcBef>
              <a:buNone/>
            </a:pPr>
            <a:endParaRPr lang="en-IE" sz="2400" dirty="0">
              <a:solidFill>
                <a:srgbClr val="000000"/>
              </a:solidFill>
              <a:ea typeface="+mn-lt"/>
              <a:cs typeface="+mn-lt"/>
            </a:endParaRPr>
          </a:p>
        </p:txBody>
      </p:sp>
    </p:spTree>
    <p:extLst>
      <p:ext uri="{BB962C8B-B14F-4D97-AF65-F5344CB8AC3E}">
        <p14:creationId xmlns:p14="http://schemas.microsoft.com/office/powerpoint/2010/main" val="40132496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8710347-F7B8-4809-B2B3-7CAD9DC80BAC}"/>
              </a:ext>
            </a:extLst>
          </p:cNvPr>
          <p:cNvSpPr>
            <a:spLocks noGrp="1"/>
          </p:cNvSpPr>
          <p:nvPr>
            <p:ph type="title"/>
          </p:nvPr>
        </p:nvSpPr>
        <p:spPr>
          <a:xfrm>
            <a:off x="640079" y="2053641"/>
            <a:ext cx="3669161" cy="2760098"/>
          </a:xfrm>
        </p:spPr>
        <p:txBody>
          <a:bodyPr>
            <a:normAutofit/>
          </a:bodyPr>
          <a:lstStyle/>
          <a:p>
            <a:r>
              <a:rPr lang="en-IE" sz="3700" b="1">
                <a:solidFill>
                  <a:srgbClr val="FFFFFF"/>
                </a:solidFill>
                <a:ea typeface="+mj-lt"/>
                <a:cs typeface="+mj-lt"/>
              </a:rPr>
              <a:t>WHO CAN HELP YOU IF YOU HAVE A CONSUMER COMPLAINT?</a:t>
            </a:r>
            <a:endParaRPr lang="en-US" sz="3700">
              <a:solidFill>
                <a:srgbClr val="FFFFFF"/>
              </a:solidFill>
              <a:ea typeface="+mj-lt"/>
              <a:cs typeface="+mj-lt"/>
            </a:endParaRPr>
          </a:p>
        </p:txBody>
      </p:sp>
      <p:sp>
        <p:nvSpPr>
          <p:cNvPr id="3" name="Content Placeholder 2">
            <a:extLst>
              <a:ext uri="{FF2B5EF4-FFF2-40B4-BE49-F238E27FC236}">
                <a16:creationId xmlns:a16="http://schemas.microsoft.com/office/drawing/2014/main" id="{83EDACFD-AAF3-4AAF-B8E7-14E6957982C9}"/>
              </a:ext>
            </a:extLst>
          </p:cNvPr>
          <p:cNvSpPr>
            <a:spLocks noGrp="1"/>
          </p:cNvSpPr>
          <p:nvPr>
            <p:ph idx="1"/>
          </p:nvPr>
        </p:nvSpPr>
        <p:spPr>
          <a:xfrm>
            <a:off x="6090574" y="801866"/>
            <a:ext cx="5306084" cy="5230634"/>
          </a:xfrm>
        </p:spPr>
        <p:txBody>
          <a:bodyPr vert="horz" lIns="91440" tIns="45720" rIns="91440" bIns="45720" rtlCol="0" anchor="ctr">
            <a:normAutofit fontScale="85000" lnSpcReduction="20000"/>
          </a:bodyPr>
          <a:lstStyle/>
          <a:p>
            <a:pPr marL="0" indent="0">
              <a:lnSpc>
                <a:spcPct val="120000"/>
              </a:lnSpc>
              <a:spcBef>
                <a:spcPts val="0"/>
              </a:spcBef>
              <a:buNone/>
            </a:pPr>
            <a:r>
              <a:rPr lang="en-IE" sz="2400" i="1" u="sng" dirty="0">
                <a:ea typeface="+mn-lt"/>
                <a:cs typeface="+mn-lt"/>
              </a:rPr>
              <a:t>6. Small Claim Court</a:t>
            </a:r>
            <a:endParaRPr lang="en-IE" sz="2400" dirty="0">
              <a:ea typeface="+mn-lt"/>
              <a:cs typeface="+mn-lt"/>
            </a:endParaRPr>
          </a:p>
          <a:p>
            <a:pPr marL="457200" indent="-457200">
              <a:lnSpc>
                <a:spcPct val="120000"/>
              </a:lnSpc>
              <a:spcBef>
                <a:spcPts val="0"/>
              </a:spcBef>
              <a:buAutoNum type="arabicPeriod"/>
            </a:pPr>
            <a:r>
              <a:rPr lang="en-IE" sz="2400" dirty="0">
                <a:ea typeface="+mn-lt"/>
                <a:cs typeface="+mn-lt"/>
              </a:rPr>
              <a:t>They offer a quick, cheap and easy way to solve a complaint </a:t>
            </a:r>
          </a:p>
          <a:p>
            <a:pPr marL="457200" indent="-457200">
              <a:lnSpc>
                <a:spcPct val="120000"/>
              </a:lnSpc>
              <a:spcBef>
                <a:spcPts val="0"/>
              </a:spcBef>
              <a:buAutoNum type="arabicPeriod"/>
            </a:pPr>
            <a:r>
              <a:rPr lang="en-IE" sz="2400" dirty="0">
                <a:ea typeface="+mn-lt"/>
                <a:cs typeface="+mn-lt"/>
              </a:rPr>
              <a:t>You don’t have to hire a solicitor and can represent yourself</a:t>
            </a:r>
          </a:p>
          <a:p>
            <a:pPr marL="457200" indent="-457200">
              <a:lnSpc>
                <a:spcPct val="120000"/>
              </a:lnSpc>
              <a:spcBef>
                <a:spcPts val="0"/>
              </a:spcBef>
              <a:buAutoNum type="arabicPeriod"/>
            </a:pPr>
            <a:r>
              <a:rPr lang="en-IE" sz="2400" dirty="0">
                <a:ea typeface="+mn-lt"/>
                <a:cs typeface="+mn-lt"/>
              </a:rPr>
              <a:t>The consumer must make a complaint to the company first. If it is not resolved, then they take a case to the Smalls Claim court.</a:t>
            </a:r>
          </a:p>
          <a:p>
            <a:pPr marL="457200" indent="-457200">
              <a:lnSpc>
                <a:spcPct val="120000"/>
              </a:lnSpc>
              <a:spcBef>
                <a:spcPts val="0"/>
              </a:spcBef>
              <a:buAutoNum type="arabicPeriod"/>
            </a:pPr>
            <a:r>
              <a:rPr lang="en-IE" sz="2400" dirty="0">
                <a:ea typeface="+mn-lt"/>
                <a:cs typeface="+mn-lt"/>
              </a:rPr>
              <a:t>You can complain online at </a:t>
            </a:r>
            <a:r>
              <a:rPr lang="en-IE" sz="2400" dirty="0">
                <a:ea typeface="+mn-lt"/>
                <a:cs typeface="+mn-lt"/>
                <a:hlinkClick r:id="rId3"/>
              </a:rPr>
              <a:t>www.courts.ie</a:t>
            </a:r>
            <a:endParaRPr lang="en-IE" sz="2400">
              <a:ea typeface="+mn-lt"/>
              <a:cs typeface="+mn-lt"/>
            </a:endParaRPr>
          </a:p>
          <a:p>
            <a:pPr marL="457200" indent="-457200">
              <a:lnSpc>
                <a:spcPct val="120000"/>
              </a:lnSpc>
              <a:spcBef>
                <a:spcPts val="0"/>
              </a:spcBef>
              <a:buAutoNum type="arabicPeriod"/>
            </a:pPr>
            <a:r>
              <a:rPr lang="en-IE" sz="2400" dirty="0">
                <a:ea typeface="+mn-lt"/>
                <a:cs typeface="+mn-lt"/>
              </a:rPr>
              <a:t>They will inform the business about your claim. The business ahs 15 days to reply. If they don’t you win the claim and the business spay</a:t>
            </a:r>
          </a:p>
          <a:p>
            <a:pPr marL="457200" indent="-457200">
              <a:lnSpc>
                <a:spcPct val="120000"/>
              </a:lnSpc>
              <a:spcBef>
                <a:spcPts val="0"/>
              </a:spcBef>
              <a:buAutoNum type="arabicPeriod"/>
            </a:pPr>
            <a:r>
              <a:rPr lang="en-IE" sz="2400" dirty="0">
                <a:ea typeface="+mn-lt"/>
                <a:cs typeface="+mn-lt"/>
              </a:rPr>
              <a:t>You can only take claim of up to€2000 to the smalls claim court and you pay a fee of €25</a:t>
            </a:r>
          </a:p>
          <a:p>
            <a:pPr marL="514350" indent="-514350">
              <a:lnSpc>
                <a:spcPct val="120000"/>
              </a:lnSpc>
              <a:spcBef>
                <a:spcPts val="0"/>
              </a:spcBef>
              <a:buAutoNum type="arabicPeriod"/>
            </a:pPr>
            <a:endParaRPr lang="en-IE" sz="2400" dirty="0">
              <a:solidFill>
                <a:srgbClr val="000000"/>
              </a:solidFill>
              <a:ea typeface="+mn-lt"/>
              <a:cs typeface="+mn-lt"/>
            </a:endParaRPr>
          </a:p>
        </p:txBody>
      </p:sp>
    </p:spTree>
    <p:extLst>
      <p:ext uri="{BB962C8B-B14F-4D97-AF65-F5344CB8AC3E}">
        <p14:creationId xmlns:p14="http://schemas.microsoft.com/office/powerpoint/2010/main" val="2093079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9A46BF3-5FBA-460A-84B7-625D29D98D95}"/>
              </a:ext>
            </a:extLst>
          </p:cNvPr>
          <p:cNvSpPr>
            <a:spLocks noGrp="1"/>
          </p:cNvSpPr>
          <p:nvPr>
            <p:ph type="title"/>
          </p:nvPr>
        </p:nvSpPr>
        <p:spPr>
          <a:xfrm>
            <a:off x="640079" y="2053641"/>
            <a:ext cx="3669161" cy="2760098"/>
          </a:xfrm>
        </p:spPr>
        <p:txBody>
          <a:bodyPr>
            <a:normAutofit/>
          </a:bodyPr>
          <a:lstStyle/>
          <a:p>
            <a:r>
              <a:rPr lang="en-IE" b="1">
                <a:solidFill>
                  <a:srgbClr val="FFFFFF"/>
                </a:solidFill>
                <a:latin typeface="Calibri"/>
                <a:cs typeface="Calibri"/>
              </a:rPr>
              <a:t>COSUMER PROTECTION</a:t>
            </a:r>
            <a:endParaRPr lang="en-US">
              <a:solidFill>
                <a:srgbClr val="FFFFFF"/>
              </a:solidFill>
            </a:endParaRPr>
          </a:p>
        </p:txBody>
      </p:sp>
      <p:sp>
        <p:nvSpPr>
          <p:cNvPr id="3" name="Content Placeholder 2">
            <a:extLst>
              <a:ext uri="{FF2B5EF4-FFF2-40B4-BE49-F238E27FC236}">
                <a16:creationId xmlns:a16="http://schemas.microsoft.com/office/drawing/2014/main" id="{973ADDE9-C709-424A-88D4-3F33192B60F6}"/>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r>
              <a:rPr lang="en-IE" sz="2400">
                <a:solidFill>
                  <a:srgbClr val="000000"/>
                </a:solidFill>
                <a:ea typeface="+mn-lt"/>
                <a:cs typeface="+mn-lt"/>
              </a:rPr>
              <a:t>There are two pieces of legislation that protect the consumer. They are</a:t>
            </a:r>
            <a:endParaRPr lang="en-US" sz="2400">
              <a:solidFill>
                <a:srgbClr val="000000"/>
              </a:solidFill>
              <a:ea typeface="+mn-lt"/>
              <a:cs typeface="+mn-lt"/>
            </a:endParaRPr>
          </a:p>
          <a:p>
            <a:r>
              <a:rPr lang="en-IE" sz="2400">
                <a:solidFill>
                  <a:srgbClr val="000000"/>
                </a:solidFill>
                <a:ea typeface="+mn-lt"/>
                <a:cs typeface="+mn-lt"/>
              </a:rPr>
              <a:t>The Sale of Goods and Supply of Service Act 1980</a:t>
            </a:r>
            <a:endParaRPr lang="en-US" sz="2400">
              <a:solidFill>
                <a:srgbClr val="000000"/>
              </a:solidFill>
              <a:ea typeface="+mn-lt"/>
              <a:cs typeface="+mn-lt"/>
            </a:endParaRPr>
          </a:p>
          <a:p>
            <a:r>
              <a:rPr lang="en-IE" sz="2400">
                <a:solidFill>
                  <a:srgbClr val="000000"/>
                </a:solidFill>
                <a:ea typeface="+mn-lt"/>
                <a:cs typeface="+mn-lt"/>
              </a:rPr>
              <a:t>The Consumer Protection Act 2007</a:t>
            </a:r>
            <a:endParaRPr lang="en-US" sz="2400">
              <a:solidFill>
                <a:srgbClr val="000000"/>
              </a:solidFill>
              <a:ea typeface="+mn-lt"/>
              <a:cs typeface="+mn-lt"/>
            </a:endParaRPr>
          </a:p>
          <a:p>
            <a:endParaRPr lang="en-US" sz="2400">
              <a:solidFill>
                <a:srgbClr val="000000"/>
              </a:solidFill>
              <a:cs typeface="Calibri"/>
            </a:endParaRPr>
          </a:p>
        </p:txBody>
      </p:sp>
    </p:spTree>
    <p:extLst>
      <p:ext uri="{BB962C8B-B14F-4D97-AF65-F5344CB8AC3E}">
        <p14:creationId xmlns:p14="http://schemas.microsoft.com/office/powerpoint/2010/main" val="49629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216DD1E-1B44-4C9F-8354-EE876A67C776}"/>
              </a:ext>
            </a:extLst>
          </p:cNvPr>
          <p:cNvSpPr>
            <a:spLocks noGrp="1"/>
          </p:cNvSpPr>
          <p:nvPr>
            <p:ph type="title"/>
          </p:nvPr>
        </p:nvSpPr>
        <p:spPr>
          <a:xfrm>
            <a:off x="640079" y="2053641"/>
            <a:ext cx="3669161" cy="2760098"/>
          </a:xfrm>
        </p:spPr>
        <p:txBody>
          <a:bodyPr>
            <a:normAutofit/>
          </a:bodyPr>
          <a:lstStyle/>
          <a:p>
            <a:r>
              <a:rPr lang="en-IE" sz="3700" b="1">
                <a:solidFill>
                  <a:srgbClr val="FFFFFF"/>
                </a:solidFill>
                <a:latin typeface="Calibri"/>
                <a:cs typeface="Calibri"/>
              </a:rPr>
              <a:t>THE SALE OF GOODS AND SUPPLY OFSERVICE ACT 1980</a:t>
            </a:r>
            <a:endParaRPr lang="en-US" sz="3700">
              <a:solidFill>
                <a:srgbClr val="FFFFFF"/>
              </a:solidFill>
            </a:endParaRPr>
          </a:p>
        </p:txBody>
      </p:sp>
      <p:sp>
        <p:nvSpPr>
          <p:cNvPr id="3" name="Content Placeholder 2">
            <a:extLst>
              <a:ext uri="{FF2B5EF4-FFF2-40B4-BE49-F238E27FC236}">
                <a16:creationId xmlns:a16="http://schemas.microsoft.com/office/drawing/2014/main" id="{D0CC1FEE-44E8-46BE-BE4C-AFA196D26BDF}"/>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lnSpc>
                <a:spcPct val="100000"/>
              </a:lnSpc>
              <a:spcBef>
                <a:spcPts val="0"/>
              </a:spcBef>
              <a:buNone/>
            </a:pPr>
            <a:r>
              <a:rPr lang="en-IE" dirty="0">
                <a:solidFill>
                  <a:srgbClr val="000000"/>
                </a:solidFill>
                <a:ea typeface="+mn-lt"/>
                <a:cs typeface="+mn-lt"/>
              </a:rPr>
              <a:t>This piece of legislation protects </a:t>
            </a:r>
            <a:endParaRPr lang="en-US" dirty="0">
              <a:solidFill>
                <a:srgbClr val="000000"/>
              </a:solidFill>
              <a:ea typeface="+mn-lt"/>
              <a:cs typeface="+mn-lt"/>
            </a:endParaRPr>
          </a:p>
          <a:p>
            <a:pPr marL="0" indent="0">
              <a:lnSpc>
                <a:spcPct val="100000"/>
              </a:lnSpc>
              <a:spcBef>
                <a:spcPts val="0"/>
              </a:spcBef>
              <a:buNone/>
            </a:pPr>
            <a:r>
              <a:rPr lang="en-IE" dirty="0">
                <a:solidFill>
                  <a:srgbClr val="000000"/>
                </a:solidFill>
                <a:ea typeface="+mn-lt"/>
                <a:cs typeface="+mn-lt"/>
              </a:rPr>
              <a:t>the consumer under 5 heading. </a:t>
            </a:r>
            <a:endParaRPr lang="en-US">
              <a:solidFill>
                <a:srgbClr val="000000"/>
              </a:solidFill>
              <a:ea typeface="+mn-lt"/>
              <a:cs typeface="+mn-lt"/>
            </a:endParaRPr>
          </a:p>
          <a:p>
            <a:pPr marL="0" indent="0">
              <a:lnSpc>
                <a:spcPct val="100000"/>
              </a:lnSpc>
              <a:spcBef>
                <a:spcPts val="0"/>
              </a:spcBef>
              <a:buNone/>
            </a:pPr>
            <a:endParaRPr lang="en-IE" dirty="0">
              <a:solidFill>
                <a:srgbClr val="000000"/>
              </a:solidFill>
              <a:ea typeface="+mn-lt"/>
              <a:cs typeface="+mn-lt"/>
            </a:endParaRPr>
          </a:p>
          <a:p>
            <a:pPr marL="0" indent="0">
              <a:lnSpc>
                <a:spcPct val="100000"/>
              </a:lnSpc>
              <a:spcBef>
                <a:spcPts val="0"/>
              </a:spcBef>
              <a:buNone/>
            </a:pPr>
            <a:r>
              <a:rPr lang="en-IE" dirty="0">
                <a:solidFill>
                  <a:srgbClr val="000000"/>
                </a:solidFill>
                <a:ea typeface="+mn-lt"/>
                <a:cs typeface="+mn-lt"/>
              </a:rPr>
              <a:t>These headings are</a:t>
            </a:r>
            <a:endParaRPr lang="en-US" dirty="0">
              <a:solidFill>
                <a:srgbClr val="000000"/>
              </a:solidFill>
              <a:ea typeface="+mn-lt"/>
              <a:cs typeface="+mn-lt"/>
            </a:endParaRPr>
          </a:p>
          <a:p>
            <a:pPr marL="457200" indent="-457200">
              <a:lnSpc>
                <a:spcPct val="100000"/>
              </a:lnSpc>
              <a:spcBef>
                <a:spcPts val="0"/>
              </a:spcBef>
              <a:buAutoNum type="arabicPeriod"/>
            </a:pPr>
            <a:r>
              <a:rPr lang="en-IE" dirty="0">
                <a:solidFill>
                  <a:srgbClr val="000000"/>
                </a:solidFill>
                <a:ea typeface="+mn-lt"/>
                <a:cs typeface="+mn-lt"/>
              </a:rPr>
              <a:t>Goods</a:t>
            </a:r>
            <a:endParaRPr lang="en-US">
              <a:solidFill>
                <a:srgbClr val="000000"/>
              </a:solidFill>
              <a:ea typeface="+mn-lt"/>
              <a:cs typeface="+mn-lt"/>
            </a:endParaRPr>
          </a:p>
          <a:p>
            <a:pPr marL="457200" indent="-457200">
              <a:lnSpc>
                <a:spcPct val="100000"/>
              </a:lnSpc>
              <a:spcBef>
                <a:spcPts val="0"/>
              </a:spcBef>
              <a:buAutoNum type="arabicPeriod"/>
            </a:pPr>
            <a:r>
              <a:rPr lang="en-IE" dirty="0">
                <a:solidFill>
                  <a:srgbClr val="000000"/>
                </a:solidFill>
                <a:ea typeface="+mn-lt"/>
                <a:cs typeface="+mn-lt"/>
              </a:rPr>
              <a:t>Services</a:t>
            </a:r>
            <a:endParaRPr lang="en-US">
              <a:solidFill>
                <a:srgbClr val="000000"/>
              </a:solidFill>
              <a:ea typeface="+mn-lt"/>
              <a:cs typeface="+mn-lt"/>
            </a:endParaRPr>
          </a:p>
          <a:p>
            <a:pPr marL="457200" indent="-457200">
              <a:lnSpc>
                <a:spcPct val="100000"/>
              </a:lnSpc>
              <a:spcBef>
                <a:spcPts val="0"/>
              </a:spcBef>
              <a:buAutoNum type="arabicPeriod"/>
            </a:pPr>
            <a:r>
              <a:rPr lang="en-IE" dirty="0">
                <a:solidFill>
                  <a:srgbClr val="000000"/>
                </a:solidFill>
                <a:ea typeface="+mn-lt"/>
                <a:cs typeface="+mn-lt"/>
              </a:rPr>
              <a:t>Redress</a:t>
            </a:r>
            <a:endParaRPr lang="en-US">
              <a:solidFill>
                <a:srgbClr val="000000"/>
              </a:solidFill>
              <a:ea typeface="+mn-lt"/>
              <a:cs typeface="+mn-lt"/>
            </a:endParaRPr>
          </a:p>
          <a:p>
            <a:pPr marL="457200" indent="-457200">
              <a:lnSpc>
                <a:spcPct val="100000"/>
              </a:lnSpc>
              <a:spcBef>
                <a:spcPts val="0"/>
              </a:spcBef>
              <a:buAutoNum type="arabicPeriod"/>
            </a:pPr>
            <a:r>
              <a:rPr lang="en-IE" dirty="0">
                <a:solidFill>
                  <a:srgbClr val="000000"/>
                </a:solidFill>
                <a:ea typeface="+mn-lt"/>
                <a:cs typeface="+mn-lt"/>
              </a:rPr>
              <a:t>Responsibility of the Seller</a:t>
            </a:r>
            <a:endParaRPr lang="en-US">
              <a:solidFill>
                <a:srgbClr val="000000"/>
              </a:solidFill>
              <a:ea typeface="+mn-lt"/>
              <a:cs typeface="+mn-lt"/>
            </a:endParaRPr>
          </a:p>
          <a:p>
            <a:pPr marL="457200" indent="-457200">
              <a:lnSpc>
                <a:spcPct val="100000"/>
              </a:lnSpc>
              <a:spcBef>
                <a:spcPts val="0"/>
              </a:spcBef>
              <a:buAutoNum type="arabicPeriod"/>
            </a:pPr>
            <a:r>
              <a:rPr lang="en-IE" dirty="0">
                <a:solidFill>
                  <a:srgbClr val="000000"/>
                </a:solidFill>
                <a:ea typeface="+mn-lt"/>
                <a:cs typeface="+mn-lt"/>
              </a:rPr>
              <a:t>Guarantees and Warranties</a:t>
            </a:r>
            <a:endParaRPr lang="en-US">
              <a:solidFill>
                <a:srgbClr val="000000"/>
              </a:solidFill>
              <a:ea typeface="+mn-lt"/>
              <a:cs typeface="+mn-lt"/>
            </a:endParaRPr>
          </a:p>
          <a:p>
            <a:pPr>
              <a:lnSpc>
                <a:spcPct val="100000"/>
              </a:lnSpc>
              <a:spcBef>
                <a:spcPts val="0"/>
              </a:spcBef>
            </a:pPr>
            <a:endParaRPr lang="en-US" dirty="0">
              <a:solidFill>
                <a:srgbClr val="000000"/>
              </a:solidFill>
              <a:cs typeface="Calibri"/>
            </a:endParaRPr>
          </a:p>
        </p:txBody>
      </p:sp>
    </p:spTree>
    <p:extLst>
      <p:ext uri="{BB962C8B-B14F-4D97-AF65-F5344CB8AC3E}">
        <p14:creationId xmlns:p14="http://schemas.microsoft.com/office/powerpoint/2010/main" val="1849463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18BB73F-9364-4FE1-8EDB-FAEDBAA8F445}"/>
              </a:ext>
            </a:extLst>
          </p:cNvPr>
          <p:cNvSpPr>
            <a:spLocks noGrp="1"/>
          </p:cNvSpPr>
          <p:nvPr>
            <p:ph type="title"/>
          </p:nvPr>
        </p:nvSpPr>
        <p:spPr>
          <a:xfrm>
            <a:off x="640079" y="2053641"/>
            <a:ext cx="3669161" cy="2760098"/>
          </a:xfrm>
        </p:spPr>
        <p:txBody>
          <a:bodyPr>
            <a:normAutofit/>
          </a:bodyPr>
          <a:lstStyle/>
          <a:p>
            <a:r>
              <a:rPr lang="en-IE" sz="3700" b="1">
                <a:solidFill>
                  <a:srgbClr val="FFFFFF"/>
                </a:solidFill>
                <a:latin typeface="Calibri"/>
                <a:cs typeface="Calibri"/>
              </a:rPr>
              <a:t>THE SALE OF GOODS AND SUPPLY OFSERVICE ACT 1980</a:t>
            </a:r>
            <a:endParaRPr lang="en-US" sz="3700">
              <a:solidFill>
                <a:srgbClr val="FFFFFF"/>
              </a:solidFill>
            </a:endParaRPr>
          </a:p>
        </p:txBody>
      </p:sp>
      <p:sp>
        <p:nvSpPr>
          <p:cNvPr id="3" name="Content Placeholder 2">
            <a:extLst>
              <a:ext uri="{FF2B5EF4-FFF2-40B4-BE49-F238E27FC236}">
                <a16:creationId xmlns:a16="http://schemas.microsoft.com/office/drawing/2014/main" id="{3206DEE7-6B7E-48E6-9E33-1E3DCECFE58A}"/>
              </a:ext>
            </a:extLst>
          </p:cNvPr>
          <p:cNvSpPr>
            <a:spLocks noGrp="1"/>
          </p:cNvSpPr>
          <p:nvPr>
            <p:ph idx="1"/>
          </p:nvPr>
        </p:nvSpPr>
        <p:spPr>
          <a:xfrm>
            <a:off x="6090574" y="801866"/>
            <a:ext cx="5306084" cy="5230634"/>
          </a:xfrm>
        </p:spPr>
        <p:txBody>
          <a:bodyPr vert="horz" lIns="91440" tIns="45720" rIns="91440" bIns="45720" rtlCol="0" anchor="ctr">
            <a:normAutofit fontScale="85000" lnSpcReduction="20000"/>
          </a:bodyPr>
          <a:lstStyle/>
          <a:p>
            <a:pPr marL="0" indent="0">
              <a:buNone/>
            </a:pPr>
            <a:r>
              <a:rPr lang="en-IE" sz="2400" i="1" u="sng" dirty="0">
                <a:ea typeface="+mn-lt"/>
                <a:cs typeface="+mn-lt"/>
              </a:rPr>
              <a:t>Goods</a:t>
            </a:r>
            <a:endParaRPr lang="en-IE" sz="2400" dirty="0">
              <a:ea typeface="+mn-lt"/>
              <a:cs typeface="+mn-lt"/>
            </a:endParaRPr>
          </a:p>
          <a:p>
            <a:pPr marL="457200" indent="-457200">
              <a:buAutoNum type="arabicPeriod"/>
            </a:pPr>
            <a:r>
              <a:rPr lang="en-IE" sz="2400" dirty="0">
                <a:ea typeface="+mn-lt"/>
                <a:cs typeface="+mn-lt"/>
              </a:rPr>
              <a:t>Goods must be of merchantable quality – this means that goods must be of certain stand and quality considering the price paid. The goods must be undamaged and usable</a:t>
            </a:r>
          </a:p>
          <a:p>
            <a:pPr marL="457200" indent="-457200">
              <a:buAutoNum type="arabicPeriod"/>
            </a:pPr>
            <a:r>
              <a:rPr lang="en-IE" sz="2400" dirty="0">
                <a:ea typeface="+mn-lt"/>
                <a:cs typeface="+mn-lt"/>
              </a:rPr>
              <a:t>Goods must be fit for purpose – The good must do what it is supposed to do. It must do what it says on the tin. For example, a kettle must boil water</a:t>
            </a:r>
          </a:p>
          <a:p>
            <a:pPr marL="457200" indent="-457200">
              <a:buAutoNum type="arabicPeriod"/>
            </a:pPr>
            <a:r>
              <a:rPr lang="en-IE" sz="2400" dirty="0">
                <a:ea typeface="+mn-lt"/>
                <a:cs typeface="+mn-lt"/>
              </a:rPr>
              <a:t>Goods must be as described – the good must match the description that is given by the sale person, packaging or advert. For example, a waterproof coat must keep the rain out</a:t>
            </a:r>
          </a:p>
          <a:p>
            <a:pPr marL="457200" indent="-457200">
              <a:buAutoNum type="arabicPeriod"/>
            </a:pPr>
            <a:r>
              <a:rPr lang="en-IE" sz="2400" dirty="0">
                <a:ea typeface="+mn-lt"/>
                <a:cs typeface="+mn-lt"/>
              </a:rPr>
              <a:t>Goods must match sample – When the item you are given should be the same as the sample you were shown. For example, if you order a green carpet from a sample the same type should be deliver.</a:t>
            </a:r>
          </a:p>
          <a:p>
            <a:pPr marL="0" indent="0">
              <a:buNone/>
            </a:pPr>
            <a:endParaRPr lang="en-IE" sz="2400" dirty="0">
              <a:solidFill>
                <a:srgbClr val="000000"/>
              </a:solidFill>
              <a:ea typeface="+mn-lt"/>
              <a:cs typeface="+mn-lt"/>
            </a:endParaRPr>
          </a:p>
          <a:p>
            <a:endParaRPr lang="en-US" sz="2400">
              <a:solidFill>
                <a:srgbClr val="000000"/>
              </a:solidFill>
              <a:cs typeface="Calibri"/>
            </a:endParaRPr>
          </a:p>
        </p:txBody>
      </p:sp>
    </p:spTree>
    <p:extLst>
      <p:ext uri="{BB962C8B-B14F-4D97-AF65-F5344CB8AC3E}">
        <p14:creationId xmlns:p14="http://schemas.microsoft.com/office/powerpoint/2010/main" val="1852744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18BB73F-9364-4FE1-8EDB-FAEDBAA8F445}"/>
              </a:ext>
            </a:extLst>
          </p:cNvPr>
          <p:cNvSpPr>
            <a:spLocks noGrp="1"/>
          </p:cNvSpPr>
          <p:nvPr>
            <p:ph type="title"/>
          </p:nvPr>
        </p:nvSpPr>
        <p:spPr>
          <a:xfrm>
            <a:off x="640079" y="2053641"/>
            <a:ext cx="3669161" cy="2760098"/>
          </a:xfrm>
        </p:spPr>
        <p:txBody>
          <a:bodyPr>
            <a:normAutofit/>
          </a:bodyPr>
          <a:lstStyle/>
          <a:p>
            <a:r>
              <a:rPr lang="en-IE" sz="3700" b="1">
                <a:solidFill>
                  <a:srgbClr val="FFFFFF"/>
                </a:solidFill>
                <a:latin typeface="Calibri"/>
                <a:cs typeface="Calibri"/>
              </a:rPr>
              <a:t>THE SALE OF GOODS AND SUPPLY OFSERVICE ACT 1980</a:t>
            </a:r>
            <a:endParaRPr lang="en-US" sz="3700">
              <a:solidFill>
                <a:srgbClr val="FFFFFF"/>
              </a:solidFill>
            </a:endParaRPr>
          </a:p>
        </p:txBody>
      </p:sp>
      <p:sp>
        <p:nvSpPr>
          <p:cNvPr id="3" name="Content Placeholder 2">
            <a:extLst>
              <a:ext uri="{FF2B5EF4-FFF2-40B4-BE49-F238E27FC236}">
                <a16:creationId xmlns:a16="http://schemas.microsoft.com/office/drawing/2014/main" id="{3206DEE7-6B7E-48E6-9E33-1E3DCECFE58A}"/>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r>
              <a:rPr lang="en-IE" sz="2400" i="1" u="sng" dirty="0">
                <a:ea typeface="+mn-lt"/>
                <a:cs typeface="+mn-lt"/>
              </a:rPr>
              <a:t>Services</a:t>
            </a:r>
            <a:endParaRPr lang="en-IE" sz="2400" dirty="0">
              <a:ea typeface="+mn-lt"/>
              <a:cs typeface="+mn-lt"/>
            </a:endParaRPr>
          </a:p>
          <a:p>
            <a:pPr marL="457200" indent="-457200">
              <a:buAutoNum type="arabicPeriod"/>
            </a:pPr>
            <a:r>
              <a:rPr lang="en-IE" sz="2400" dirty="0">
                <a:ea typeface="+mn-lt"/>
                <a:cs typeface="+mn-lt"/>
              </a:rPr>
              <a:t>Must be provided by someone who as the necessary qualification and skills. For example, if you want wires put in your r how the person doing the job must be a qualified electrician</a:t>
            </a:r>
          </a:p>
          <a:p>
            <a:pPr marL="457200" indent="-457200">
              <a:buAutoNum type="arabicPeriod"/>
            </a:pPr>
            <a:r>
              <a:rPr lang="en-IE" sz="2400" dirty="0">
                <a:ea typeface="+mn-lt"/>
                <a:cs typeface="+mn-lt"/>
              </a:rPr>
              <a:t>The job must be completed with due care and attention</a:t>
            </a:r>
          </a:p>
          <a:p>
            <a:pPr marL="457200" indent="-457200">
              <a:buAutoNum type="arabicPeriod"/>
            </a:pPr>
            <a:r>
              <a:rPr lang="en-IE" sz="2400" dirty="0">
                <a:ea typeface="+mn-lt"/>
                <a:cs typeface="+mn-lt"/>
              </a:rPr>
              <a:t>The goods or raw materials that are being used must be of merchantable quality</a:t>
            </a:r>
          </a:p>
          <a:p>
            <a:pPr marL="0" indent="0">
              <a:buNone/>
            </a:pPr>
            <a:endParaRPr lang="en-IE" sz="2400" dirty="0">
              <a:solidFill>
                <a:srgbClr val="000000"/>
              </a:solidFill>
              <a:ea typeface="+mn-lt"/>
              <a:cs typeface="+mn-lt"/>
            </a:endParaRPr>
          </a:p>
          <a:p>
            <a:endParaRPr lang="en-US" sz="2400">
              <a:solidFill>
                <a:srgbClr val="000000"/>
              </a:solidFill>
              <a:cs typeface="Calibri"/>
            </a:endParaRPr>
          </a:p>
        </p:txBody>
      </p:sp>
    </p:spTree>
    <p:extLst>
      <p:ext uri="{BB962C8B-B14F-4D97-AF65-F5344CB8AC3E}">
        <p14:creationId xmlns:p14="http://schemas.microsoft.com/office/powerpoint/2010/main" val="2230775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p>
          <a:p>
            <a:pPr algn="ctr"/>
            <a:endParaRPr lang="en-US" dirty="0">
              <a:cs typeface="Calibri"/>
            </a:endParaRPr>
          </a:p>
          <a:p>
            <a:pPr algn="ctr"/>
            <a:endParaRPr lang="en-US" dirty="0">
              <a:cs typeface="Calibri"/>
            </a:endParaRPr>
          </a:p>
          <a:p>
            <a:pPr algn="ctr"/>
            <a:endParaRPr lang="en-US" dirty="0">
              <a:cs typeface="Calibri"/>
            </a:endParaRPr>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18BB73F-9364-4FE1-8EDB-FAEDBAA8F445}"/>
              </a:ext>
            </a:extLst>
          </p:cNvPr>
          <p:cNvSpPr>
            <a:spLocks noGrp="1"/>
          </p:cNvSpPr>
          <p:nvPr>
            <p:ph type="title"/>
          </p:nvPr>
        </p:nvSpPr>
        <p:spPr>
          <a:xfrm>
            <a:off x="640079" y="2053641"/>
            <a:ext cx="3669161" cy="2760098"/>
          </a:xfrm>
        </p:spPr>
        <p:txBody>
          <a:bodyPr>
            <a:normAutofit/>
          </a:bodyPr>
          <a:lstStyle/>
          <a:p>
            <a:r>
              <a:rPr lang="en-IE" sz="3700" b="1">
                <a:solidFill>
                  <a:srgbClr val="FFFFFF"/>
                </a:solidFill>
                <a:latin typeface="Calibri"/>
                <a:cs typeface="Calibri"/>
              </a:rPr>
              <a:t>THE SALE OF GOODS AND SUPPLY OFSERVICE ACT 1980</a:t>
            </a:r>
            <a:endParaRPr lang="en-US" sz="3700">
              <a:solidFill>
                <a:srgbClr val="FFFFFF"/>
              </a:solidFill>
            </a:endParaRPr>
          </a:p>
        </p:txBody>
      </p:sp>
      <p:sp>
        <p:nvSpPr>
          <p:cNvPr id="3" name="Content Placeholder 2">
            <a:extLst>
              <a:ext uri="{FF2B5EF4-FFF2-40B4-BE49-F238E27FC236}">
                <a16:creationId xmlns:a16="http://schemas.microsoft.com/office/drawing/2014/main" id="{3206DEE7-6B7E-48E6-9E33-1E3DCECFE58A}"/>
              </a:ext>
            </a:extLst>
          </p:cNvPr>
          <p:cNvSpPr>
            <a:spLocks noGrp="1"/>
          </p:cNvSpPr>
          <p:nvPr>
            <p:ph idx="1"/>
          </p:nvPr>
        </p:nvSpPr>
        <p:spPr>
          <a:xfrm>
            <a:off x="6090574" y="801866"/>
            <a:ext cx="5306084" cy="5230634"/>
          </a:xfrm>
        </p:spPr>
        <p:txBody>
          <a:bodyPr vert="horz" lIns="91440" tIns="45720" rIns="91440" bIns="45720" rtlCol="0" anchor="ctr">
            <a:normAutofit fontScale="92500"/>
          </a:bodyPr>
          <a:lstStyle/>
          <a:p>
            <a:pPr marL="0" indent="0">
              <a:lnSpc>
                <a:spcPct val="110000"/>
              </a:lnSpc>
              <a:spcBef>
                <a:spcPts val="0"/>
              </a:spcBef>
              <a:buNone/>
            </a:pPr>
            <a:r>
              <a:rPr lang="en-IE" sz="2400" i="1" u="sng" dirty="0">
                <a:ea typeface="+mn-lt"/>
                <a:cs typeface="+mn-lt"/>
              </a:rPr>
              <a:t>Redress</a:t>
            </a:r>
            <a:endParaRPr lang="en-US" dirty="0">
              <a:cs typeface="Calibri" panose="020F0502020204030204"/>
            </a:endParaRPr>
          </a:p>
          <a:p>
            <a:pPr marL="0" indent="0">
              <a:lnSpc>
                <a:spcPct val="110000"/>
              </a:lnSpc>
              <a:spcBef>
                <a:spcPts val="0"/>
              </a:spcBef>
              <a:buNone/>
            </a:pPr>
            <a:r>
              <a:rPr lang="en-IE" sz="2400" dirty="0">
                <a:ea typeface="+mn-lt"/>
                <a:cs typeface="+mn-lt"/>
              </a:rPr>
              <a:t>Under this legislation if you purchase a goods that is faulty you are entitles to the 3 Rs</a:t>
            </a:r>
            <a:endParaRPr lang="en-IE">
              <a:cs typeface="Calibri" panose="020F0502020204030204"/>
            </a:endParaRPr>
          </a:p>
          <a:p>
            <a:pPr>
              <a:lnSpc>
                <a:spcPct val="110000"/>
              </a:lnSpc>
              <a:spcBef>
                <a:spcPts val="0"/>
              </a:spcBef>
              <a:buFont typeface="Arial"/>
            </a:pPr>
            <a:r>
              <a:rPr lang="en-IE" sz="2400" dirty="0">
                <a:ea typeface="+mn-lt"/>
                <a:cs typeface="+mn-lt"/>
              </a:rPr>
              <a:t>Refund – You get back the money that you paid for the item</a:t>
            </a:r>
          </a:p>
          <a:p>
            <a:pPr>
              <a:lnSpc>
                <a:spcPct val="110000"/>
              </a:lnSpc>
              <a:spcBef>
                <a:spcPts val="0"/>
              </a:spcBef>
              <a:buFont typeface="Arial"/>
            </a:pPr>
            <a:r>
              <a:rPr lang="en-IE" sz="2400" dirty="0">
                <a:ea typeface="+mn-lt"/>
                <a:cs typeface="+mn-lt"/>
              </a:rPr>
              <a:t>Repair – The item is repair free of charged</a:t>
            </a:r>
          </a:p>
          <a:p>
            <a:pPr>
              <a:lnSpc>
                <a:spcPct val="110000"/>
              </a:lnSpc>
              <a:spcBef>
                <a:spcPts val="0"/>
              </a:spcBef>
              <a:buFont typeface="Arial"/>
            </a:pPr>
            <a:r>
              <a:rPr lang="en-IE" sz="2400" dirty="0">
                <a:ea typeface="+mn-lt"/>
                <a:cs typeface="+mn-lt"/>
              </a:rPr>
              <a:t>Replace – you are entitled to a new or alternative product free of charge</a:t>
            </a:r>
          </a:p>
          <a:p>
            <a:pPr marL="0" indent="0">
              <a:lnSpc>
                <a:spcPct val="110000"/>
              </a:lnSpc>
              <a:spcBef>
                <a:spcPts val="0"/>
              </a:spcBef>
              <a:buNone/>
            </a:pPr>
            <a:r>
              <a:rPr lang="en-IE" sz="2400" dirty="0">
                <a:ea typeface="+mn-lt"/>
                <a:cs typeface="+mn-lt"/>
              </a:rPr>
              <a:t>If the shop offers you a credit note you have a right to refuse as this only entitles you to spend the money in that shop, but you might want to go to a different shop</a:t>
            </a:r>
            <a:endParaRPr lang="en-IE">
              <a:cs typeface="Calibri" panose="020F0502020204030204"/>
            </a:endParaRPr>
          </a:p>
          <a:p>
            <a:pPr>
              <a:lnSpc>
                <a:spcPct val="110000"/>
              </a:lnSpc>
              <a:spcBef>
                <a:spcPts val="0"/>
              </a:spcBef>
            </a:pPr>
            <a:endParaRPr lang="en-US" sz="2400">
              <a:solidFill>
                <a:srgbClr val="000000"/>
              </a:solidFill>
              <a:ea typeface="+mn-lt"/>
              <a:cs typeface="+mn-lt"/>
            </a:endParaRPr>
          </a:p>
        </p:txBody>
      </p:sp>
    </p:spTree>
    <p:extLst>
      <p:ext uri="{BB962C8B-B14F-4D97-AF65-F5344CB8AC3E}">
        <p14:creationId xmlns:p14="http://schemas.microsoft.com/office/powerpoint/2010/main" val="2626908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18BB73F-9364-4FE1-8EDB-FAEDBAA8F445}"/>
              </a:ext>
            </a:extLst>
          </p:cNvPr>
          <p:cNvSpPr>
            <a:spLocks noGrp="1"/>
          </p:cNvSpPr>
          <p:nvPr>
            <p:ph type="title"/>
          </p:nvPr>
        </p:nvSpPr>
        <p:spPr>
          <a:xfrm>
            <a:off x="640079" y="2053641"/>
            <a:ext cx="3669161" cy="2760098"/>
          </a:xfrm>
        </p:spPr>
        <p:txBody>
          <a:bodyPr>
            <a:normAutofit/>
          </a:bodyPr>
          <a:lstStyle/>
          <a:p>
            <a:r>
              <a:rPr lang="en-IE" sz="3700" b="1">
                <a:solidFill>
                  <a:srgbClr val="FFFFFF"/>
                </a:solidFill>
                <a:latin typeface="Calibri"/>
                <a:cs typeface="Calibri"/>
              </a:rPr>
              <a:t>THE SALE OF GOODS AND SUPPLY OFSERVICE ACT 1980</a:t>
            </a:r>
            <a:endParaRPr lang="en-US" sz="3700">
              <a:solidFill>
                <a:srgbClr val="FFFFFF"/>
              </a:solidFill>
            </a:endParaRPr>
          </a:p>
        </p:txBody>
      </p:sp>
      <p:sp>
        <p:nvSpPr>
          <p:cNvPr id="3" name="Content Placeholder 2">
            <a:extLst>
              <a:ext uri="{FF2B5EF4-FFF2-40B4-BE49-F238E27FC236}">
                <a16:creationId xmlns:a16="http://schemas.microsoft.com/office/drawing/2014/main" id="{3206DEE7-6B7E-48E6-9E33-1E3DCECFE58A}"/>
              </a:ext>
            </a:extLst>
          </p:cNvPr>
          <p:cNvSpPr>
            <a:spLocks noGrp="1"/>
          </p:cNvSpPr>
          <p:nvPr>
            <p:ph idx="1"/>
          </p:nvPr>
        </p:nvSpPr>
        <p:spPr>
          <a:xfrm>
            <a:off x="6090574" y="801866"/>
            <a:ext cx="5306084" cy="5230634"/>
          </a:xfrm>
        </p:spPr>
        <p:txBody>
          <a:bodyPr vert="horz" lIns="91440" tIns="45720" rIns="91440" bIns="45720" rtlCol="0" anchor="ctr">
            <a:normAutofit fontScale="92500"/>
          </a:bodyPr>
          <a:lstStyle/>
          <a:p>
            <a:pPr marL="0" indent="0">
              <a:lnSpc>
                <a:spcPct val="100000"/>
              </a:lnSpc>
              <a:spcBef>
                <a:spcPts val="0"/>
              </a:spcBef>
              <a:buNone/>
            </a:pPr>
            <a:r>
              <a:rPr lang="en-IE" sz="2400" i="1" u="sng" dirty="0">
                <a:ea typeface="+mn-lt"/>
                <a:cs typeface="+mn-lt"/>
              </a:rPr>
              <a:t>Responsibilities of Sellers</a:t>
            </a:r>
            <a:endParaRPr lang="en-IE" sz="2400" dirty="0">
              <a:ea typeface="+mn-lt"/>
              <a:cs typeface="+mn-lt"/>
            </a:endParaRPr>
          </a:p>
          <a:p>
            <a:pPr marL="457200" indent="-457200">
              <a:lnSpc>
                <a:spcPct val="100000"/>
              </a:lnSpc>
              <a:spcBef>
                <a:spcPts val="0"/>
              </a:spcBef>
              <a:buAutoNum type="arabicPeriod"/>
            </a:pPr>
            <a:r>
              <a:rPr lang="en-IE" sz="2400" dirty="0">
                <a:ea typeface="+mn-lt"/>
                <a:cs typeface="+mn-lt"/>
              </a:rPr>
              <a:t>Consumer complaints must be dealt with by the Seller. This is because you have the contract with the seller and not the manufacture as you bought the items form the shop and not the manufacture</a:t>
            </a:r>
          </a:p>
          <a:p>
            <a:pPr marL="457200" indent="-457200">
              <a:lnSpc>
                <a:spcPct val="100000"/>
              </a:lnSpc>
              <a:spcBef>
                <a:spcPts val="0"/>
              </a:spcBef>
              <a:buAutoNum type="arabicPeriod"/>
            </a:pPr>
            <a:r>
              <a:rPr lang="en-IE" sz="2400" dirty="0">
                <a:ea typeface="+mn-lt"/>
                <a:cs typeface="+mn-lt"/>
              </a:rPr>
              <a:t>Retailer must respect consumer right when selling goods and services</a:t>
            </a:r>
          </a:p>
          <a:p>
            <a:pPr marL="457200" indent="-457200">
              <a:lnSpc>
                <a:spcPct val="100000"/>
              </a:lnSpc>
              <a:spcBef>
                <a:spcPts val="0"/>
              </a:spcBef>
              <a:buAutoNum type="arabicPeriod"/>
            </a:pPr>
            <a:r>
              <a:rPr lang="en-IE" sz="2400" dirty="0">
                <a:ea typeface="+mn-lt"/>
                <a:cs typeface="+mn-lt"/>
              </a:rPr>
              <a:t>Retailers can’t display sings that limit their responsibilities. For example, No Refunds, No Exchanges, Credit Notes only</a:t>
            </a:r>
          </a:p>
          <a:p>
            <a:pPr marL="457200" indent="-457200">
              <a:lnSpc>
                <a:spcPct val="100000"/>
              </a:lnSpc>
              <a:spcBef>
                <a:spcPts val="0"/>
              </a:spcBef>
              <a:buAutoNum type="arabicPeriod"/>
            </a:pPr>
            <a:r>
              <a:rPr lang="en-IE" sz="2400" dirty="0">
                <a:ea typeface="+mn-lt"/>
                <a:cs typeface="+mn-lt"/>
              </a:rPr>
              <a:t>Guarantees and warranties are don’t replace consumer rights they are in addition</a:t>
            </a:r>
          </a:p>
        </p:txBody>
      </p:sp>
    </p:spTree>
    <p:extLst>
      <p:ext uri="{BB962C8B-B14F-4D97-AF65-F5344CB8AC3E}">
        <p14:creationId xmlns:p14="http://schemas.microsoft.com/office/powerpoint/2010/main" val="2779997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18BB73F-9364-4FE1-8EDB-FAEDBAA8F445}"/>
              </a:ext>
            </a:extLst>
          </p:cNvPr>
          <p:cNvSpPr>
            <a:spLocks noGrp="1"/>
          </p:cNvSpPr>
          <p:nvPr>
            <p:ph type="title"/>
          </p:nvPr>
        </p:nvSpPr>
        <p:spPr>
          <a:xfrm>
            <a:off x="640079" y="2053641"/>
            <a:ext cx="3669161" cy="2760098"/>
          </a:xfrm>
        </p:spPr>
        <p:txBody>
          <a:bodyPr>
            <a:normAutofit/>
          </a:bodyPr>
          <a:lstStyle/>
          <a:p>
            <a:r>
              <a:rPr lang="en-IE" sz="3700" b="1">
                <a:solidFill>
                  <a:srgbClr val="FFFFFF"/>
                </a:solidFill>
                <a:latin typeface="Calibri"/>
                <a:cs typeface="Calibri"/>
              </a:rPr>
              <a:t>THE SALE OF GOODS AND SUPPLY OFSERVICE ACT 1980</a:t>
            </a:r>
            <a:endParaRPr lang="en-US" sz="3700">
              <a:solidFill>
                <a:srgbClr val="FFFFFF"/>
              </a:solidFill>
            </a:endParaRPr>
          </a:p>
        </p:txBody>
      </p:sp>
      <p:sp>
        <p:nvSpPr>
          <p:cNvPr id="3" name="Content Placeholder 2">
            <a:extLst>
              <a:ext uri="{FF2B5EF4-FFF2-40B4-BE49-F238E27FC236}">
                <a16:creationId xmlns:a16="http://schemas.microsoft.com/office/drawing/2014/main" id="{3206DEE7-6B7E-48E6-9E33-1E3DCECFE58A}"/>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lnSpc>
                <a:spcPct val="100000"/>
              </a:lnSpc>
              <a:spcBef>
                <a:spcPts val="0"/>
              </a:spcBef>
              <a:buNone/>
            </a:pPr>
            <a:r>
              <a:rPr lang="en-IE" sz="2400" i="1" u="sng" dirty="0">
                <a:ea typeface="+mn-lt"/>
                <a:cs typeface="+mn-lt"/>
              </a:rPr>
              <a:t>Guarantees and Warranties</a:t>
            </a:r>
            <a:endParaRPr lang="en-IE" sz="2400" dirty="0">
              <a:ea typeface="+mn-lt"/>
              <a:cs typeface="+mn-lt"/>
            </a:endParaRPr>
          </a:p>
          <a:p>
            <a:pPr marL="0" indent="0">
              <a:lnSpc>
                <a:spcPct val="100000"/>
              </a:lnSpc>
              <a:spcBef>
                <a:spcPts val="0"/>
              </a:spcBef>
              <a:buNone/>
            </a:pPr>
            <a:r>
              <a:rPr lang="en-IE" sz="2400" b="1" dirty="0">
                <a:ea typeface="+mn-lt"/>
                <a:cs typeface="+mn-lt"/>
              </a:rPr>
              <a:t>Guarantee </a:t>
            </a:r>
            <a:r>
              <a:rPr lang="en-IE" sz="2400" b="1" baseline="30000" dirty="0">
                <a:ea typeface="+mn-lt"/>
                <a:cs typeface="+mn-lt"/>
              </a:rPr>
              <a:t>Def </a:t>
            </a:r>
            <a:r>
              <a:rPr lang="en-IE" sz="2400" dirty="0">
                <a:ea typeface="+mn-lt"/>
                <a:cs typeface="+mn-lt"/>
              </a:rPr>
              <a:t>This is a promise by the manufacture or company that they will fix any problems that occur with a specific period. It is legally binding</a:t>
            </a:r>
          </a:p>
          <a:p>
            <a:pPr marL="0" indent="0">
              <a:lnSpc>
                <a:spcPct val="100000"/>
              </a:lnSpc>
              <a:spcBef>
                <a:spcPts val="0"/>
              </a:spcBef>
              <a:buNone/>
            </a:pPr>
            <a:endParaRPr lang="en-IE" sz="2400" dirty="0">
              <a:ea typeface="+mn-lt"/>
              <a:cs typeface="+mn-lt"/>
            </a:endParaRPr>
          </a:p>
          <a:p>
            <a:pPr>
              <a:lnSpc>
                <a:spcPct val="100000"/>
              </a:lnSpc>
              <a:spcBef>
                <a:spcPts val="0"/>
              </a:spcBef>
              <a:buNone/>
            </a:pPr>
            <a:r>
              <a:rPr lang="en-IE" sz="2400" b="1" dirty="0">
                <a:ea typeface="+mn-lt"/>
                <a:cs typeface="+mn-lt"/>
              </a:rPr>
              <a:t>Warranty </a:t>
            </a:r>
            <a:r>
              <a:rPr lang="en-IE" sz="2400" b="1" baseline="30000" dirty="0">
                <a:ea typeface="+mn-lt"/>
                <a:cs typeface="+mn-lt"/>
              </a:rPr>
              <a:t>Def </a:t>
            </a:r>
            <a:r>
              <a:rPr lang="en-IE" sz="2400" dirty="0">
                <a:ea typeface="+mn-lt"/>
                <a:cs typeface="+mn-lt"/>
              </a:rPr>
              <a:t>This is like an insurance </a:t>
            </a:r>
          </a:p>
          <a:p>
            <a:pPr>
              <a:lnSpc>
                <a:spcPct val="100000"/>
              </a:lnSpc>
              <a:spcBef>
                <a:spcPts val="0"/>
              </a:spcBef>
              <a:buNone/>
            </a:pPr>
            <a:r>
              <a:rPr lang="en-IE" sz="2400" dirty="0">
                <a:ea typeface="+mn-lt"/>
                <a:cs typeface="+mn-lt"/>
              </a:rPr>
              <a:t>policy. You pay a premium. It is legally </a:t>
            </a:r>
            <a:endParaRPr lang="en-IE">
              <a:ea typeface="+mn-lt"/>
              <a:cs typeface="+mn-lt"/>
            </a:endParaRPr>
          </a:p>
          <a:p>
            <a:pPr>
              <a:lnSpc>
                <a:spcPct val="100000"/>
              </a:lnSpc>
              <a:spcBef>
                <a:spcPts val="0"/>
              </a:spcBef>
              <a:buNone/>
            </a:pPr>
            <a:r>
              <a:rPr lang="en-IE" sz="2400" dirty="0">
                <a:ea typeface="+mn-lt"/>
                <a:cs typeface="+mn-lt"/>
              </a:rPr>
              <a:t>binding</a:t>
            </a:r>
            <a:endParaRPr lang="en-IE" dirty="0">
              <a:cs typeface="Calibri"/>
            </a:endParaRPr>
          </a:p>
          <a:p>
            <a:pPr marL="0" indent="0">
              <a:lnSpc>
                <a:spcPct val="100000"/>
              </a:lnSpc>
              <a:spcBef>
                <a:spcPts val="0"/>
              </a:spcBef>
              <a:buNone/>
            </a:pPr>
            <a:endParaRPr lang="en-IE" sz="2400" dirty="0">
              <a:solidFill>
                <a:srgbClr val="000000"/>
              </a:solidFill>
              <a:ea typeface="+mn-lt"/>
              <a:cs typeface="+mn-lt"/>
            </a:endParaRPr>
          </a:p>
          <a:p>
            <a:pPr>
              <a:lnSpc>
                <a:spcPct val="100000"/>
              </a:lnSpc>
              <a:spcBef>
                <a:spcPts val="0"/>
              </a:spcBef>
            </a:pPr>
            <a:endParaRPr lang="en-US" sz="2400">
              <a:solidFill>
                <a:srgbClr val="000000"/>
              </a:solidFill>
              <a:cs typeface="Calibri"/>
            </a:endParaRPr>
          </a:p>
        </p:txBody>
      </p:sp>
    </p:spTree>
    <p:extLst>
      <p:ext uri="{BB962C8B-B14F-4D97-AF65-F5344CB8AC3E}">
        <p14:creationId xmlns:p14="http://schemas.microsoft.com/office/powerpoint/2010/main" val="10052978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Strand 1</vt:lpstr>
      <vt:lpstr>KEY TERMS</vt:lpstr>
      <vt:lpstr>COSUMER PROTECTION</vt:lpstr>
      <vt:lpstr>THE SALE OF GOODS AND SUPPLY OFSERVICE ACT 1980</vt:lpstr>
      <vt:lpstr>THE SALE OF GOODS AND SUPPLY OFSERVICE ACT 1980</vt:lpstr>
      <vt:lpstr>THE SALE OF GOODS AND SUPPLY OFSERVICE ACT 1980</vt:lpstr>
      <vt:lpstr>THE SALE OF GOODS AND SUPPLY OFSERVICE ACT 1980</vt:lpstr>
      <vt:lpstr>THE SALE OF GOODS AND SUPPLY OFSERVICE ACT 1980</vt:lpstr>
      <vt:lpstr>THE SALE OF GOODS AND SUPPLY OFSERVICE ACT 1980</vt:lpstr>
      <vt:lpstr>CONSUMER PROTECTION ACT 2007</vt:lpstr>
      <vt:lpstr>CONSUMER PROTECTION ACT 2007</vt:lpstr>
      <vt:lpstr>CONSUMER PROTECTION ACT 2007</vt:lpstr>
      <vt:lpstr>CONSUMER PROTECTION ACT 2007</vt:lpstr>
      <vt:lpstr>Misleading Practices</vt:lpstr>
      <vt:lpstr>MAKING A COMPLAINT</vt:lpstr>
      <vt:lpstr>MAKING A COMPLAINT</vt:lpstr>
      <vt:lpstr>When is a complaint not valid?</vt:lpstr>
      <vt:lpstr>WRITING A LETTER OF COMPLAINT</vt:lpstr>
      <vt:lpstr>WHO CAN HELP YOU IF YOU HAVE A CONSUMER COMPLAINT?</vt:lpstr>
      <vt:lpstr>WHO CAN HELP YOU IF YOU HAVE A CONSUMER COMPLAINT?</vt:lpstr>
      <vt:lpstr>WHO CAN HELP YOU IF YOU HAVE A CONSUMER COMPLAINT?</vt:lpstr>
      <vt:lpstr>WHO CAN HELP YOU IF YOU HAVE A CONSUMER COMPLAINT?</vt:lpstr>
      <vt:lpstr>WHO CAN HELP YOU IF YOU HAVE A CONSUMER COMPLAINT?</vt:lpstr>
      <vt:lpstr>WHO CAN HELP YOU IF YOU HAVE A CONSUMER COMPLAINT?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Strand 1</dc:title>
  <dc:creator/>
  <cp:lastModifiedBy/>
  <cp:revision>195</cp:revision>
  <dcterms:created xsi:type="dcterms:W3CDTF">2021-01-04T09:39:02Z</dcterms:created>
  <dcterms:modified xsi:type="dcterms:W3CDTF">2021-01-04T10:30:39Z</dcterms:modified>
</cp:coreProperties>
</file>