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E4B94E-7BD6-4C9E-BB30-CD5C4C956473}" v="901" dt="2021-01-04T09:31:26.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cs typeface="Calibri Light"/>
              </a:rPr>
              <a:t>Strand 1</a:t>
            </a:r>
            <a:endParaRPr lang="en-US">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ormAutofit/>
          </a:bodyPr>
          <a:lstStyle/>
          <a:p>
            <a:r>
              <a:rPr lang="en-US" sz="2000">
                <a:solidFill>
                  <a:srgbClr val="FFFFFF"/>
                </a:solidFill>
                <a:ea typeface="+mn-lt"/>
                <a:cs typeface="+mn-lt"/>
              </a:rPr>
              <a:t>1.7 - Distinguish between and appreciate their rights and responsibilities as consumers </a:t>
            </a:r>
            <a:endParaRPr lang="en-US" sz="2000">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CAC18E1-C29C-42FD-B935-22462352B81C}"/>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cs typeface="Calibri Light"/>
              </a:rPr>
              <a:t>KEY TERMS</a:t>
            </a:r>
            <a:endParaRPr lang="en-US" sz="40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799AA710-AEDF-40F2-80D4-2E23F5D2663C}"/>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US" sz="2400" b="1">
                <a:solidFill>
                  <a:srgbClr val="000000"/>
                </a:solidFill>
                <a:ea typeface="+mn-lt"/>
                <a:cs typeface="+mn-lt"/>
              </a:rPr>
              <a:t>Consumer </a:t>
            </a:r>
            <a:r>
              <a:rPr lang="en-US" sz="2400" b="1" baseline="30000">
                <a:solidFill>
                  <a:srgbClr val="000000"/>
                </a:solidFill>
                <a:ea typeface="+mn-lt"/>
                <a:cs typeface="+mn-lt"/>
              </a:rPr>
              <a:t>Def</a:t>
            </a:r>
            <a:r>
              <a:rPr lang="en-US" sz="2400">
                <a:solidFill>
                  <a:srgbClr val="000000"/>
                </a:solidFill>
                <a:ea typeface="+mn-lt"/>
                <a:cs typeface="+mn-lt"/>
              </a:rPr>
              <a:t> is someone who buys a good or service for their own use </a:t>
            </a:r>
            <a:endParaRPr lang="en-US" sz="2400">
              <a:solidFill>
                <a:srgbClr val="000000"/>
              </a:solidFill>
              <a:cs typeface="Calibri" panose="020F0502020204030204"/>
            </a:endParaRPr>
          </a:p>
          <a:p>
            <a:pPr marL="0" indent="0">
              <a:buNone/>
            </a:pPr>
            <a:r>
              <a:rPr lang="en-US" sz="2400" b="1">
                <a:solidFill>
                  <a:srgbClr val="000000"/>
                </a:solidFill>
                <a:ea typeface="+mn-lt"/>
                <a:cs typeface="+mn-lt"/>
              </a:rPr>
              <a:t>Good </a:t>
            </a:r>
            <a:r>
              <a:rPr lang="en-US" sz="2400" b="1" baseline="30000">
                <a:solidFill>
                  <a:srgbClr val="000000"/>
                </a:solidFill>
                <a:ea typeface="+mn-lt"/>
                <a:cs typeface="+mn-lt"/>
              </a:rPr>
              <a:t>Def</a:t>
            </a:r>
            <a:r>
              <a:rPr lang="en-US" sz="2400">
                <a:solidFill>
                  <a:srgbClr val="000000"/>
                </a:solidFill>
                <a:ea typeface="+mn-lt"/>
                <a:cs typeface="+mn-lt"/>
              </a:rPr>
              <a:t> is something that you buy you can touch and see it </a:t>
            </a:r>
            <a:endParaRPr lang="en-US" sz="2400">
              <a:solidFill>
                <a:srgbClr val="000000"/>
              </a:solidFill>
              <a:cs typeface="Calibri" panose="020F0502020204030204"/>
            </a:endParaRPr>
          </a:p>
          <a:p>
            <a:pPr marL="0" indent="0">
              <a:buNone/>
            </a:pPr>
            <a:r>
              <a:rPr lang="en-US" sz="2400" b="1">
                <a:solidFill>
                  <a:srgbClr val="000000"/>
                </a:solidFill>
                <a:ea typeface="+mn-lt"/>
                <a:cs typeface="+mn-lt"/>
              </a:rPr>
              <a:t>Service </a:t>
            </a:r>
            <a:r>
              <a:rPr lang="en-US" sz="2400" b="1" baseline="30000">
                <a:solidFill>
                  <a:srgbClr val="000000"/>
                </a:solidFill>
                <a:ea typeface="+mn-lt"/>
                <a:cs typeface="+mn-lt"/>
              </a:rPr>
              <a:t>Def</a:t>
            </a:r>
            <a:r>
              <a:rPr lang="en-US" sz="2400">
                <a:solidFill>
                  <a:srgbClr val="000000"/>
                </a:solidFill>
                <a:ea typeface="+mn-lt"/>
                <a:cs typeface="+mn-lt"/>
              </a:rPr>
              <a:t> is something that is done for you </a:t>
            </a:r>
            <a:endParaRPr lang="en-US" sz="2400">
              <a:solidFill>
                <a:srgbClr val="000000"/>
              </a:solidFill>
              <a:cs typeface="Calibri" panose="020F0502020204030204"/>
            </a:endParaRPr>
          </a:p>
          <a:p>
            <a:pPr marL="0" indent="0">
              <a:buNone/>
            </a:pPr>
            <a:r>
              <a:rPr lang="en-US" sz="2400" b="1">
                <a:solidFill>
                  <a:srgbClr val="000000"/>
                </a:solidFill>
                <a:ea typeface="+mn-lt"/>
                <a:cs typeface="+mn-lt"/>
              </a:rPr>
              <a:t>Needs</a:t>
            </a:r>
            <a:r>
              <a:rPr lang="en-US" sz="2400" b="1" baseline="30000">
                <a:solidFill>
                  <a:srgbClr val="000000"/>
                </a:solidFill>
                <a:ea typeface="+mn-lt"/>
                <a:cs typeface="+mn-lt"/>
              </a:rPr>
              <a:t>  Def</a:t>
            </a:r>
            <a:r>
              <a:rPr lang="en-US" sz="2400">
                <a:solidFill>
                  <a:srgbClr val="000000"/>
                </a:solidFill>
                <a:ea typeface="+mn-lt"/>
                <a:cs typeface="+mn-lt"/>
              </a:rPr>
              <a:t> is something that we can’t live without. We need it to survive </a:t>
            </a:r>
            <a:endParaRPr lang="en-US" sz="2400">
              <a:solidFill>
                <a:srgbClr val="000000"/>
              </a:solidFill>
              <a:cs typeface="Calibri" panose="020F0502020204030204"/>
            </a:endParaRPr>
          </a:p>
          <a:p>
            <a:pPr marL="0" indent="0">
              <a:buNone/>
            </a:pPr>
            <a:r>
              <a:rPr lang="en-US" sz="2400" b="1">
                <a:solidFill>
                  <a:srgbClr val="000000"/>
                </a:solidFill>
                <a:ea typeface="+mn-lt"/>
                <a:cs typeface="+mn-lt"/>
              </a:rPr>
              <a:t>Want </a:t>
            </a:r>
            <a:r>
              <a:rPr lang="en-US" sz="2400" b="1" baseline="30000">
                <a:solidFill>
                  <a:srgbClr val="000000"/>
                </a:solidFill>
                <a:ea typeface="+mn-lt"/>
                <a:cs typeface="+mn-lt"/>
              </a:rPr>
              <a:t>Def</a:t>
            </a:r>
            <a:r>
              <a:rPr lang="en-US" sz="2400">
                <a:solidFill>
                  <a:srgbClr val="000000"/>
                </a:solidFill>
                <a:ea typeface="+mn-lt"/>
                <a:cs typeface="+mn-lt"/>
              </a:rPr>
              <a:t> is something that we would like to have but don’t need it to survive </a:t>
            </a:r>
            <a:endParaRPr lang="en-US" sz="2400">
              <a:solidFill>
                <a:srgbClr val="000000"/>
              </a:solidFill>
              <a:cs typeface="Calibri" panose="020F0502020204030204"/>
            </a:endParaRPr>
          </a:p>
        </p:txBody>
      </p:sp>
    </p:spTree>
    <p:extLst>
      <p:ext uri="{BB962C8B-B14F-4D97-AF65-F5344CB8AC3E}">
        <p14:creationId xmlns:p14="http://schemas.microsoft.com/office/powerpoint/2010/main" val="3861230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58BE4D1-6B54-4437-9F44-998EEE1F5D4F}"/>
              </a:ext>
            </a:extLst>
          </p:cNvPr>
          <p:cNvSpPr>
            <a:spLocks noGrp="1"/>
          </p:cNvSpPr>
          <p:nvPr>
            <p:ph type="title"/>
          </p:nvPr>
        </p:nvSpPr>
        <p:spPr>
          <a:xfrm>
            <a:off x="640079" y="2053641"/>
            <a:ext cx="3669161" cy="2760098"/>
          </a:xfrm>
        </p:spPr>
        <p:txBody>
          <a:bodyPr>
            <a:normAutofit/>
          </a:bodyPr>
          <a:lstStyle/>
          <a:p>
            <a:r>
              <a:rPr lang="en-US" b="1">
                <a:solidFill>
                  <a:srgbClr val="FFFFFF"/>
                </a:solidFill>
                <a:cs typeface="Calibri Light"/>
              </a:rPr>
              <a:t>WHAT IS A CONSUMER</a:t>
            </a:r>
            <a:endParaRPr lang="en-US" b="1">
              <a:solidFill>
                <a:srgbClr val="FFFFFF"/>
              </a:solidFill>
            </a:endParaRPr>
          </a:p>
        </p:txBody>
      </p:sp>
      <p:sp>
        <p:nvSpPr>
          <p:cNvPr id="3" name="Content Placeholder 2">
            <a:extLst>
              <a:ext uri="{FF2B5EF4-FFF2-40B4-BE49-F238E27FC236}">
                <a16:creationId xmlns:a16="http://schemas.microsoft.com/office/drawing/2014/main" id="{29C5D45C-72A5-470E-822D-7106ABFF0D38}"/>
              </a:ext>
            </a:extLst>
          </p:cNvPr>
          <p:cNvSpPr>
            <a:spLocks noGrp="1"/>
          </p:cNvSpPr>
          <p:nvPr>
            <p:ph idx="1"/>
          </p:nvPr>
        </p:nvSpPr>
        <p:spPr>
          <a:xfrm>
            <a:off x="6090574" y="801866"/>
            <a:ext cx="5306084" cy="5230634"/>
          </a:xfrm>
        </p:spPr>
        <p:txBody>
          <a:bodyPr vert="horz" lIns="91440" tIns="45720" rIns="91440" bIns="45720" rtlCol="0" anchor="ctr">
            <a:normAutofit fontScale="92500"/>
          </a:bodyPr>
          <a:lstStyle/>
          <a:p>
            <a:pPr marL="0" indent="0">
              <a:buNone/>
            </a:pPr>
            <a:endParaRPr lang="en-US" sz="2600" b="1" dirty="0">
              <a:solidFill>
                <a:srgbClr val="000000"/>
              </a:solidFill>
              <a:ea typeface="+mn-lt"/>
              <a:cs typeface="+mn-lt"/>
            </a:endParaRPr>
          </a:p>
          <a:p>
            <a:pPr marL="0" indent="0">
              <a:buNone/>
            </a:pPr>
            <a:r>
              <a:rPr lang="en-US" sz="2600" b="1">
                <a:solidFill>
                  <a:srgbClr val="000000"/>
                </a:solidFill>
                <a:ea typeface="+mn-lt"/>
                <a:cs typeface="+mn-lt"/>
              </a:rPr>
              <a:t>Consumer </a:t>
            </a:r>
            <a:r>
              <a:rPr lang="en-US" sz="2600" b="1" baseline="30000">
                <a:solidFill>
                  <a:srgbClr val="000000"/>
                </a:solidFill>
                <a:ea typeface="+mn-lt"/>
                <a:cs typeface="+mn-lt"/>
              </a:rPr>
              <a:t>Def</a:t>
            </a:r>
            <a:r>
              <a:rPr lang="en-US" sz="2600">
                <a:solidFill>
                  <a:srgbClr val="000000"/>
                </a:solidFill>
                <a:ea typeface="+mn-lt"/>
                <a:cs typeface="+mn-lt"/>
              </a:rPr>
              <a:t> is someone who buys a good or service for their own use </a:t>
            </a:r>
            <a:endParaRPr lang="en-US" sz="2600">
              <a:solidFill>
                <a:srgbClr val="000000"/>
              </a:solidFill>
              <a:cs typeface="Calibri"/>
            </a:endParaRPr>
          </a:p>
          <a:p>
            <a:pPr marL="0" indent="0">
              <a:buNone/>
            </a:pPr>
            <a:endParaRPr lang="en-US" sz="2600" dirty="0">
              <a:solidFill>
                <a:srgbClr val="000000"/>
              </a:solidFill>
              <a:ea typeface="+mn-lt"/>
              <a:cs typeface="+mn-lt"/>
            </a:endParaRPr>
          </a:p>
          <a:p>
            <a:pPr marL="0" indent="0">
              <a:buNone/>
            </a:pPr>
            <a:r>
              <a:rPr lang="en-US" sz="2600">
                <a:solidFill>
                  <a:srgbClr val="000000"/>
                </a:solidFill>
                <a:ea typeface="+mn-lt"/>
                <a:cs typeface="+mn-lt"/>
              </a:rPr>
              <a:t>When we buy something, we usually ask the following questions before hand </a:t>
            </a:r>
            <a:endParaRPr lang="en-US" sz="2600">
              <a:solidFill>
                <a:srgbClr val="000000"/>
              </a:solidFill>
              <a:cs typeface="Calibri" panose="020F0502020204030204"/>
            </a:endParaRPr>
          </a:p>
          <a:p>
            <a:r>
              <a:rPr lang="en-US" sz="2600">
                <a:solidFill>
                  <a:srgbClr val="000000"/>
                </a:solidFill>
                <a:ea typeface="+mn-lt"/>
                <a:cs typeface="+mn-lt"/>
              </a:rPr>
              <a:t>Are we getting value for our Money?</a:t>
            </a:r>
            <a:endParaRPr lang="en-US" sz="2600">
              <a:solidFill>
                <a:srgbClr val="000000"/>
              </a:solidFill>
              <a:cs typeface="Calibri"/>
            </a:endParaRPr>
          </a:p>
          <a:p>
            <a:r>
              <a:rPr lang="en-US" sz="2600">
                <a:solidFill>
                  <a:srgbClr val="000000"/>
                </a:solidFill>
                <a:ea typeface="+mn-lt"/>
                <a:cs typeface="+mn-lt"/>
              </a:rPr>
              <a:t>Are the product of high quality </a:t>
            </a:r>
            <a:endParaRPr lang="en-US" sz="2600">
              <a:solidFill>
                <a:srgbClr val="000000"/>
              </a:solidFill>
              <a:cs typeface="Calibri"/>
            </a:endParaRPr>
          </a:p>
          <a:p>
            <a:r>
              <a:rPr lang="en-US" sz="2600">
                <a:solidFill>
                  <a:srgbClr val="000000"/>
                </a:solidFill>
                <a:ea typeface="+mn-lt"/>
                <a:cs typeface="+mn-lt"/>
              </a:rPr>
              <a:t>Finding out information about the product before we buy it</a:t>
            </a:r>
            <a:endParaRPr lang="en-US" sz="2600">
              <a:solidFill>
                <a:srgbClr val="000000"/>
              </a:solidFill>
              <a:cs typeface="Calibri"/>
            </a:endParaRPr>
          </a:p>
          <a:p>
            <a:r>
              <a:rPr lang="en-US" sz="2600">
                <a:solidFill>
                  <a:srgbClr val="000000"/>
                </a:solidFill>
                <a:ea typeface="+mn-lt"/>
                <a:cs typeface="+mn-lt"/>
              </a:rPr>
              <a:t>If there is good after sales service in case the product is faulty</a:t>
            </a:r>
            <a:endParaRPr lang="en-US" sz="2600">
              <a:solidFill>
                <a:srgbClr val="000000"/>
              </a:solidFill>
            </a:endParaRPr>
          </a:p>
          <a:p>
            <a:endParaRPr lang="en-US" sz="2400">
              <a:solidFill>
                <a:srgbClr val="000000"/>
              </a:solidFill>
              <a:cs typeface="Calibri"/>
            </a:endParaRPr>
          </a:p>
          <a:p>
            <a:endParaRPr lang="en-US" dirty="0">
              <a:cs typeface="Calibri"/>
            </a:endParaRPr>
          </a:p>
        </p:txBody>
      </p:sp>
    </p:spTree>
    <p:extLst>
      <p:ext uri="{BB962C8B-B14F-4D97-AF65-F5344CB8AC3E}">
        <p14:creationId xmlns:p14="http://schemas.microsoft.com/office/powerpoint/2010/main" val="1900685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A840CDB-4C4D-4483-A5F8-2293D8BB006E}"/>
              </a:ext>
            </a:extLst>
          </p:cNvPr>
          <p:cNvSpPr>
            <a:spLocks noGrp="1"/>
          </p:cNvSpPr>
          <p:nvPr>
            <p:ph type="title"/>
          </p:nvPr>
        </p:nvSpPr>
        <p:spPr>
          <a:xfrm>
            <a:off x="640079" y="2053641"/>
            <a:ext cx="3669161" cy="2760098"/>
          </a:xfrm>
        </p:spPr>
        <p:txBody>
          <a:bodyPr>
            <a:normAutofit/>
          </a:bodyPr>
          <a:lstStyle/>
          <a:p>
            <a:r>
              <a:rPr lang="en-US" b="1">
                <a:solidFill>
                  <a:srgbClr val="FFFFFF"/>
                </a:solidFill>
                <a:cs typeface="Calibri Light"/>
              </a:rPr>
              <a:t>THE WISE CONSUMER</a:t>
            </a:r>
            <a:endParaRPr lang="en-US" b="1">
              <a:solidFill>
                <a:srgbClr val="FFFFFF"/>
              </a:solidFill>
            </a:endParaRPr>
          </a:p>
        </p:txBody>
      </p:sp>
      <p:sp>
        <p:nvSpPr>
          <p:cNvPr id="3" name="Content Placeholder 2">
            <a:extLst>
              <a:ext uri="{FF2B5EF4-FFF2-40B4-BE49-F238E27FC236}">
                <a16:creationId xmlns:a16="http://schemas.microsoft.com/office/drawing/2014/main" id="{7912B72A-8235-4888-B302-C0DD4BC11A6D}"/>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a:solidFill>
                  <a:srgbClr val="000000"/>
                </a:solidFill>
                <a:ea typeface="+mn-lt"/>
                <a:cs typeface="+mn-lt"/>
              </a:rPr>
              <a:t>Money is a scare resource and when we want to buy something, we needs to ask ourselves some questions </a:t>
            </a:r>
            <a:endParaRPr lang="en-US" sz="2400">
              <a:solidFill>
                <a:srgbClr val="000000"/>
              </a:solidFill>
              <a:cs typeface="Calibri" panose="020F0502020204030204"/>
            </a:endParaRPr>
          </a:p>
          <a:p>
            <a:pPr marL="514350" indent="-514350">
              <a:buAutoNum type="arabicPeriod"/>
            </a:pPr>
            <a:r>
              <a:rPr lang="en-US" sz="2400">
                <a:solidFill>
                  <a:srgbClr val="000000"/>
                </a:solidFill>
                <a:ea typeface="+mn-lt"/>
                <a:cs typeface="+mn-lt"/>
              </a:rPr>
              <a:t>Do I need it</a:t>
            </a:r>
            <a:endParaRPr lang="en-US" sz="2400">
              <a:solidFill>
                <a:srgbClr val="000000"/>
              </a:solidFill>
              <a:cs typeface="Calibri" panose="020F0502020204030204"/>
            </a:endParaRPr>
          </a:p>
          <a:p>
            <a:pPr marL="514350" indent="-514350">
              <a:buAutoNum type="arabicPeriod"/>
            </a:pPr>
            <a:r>
              <a:rPr lang="en-US" sz="2400">
                <a:solidFill>
                  <a:srgbClr val="000000"/>
                </a:solidFill>
                <a:ea typeface="+mn-lt"/>
                <a:cs typeface="+mn-lt"/>
              </a:rPr>
              <a:t>Can I afford it</a:t>
            </a:r>
            <a:endParaRPr lang="en-US" sz="2400">
              <a:solidFill>
                <a:srgbClr val="000000"/>
              </a:solidFill>
              <a:cs typeface="Calibri" panose="020F0502020204030204"/>
            </a:endParaRPr>
          </a:p>
          <a:p>
            <a:pPr marL="514350" indent="-514350">
              <a:buAutoNum type="arabicPeriod"/>
            </a:pPr>
            <a:r>
              <a:rPr lang="en-US" sz="2400">
                <a:solidFill>
                  <a:srgbClr val="000000"/>
                </a:solidFill>
                <a:ea typeface="+mn-lt"/>
                <a:cs typeface="+mn-lt"/>
              </a:rPr>
              <a:t>Can I buy it cheaper somewhere else?</a:t>
            </a:r>
            <a:endParaRPr lang="en-US" sz="2400">
              <a:solidFill>
                <a:srgbClr val="000000"/>
              </a:solidFill>
              <a:cs typeface="Calibri" panose="020F0502020204030204"/>
            </a:endParaRPr>
          </a:p>
          <a:p>
            <a:pPr marL="514350" indent="-514350">
              <a:buAutoNum type="arabicPeriod"/>
            </a:pPr>
            <a:r>
              <a:rPr lang="en-US" sz="2400">
                <a:solidFill>
                  <a:srgbClr val="000000"/>
                </a:solidFill>
                <a:ea typeface="+mn-lt"/>
                <a:cs typeface="+mn-lt"/>
              </a:rPr>
              <a:t>Is it a safe product?</a:t>
            </a:r>
            <a:endParaRPr lang="en-US" sz="2400">
              <a:solidFill>
                <a:srgbClr val="000000"/>
              </a:solidFill>
              <a:cs typeface="Calibri" panose="020F0502020204030204"/>
            </a:endParaRPr>
          </a:p>
          <a:p>
            <a:pPr marL="514350" indent="-514350">
              <a:buAutoNum type="arabicPeriod"/>
            </a:pPr>
            <a:r>
              <a:rPr lang="en-US" sz="2400">
                <a:solidFill>
                  <a:srgbClr val="000000"/>
                </a:solidFill>
                <a:ea typeface="+mn-lt"/>
                <a:cs typeface="+mn-lt"/>
              </a:rPr>
              <a:t>Do I have space for it?</a:t>
            </a:r>
            <a:endParaRPr lang="en-US" sz="2400">
              <a:solidFill>
                <a:srgbClr val="000000"/>
              </a:solidFill>
              <a:cs typeface="Calibri" panose="020F0502020204030204"/>
            </a:endParaRPr>
          </a:p>
          <a:p>
            <a:pPr marL="514350" indent="-514350">
              <a:buAutoNum type="arabicPeriod"/>
            </a:pPr>
            <a:r>
              <a:rPr lang="en-US" sz="2400">
                <a:solidFill>
                  <a:srgbClr val="000000"/>
                </a:solidFill>
                <a:ea typeface="+mn-lt"/>
                <a:cs typeface="+mn-lt"/>
              </a:rPr>
              <a:t>Are there any hidden charges?</a:t>
            </a:r>
            <a:endParaRPr lang="en-US" sz="2400">
              <a:solidFill>
                <a:srgbClr val="000000"/>
              </a:solidFill>
              <a:cs typeface="Calibri" panose="020F0502020204030204"/>
            </a:endParaRPr>
          </a:p>
          <a:p>
            <a:endParaRPr lang="en-US" sz="2400">
              <a:solidFill>
                <a:srgbClr val="000000"/>
              </a:solidFill>
              <a:cs typeface="Calibri" panose="020F0502020204030204"/>
            </a:endParaRPr>
          </a:p>
        </p:txBody>
      </p:sp>
    </p:spTree>
    <p:extLst>
      <p:ext uri="{BB962C8B-B14F-4D97-AF65-F5344CB8AC3E}">
        <p14:creationId xmlns:p14="http://schemas.microsoft.com/office/powerpoint/2010/main" val="159904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7C6813A-BE96-4C73-8C49-5B0157337C92}"/>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Calibri"/>
                <a:cs typeface="Calibri"/>
              </a:rPr>
              <a:t>Important Information about products </a:t>
            </a:r>
            <a:endParaRPr lang="en-US" b="1">
              <a:solidFill>
                <a:srgbClr val="FFFFFF"/>
              </a:solidFill>
            </a:endParaRPr>
          </a:p>
        </p:txBody>
      </p:sp>
      <p:sp>
        <p:nvSpPr>
          <p:cNvPr id="3" name="Content Placeholder 2">
            <a:extLst>
              <a:ext uri="{FF2B5EF4-FFF2-40B4-BE49-F238E27FC236}">
                <a16:creationId xmlns:a16="http://schemas.microsoft.com/office/drawing/2014/main" id="{AF729745-F8F4-454B-8B64-2A2741046249}"/>
              </a:ext>
            </a:extLst>
          </p:cNvPr>
          <p:cNvSpPr>
            <a:spLocks noGrp="1"/>
          </p:cNvSpPr>
          <p:nvPr>
            <p:ph idx="1"/>
          </p:nvPr>
        </p:nvSpPr>
        <p:spPr>
          <a:xfrm>
            <a:off x="6090574" y="801866"/>
            <a:ext cx="5306084" cy="5230634"/>
          </a:xfrm>
        </p:spPr>
        <p:txBody>
          <a:bodyPr vert="horz" lIns="91440" tIns="45720" rIns="91440" bIns="45720" rtlCol="0" anchor="ctr">
            <a:noAutofit/>
          </a:bodyPr>
          <a:lstStyle/>
          <a:p>
            <a:pPr marL="0" indent="0">
              <a:lnSpc>
                <a:spcPct val="100000"/>
              </a:lnSpc>
              <a:spcBef>
                <a:spcPts val="0"/>
              </a:spcBef>
              <a:buNone/>
            </a:pPr>
            <a:r>
              <a:rPr lang="en-US">
                <a:solidFill>
                  <a:srgbClr val="000000"/>
                </a:solidFill>
                <a:ea typeface="+mn-lt"/>
                <a:cs typeface="+mn-lt"/>
              </a:rPr>
              <a:t>Many products have labels on them. These labels include the following </a:t>
            </a:r>
            <a:endParaRPr lang="en-US">
              <a:solidFill>
                <a:srgbClr val="000000"/>
              </a:solidFill>
              <a:cs typeface="Calibri"/>
            </a:endParaRPr>
          </a:p>
          <a:p>
            <a:pPr marL="457200" indent="-457200">
              <a:lnSpc>
                <a:spcPct val="100000"/>
              </a:lnSpc>
              <a:spcBef>
                <a:spcPts val="0"/>
              </a:spcBef>
              <a:buAutoNum type="arabicPeriod"/>
            </a:pPr>
            <a:r>
              <a:rPr lang="en-US">
                <a:solidFill>
                  <a:srgbClr val="000000"/>
                </a:solidFill>
                <a:ea typeface="+mn-lt"/>
                <a:cs typeface="+mn-lt"/>
              </a:rPr>
              <a:t>Name of the product                   </a:t>
            </a:r>
            <a:endParaRPr lang="en-US">
              <a:cs typeface="Calibri"/>
            </a:endParaRPr>
          </a:p>
          <a:p>
            <a:pPr marL="457200" indent="-457200">
              <a:lnSpc>
                <a:spcPct val="100000"/>
              </a:lnSpc>
              <a:spcBef>
                <a:spcPts val="0"/>
              </a:spcBef>
              <a:buAutoNum type="arabicPeriod"/>
            </a:pPr>
            <a:r>
              <a:rPr lang="en-US">
                <a:solidFill>
                  <a:srgbClr val="000000"/>
                </a:solidFill>
                <a:ea typeface="+mn-lt"/>
                <a:cs typeface="+mn-lt"/>
              </a:rPr>
              <a:t>Name and Address of Supplier</a:t>
            </a:r>
            <a:endParaRPr lang="en-US">
              <a:solidFill>
                <a:srgbClr val="000000"/>
              </a:solidFill>
              <a:cs typeface="Calibri" panose="020F0502020204030204"/>
            </a:endParaRPr>
          </a:p>
          <a:p>
            <a:pPr marL="457200" indent="-457200">
              <a:lnSpc>
                <a:spcPct val="100000"/>
              </a:lnSpc>
              <a:spcBef>
                <a:spcPts val="0"/>
              </a:spcBef>
              <a:buAutoNum type="arabicPeriod"/>
            </a:pPr>
            <a:r>
              <a:rPr lang="en-US">
                <a:solidFill>
                  <a:srgbClr val="000000"/>
                </a:solidFill>
                <a:ea typeface="+mn-lt"/>
                <a:cs typeface="+mn-lt"/>
              </a:rPr>
              <a:t>The weight of the produt             </a:t>
            </a:r>
          </a:p>
          <a:p>
            <a:pPr marL="457200" indent="-457200">
              <a:lnSpc>
                <a:spcPct val="100000"/>
              </a:lnSpc>
              <a:spcBef>
                <a:spcPts val="0"/>
              </a:spcBef>
              <a:buAutoNum type="arabicPeriod"/>
            </a:pPr>
            <a:r>
              <a:rPr lang="en-US">
                <a:solidFill>
                  <a:srgbClr val="000000"/>
                </a:solidFill>
                <a:ea typeface="+mn-lt"/>
                <a:cs typeface="+mn-lt"/>
              </a:rPr>
              <a:t>Price of the product</a:t>
            </a:r>
            <a:endParaRPr lang="en-US">
              <a:solidFill>
                <a:srgbClr val="000000"/>
              </a:solidFill>
              <a:cs typeface="Calibri" panose="020F0502020204030204"/>
            </a:endParaRPr>
          </a:p>
          <a:p>
            <a:pPr marL="457200" indent="-457200">
              <a:lnSpc>
                <a:spcPct val="100000"/>
              </a:lnSpc>
              <a:spcBef>
                <a:spcPts val="0"/>
              </a:spcBef>
              <a:buAutoNum type="arabicPeriod"/>
            </a:pPr>
            <a:r>
              <a:rPr lang="en-US">
                <a:solidFill>
                  <a:srgbClr val="000000"/>
                </a:solidFill>
                <a:ea typeface="+mn-lt"/>
                <a:cs typeface="+mn-lt"/>
              </a:rPr>
              <a:t>Best before/sell by date             </a:t>
            </a:r>
          </a:p>
          <a:p>
            <a:pPr marL="457200" indent="-457200">
              <a:lnSpc>
                <a:spcPct val="100000"/>
              </a:lnSpc>
              <a:spcBef>
                <a:spcPts val="0"/>
              </a:spcBef>
              <a:buAutoNum type="arabicPeriod"/>
            </a:pPr>
            <a:r>
              <a:rPr lang="en-US">
                <a:solidFill>
                  <a:srgbClr val="000000"/>
                </a:solidFill>
                <a:ea typeface="+mn-lt"/>
                <a:cs typeface="+mn-lt"/>
              </a:rPr>
              <a:t>Ingredients</a:t>
            </a:r>
            <a:endParaRPr lang="en-US">
              <a:solidFill>
                <a:srgbClr val="000000"/>
              </a:solidFill>
              <a:cs typeface="Calibri" panose="020F0502020204030204"/>
            </a:endParaRPr>
          </a:p>
          <a:p>
            <a:pPr marL="457200" indent="-457200">
              <a:lnSpc>
                <a:spcPct val="100000"/>
              </a:lnSpc>
              <a:spcBef>
                <a:spcPts val="0"/>
              </a:spcBef>
              <a:buAutoNum type="arabicPeriod"/>
            </a:pPr>
            <a:r>
              <a:rPr lang="en-US">
                <a:solidFill>
                  <a:srgbClr val="000000"/>
                </a:solidFill>
                <a:ea typeface="+mn-lt"/>
                <a:cs typeface="+mn-lt"/>
              </a:rPr>
              <a:t>Counry of Orgin                             </a:t>
            </a:r>
          </a:p>
          <a:p>
            <a:pPr marL="457200" indent="-457200">
              <a:lnSpc>
                <a:spcPct val="100000"/>
              </a:lnSpc>
              <a:spcBef>
                <a:spcPts val="0"/>
              </a:spcBef>
              <a:buAutoNum type="arabicPeriod"/>
            </a:pPr>
            <a:r>
              <a:rPr lang="en-US">
                <a:solidFill>
                  <a:srgbClr val="000000"/>
                </a:solidFill>
                <a:ea typeface="+mn-lt"/>
                <a:cs typeface="+mn-lt"/>
              </a:rPr>
              <a:t>Barcode</a:t>
            </a:r>
            <a:endParaRPr lang="en-US">
              <a:solidFill>
                <a:srgbClr val="000000"/>
              </a:solidFill>
              <a:cs typeface="Calibri" panose="020F0502020204030204"/>
            </a:endParaRPr>
          </a:p>
          <a:p>
            <a:pPr>
              <a:lnSpc>
                <a:spcPct val="100000"/>
              </a:lnSpc>
              <a:spcBef>
                <a:spcPts val="0"/>
              </a:spcBef>
            </a:pPr>
            <a:endParaRPr lang="en-US" sz="2400">
              <a:solidFill>
                <a:srgbClr val="000000"/>
              </a:solidFill>
              <a:cs typeface="Calibri" panose="020F0502020204030204"/>
            </a:endParaRPr>
          </a:p>
        </p:txBody>
      </p:sp>
    </p:spTree>
    <p:extLst>
      <p:ext uri="{BB962C8B-B14F-4D97-AF65-F5344CB8AC3E}">
        <p14:creationId xmlns:p14="http://schemas.microsoft.com/office/powerpoint/2010/main" val="120686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AE3B5DA-8630-45AA-B84B-7E3D9BD8261E}"/>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Calibri"/>
                <a:cs typeface="Calibri"/>
              </a:rPr>
              <a:t>Value for Money </a:t>
            </a:r>
            <a:endParaRPr lang="en-US">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12BAFDF5-18D7-4324-AD00-78C4FB453CAD}"/>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514350" indent="-514350">
              <a:buAutoNum type="arabicPeriod"/>
            </a:pPr>
            <a:r>
              <a:rPr lang="en-US" sz="2400">
                <a:solidFill>
                  <a:srgbClr val="000000"/>
                </a:solidFill>
                <a:ea typeface="+mn-lt"/>
                <a:cs typeface="+mn-lt"/>
              </a:rPr>
              <a:t>Sometime the large size is better value for money, but you may not use all the product thus throw it out. </a:t>
            </a:r>
            <a:endParaRPr lang="en-US" sz="2400">
              <a:solidFill>
                <a:srgbClr val="000000"/>
              </a:solidFill>
            </a:endParaRPr>
          </a:p>
          <a:p>
            <a:pPr marL="514350" indent="-514350">
              <a:buAutoNum type="arabicPeriod"/>
            </a:pPr>
            <a:r>
              <a:rPr lang="en-US" sz="2400">
                <a:solidFill>
                  <a:srgbClr val="000000"/>
                </a:solidFill>
                <a:ea typeface="+mn-lt"/>
                <a:cs typeface="+mn-lt"/>
              </a:rPr>
              <a:t>This is known as a false economy. Before you buy the larger product always ask if you will use it before it goes out of date. </a:t>
            </a:r>
            <a:endParaRPr lang="en-US" sz="2400">
              <a:solidFill>
                <a:srgbClr val="000000"/>
              </a:solidFill>
            </a:endParaRPr>
          </a:p>
          <a:p>
            <a:pPr marL="514350" indent="-514350">
              <a:buAutoNum type="arabicPeriod"/>
            </a:pPr>
            <a:r>
              <a:rPr lang="en-US" sz="2400">
                <a:solidFill>
                  <a:srgbClr val="000000"/>
                </a:solidFill>
                <a:ea typeface="+mn-lt"/>
                <a:cs typeface="+mn-lt"/>
              </a:rPr>
              <a:t>Own label branded (supermarket own label) products are better value than branded product </a:t>
            </a:r>
            <a:endParaRPr lang="en-US" sz="2400">
              <a:solidFill>
                <a:srgbClr val="000000"/>
              </a:solidFill>
              <a:cs typeface="Calibri"/>
            </a:endParaRPr>
          </a:p>
        </p:txBody>
      </p:sp>
    </p:spTree>
    <p:extLst>
      <p:ext uri="{BB962C8B-B14F-4D97-AF65-F5344CB8AC3E}">
        <p14:creationId xmlns:p14="http://schemas.microsoft.com/office/powerpoint/2010/main" val="282736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B6FA446-4A30-49AF-A923-C686E8D03B90}"/>
              </a:ext>
            </a:extLst>
          </p:cNvPr>
          <p:cNvSpPr>
            <a:spLocks noGrp="1"/>
          </p:cNvSpPr>
          <p:nvPr>
            <p:ph type="title"/>
          </p:nvPr>
        </p:nvSpPr>
        <p:spPr>
          <a:xfrm>
            <a:off x="640079" y="2053641"/>
            <a:ext cx="3669161" cy="2760098"/>
          </a:xfrm>
        </p:spPr>
        <p:txBody>
          <a:bodyPr>
            <a:normAutofit/>
          </a:bodyPr>
          <a:lstStyle/>
          <a:p>
            <a:r>
              <a:rPr lang="en-US" b="1" dirty="0">
                <a:solidFill>
                  <a:srgbClr val="FFFFFF"/>
                </a:solidFill>
                <a:cs typeface="Calibri Light"/>
              </a:rPr>
              <a:t>CONSUMER RIGHTS</a:t>
            </a:r>
          </a:p>
        </p:txBody>
      </p:sp>
      <p:sp>
        <p:nvSpPr>
          <p:cNvPr id="3" name="Content Placeholder 2">
            <a:extLst>
              <a:ext uri="{FF2B5EF4-FFF2-40B4-BE49-F238E27FC236}">
                <a16:creationId xmlns:a16="http://schemas.microsoft.com/office/drawing/2014/main" id="{AAC7BD00-59F7-4920-B0AA-D4DA3DBD301E}"/>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i="1" u="sng">
                <a:solidFill>
                  <a:srgbClr val="000000"/>
                </a:solidFill>
                <a:ea typeface="+mn-lt"/>
                <a:cs typeface="+mn-lt"/>
              </a:rPr>
              <a:t>Consumer Rights</a:t>
            </a:r>
            <a:r>
              <a:rPr lang="en-US" sz="2400">
                <a:solidFill>
                  <a:srgbClr val="000000"/>
                </a:solidFill>
                <a:ea typeface="+mn-lt"/>
                <a:cs typeface="+mn-lt"/>
              </a:rPr>
              <a:t> </a:t>
            </a:r>
            <a:endParaRPr lang="en-US" sz="2400">
              <a:solidFill>
                <a:srgbClr val="000000"/>
              </a:solidFill>
              <a:cs typeface="Calibri" panose="020F0502020204030204"/>
            </a:endParaRPr>
          </a:p>
          <a:p>
            <a:r>
              <a:rPr lang="en-US" sz="2400">
                <a:solidFill>
                  <a:srgbClr val="000000"/>
                </a:solidFill>
                <a:ea typeface="+mn-lt"/>
                <a:cs typeface="+mn-lt"/>
              </a:rPr>
              <a:t>Goods must be of merchantable quality</a:t>
            </a:r>
            <a:endParaRPr lang="en-US" sz="2400">
              <a:solidFill>
                <a:srgbClr val="000000"/>
              </a:solidFill>
            </a:endParaRPr>
          </a:p>
          <a:p>
            <a:r>
              <a:rPr lang="en-US" sz="2400">
                <a:solidFill>
                  <a:srgbClr val="000000"/>
                </a:solidFill>
                <a:ea typeface="+mn-lt"/>
                <a:cs typeface="+mn-lt"/>
              </a:rPr>
              <a:t>Goods must be fit for purpose</a:t>
            </a:r>
            <a:endParaRPr lang="en-US" sz="2400">
              <a:solidFill>
                <a:srgbClr val="000000"/>
              </a:solidFill>
            </a:endParaRPr>
          </a:p>
          <a:p>
            <a:r>
              <a:rPr lang="en-US" sz="2400">
                <a:solidFill>
                  <a:srgbClr val="000000"/>
                </a:solidFill>
                <a:ea typeface="+mn-lt"/>
                <a:cs typeface="+mn-lt"/>
              </a:rPr>
              <a:t>Goods must be as described</a:t>
            </a:r>
            <a:endParaRPr lang="en-US" sz="2400">
              <a:solidFill>
                <a:srgbClr val="000000"/>
              </a:solidFill>
            </a:endParaRPr>
          </a:p>
          <a:p>
            <a:r>
              <a:rPr lang="en-US" sz="2400">
                <a:solidFill>
                  <a:srgbClr val="000000"/>
                </a:solidFill>
                <a:ea typeface="+mn-lt"/>
                <a:cs typeface="+mn-lt"/>
              </a:rPr>
              <a:t>Goods must match sample</a:t>
            </a:r>
            <a:endParaRPr lang="en-US" sz="2400">
              <a:solidFill>
                <a:srgbClr val="000000"/>
              </a:solidFill>
            </a:endParaRPr>
          </a:p>
          <a:p>
            <a:endParaRPr lang="en-US" sz="2400">
              <a:solidFill>
                <a:srgbClr val="000000"/>
              </a:solidFill>
              <a:cs typeface="Calibri"/>
            </a:endParaRPr>
          </a:p>
        </p:txBody>
      </p:sp>
    </p:spTree>
    <p:extLst>
      <p:ext uri="{BB962C8B-B14F-4D97-AF65-F5344CB8AC3E}">
        <p14:creationId xmlns:p14="http://schemas.microsoft.com/office/powerpoint/2010/main" val="498589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C9B19B2-7C32-4600-9E65-E4ED3A660E38}"/>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Calibri"/>
                <a:cs typeface="Calibri"/>
              </a:rPr>
              <a:t>ONSUMER ASSOCIATION OF IRELAND (CAI)</a:t>
            </a:r>
            <a:endParaRPr lang="en-US" b="1" dirty="0">
              <a:solidFill>
                <a:srgbClr val="FFFFFF"/>
              </a:solidFill>
              <a:latin typeface="Calibri"/>
              <a:cs typeface="Calibri"/>
            </a:endParaRPr>
          </a:p>
        </p:txBody>
      </p:sp>
      <p:sp>
        <p:nvSpPr>
          <p:cNvPr id="3" name="Content Placeholder 2">
            <a:extLst>
              <a:ext uri="{FF2B5EF4-FFF2-40B4-BE49-F238E27FC236}">
                <a16:creationId xmlns:a16="http://schemas.microsoft.com/office/drawing/2014/main" id="{BA56EBA5-729F-4C51-92E4-B8FD56DE84D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514350" indent="-514350">
              <a:buAutoNum type="arabicPeriod"/>
            </a:pPr>
            <a:r>
              <a:rPr lang="en-US" sz="2400">
                <a:solidFill>
                  <a:srgbClr val="000000"/>
                </a:solidFill>
                <a:ea typeface="+mn-lt"/>
                <a:cs typeface="+mn-lt"/>
              </a:rPr>
              <a:t>This is an independent organisation who represent consumers and helps to protect their rights. </a:t>
            </a:r>
            <a:endParaRPr lang="en-US" sz="2400">
              <a:solidFill>
                <a:srgbClr val="000000"/>
              </a:solidFill>
              <a:cs typeface="Calibri"/>
            </a:endParaRPr>
          </a:p>
          <a:p>
            <a:pPr marL="514350" indent="-514350">
              <a:buAutoNum type="arabicPeriod"/>
            </a:pPr>
            <a:r>
              <a:rPr lang="en-US" sz="2400">
                <a:solidFill>
                  <a:srgbClr val="000000"/>
                </a:solidFill>
                <a:ea typeface="+mn-lt"/>
                <a:cs typeface="+mn-lt"/>
              </a:rPr>
              <a:t>Their website the cai.ie contains information about consumer right and has a question and answers section to help consumers </a:t>
            </a:r>
            <a:endParaRPr lang="en-US" sz="2400">
              <a:solidFill>
                <a:srgbClr val="000000"/>
              </a:solidFill>
              <a:cs typeface="Calibri"/>
            </a:endParaRPr>
          </a:p>
        </p:txBody>
      </p:sp>
    </p:spTree>
    <p:extLst>
      <p:ext uri="{BB962C8B-B14F-4D97-AF65-F5344CB8AC3E}">
        <p14:creationId xmlns:p14="http://schemas.microsoft.com/office/powerpoint/2010/main" val="3404140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C91810D-80B3-40E3-8705-73A640A3BD20}"/>
              </a:ext>
            </a:extLst>
          </p:cNvPr>
          <p:cNvSpPr>
            <a:spLocks noGrp="1"/>
          </p:cNvSpPr>
          <p:nvPr>
            <p:ph type="title"/>
          </p:nvPr>
        </p:nvSpPr>
        <p:spPr>
          <a:xfrm>
            <a:off x="640079" y="2053641"/>
            <a:ext cx="3669161" cy="2760098"/>
          </a:xfrm>
        </p:spPr>
        <p:txBody>
          <a:bodyPr>
            <a:normAutofit/>
          </a:bodyPr>
          <a:lstStyle/>
          <a:p>
            <a:r>
              <a:rPr lang="en-US" sz="3700" b="1" dirty="0">
                <a:solidFill>
                  <a:srgbClr val="FFFFFF"/>
                </a:solidFill>
                <a:latin typeface="Calibri"/>
                <a:cs typeface="Calibri"/>
              </a:rPr>
              <a:t>CONSUMER </a:t>
            </a:r>
            <a:r>
              <a:rPr lang="en-US" sz="3700" b="1">
                <a:solidFill>
                  <a:srgbClr val="FFFFFF"/>
                </a:solidFill>
                <a:latin typeface="Calibri"/>
                <a:cs typeface="Calibri"/>
              </a:rPr>
              <a:t>RESPONSIBILITIES </a:t>
            </a:r>
            <a:endParaRPr lang="en-US" sz="37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898F969C-9221-4BC3-8F50-F04236DCDDC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a:solidFill>
                  <a:srgbClr val="000000"/>
                </a:solidFill>
                <a:ea typeface="+mn-lt"/>
                <a:cs typeface="+mn-lt"/>
              </a:rPr>
              <a:t>Caveat Emptor – Let the Buyer beware. This means that the consumer must use some common sense when ti comes to purchasing goods and services. If it is too good to be true it probably is. </a:t>
            </a:r>
          </a:p>
          <a:p>
            <a:pPr marL="0" indent="0">
              <a:buNone/>
            </a:pPr>
            <a:r>
              <a:rPr lang="en-US" sz="2400">
                <a:solidFill>
                  <a:srgbClr val="000000"/>
                </a:solidFill>
                <a:ea typeface="+mn-lt"/>
                <a:cs typeface="+mn-lt"/>
              </a:rPr>
              <a:t>Consumers have the following responsibilities </a:t>
            </a:r>
            <a:endParaRPr lang="en-US" sz="2400">
              <a:solidFill>
                <a:srgbClr val="000000"/>
              </a:solidFill>
              <a:cs typeface="Calibri"/>
            </a:endParaRPr>
          </a:p>
          <a:p>
            <a:pPr marL="514350" indent="-514350">
              <a:buAutoNum type="arabicPeriod"/>
            </a:pPr>
            <a:r>
              <a:rPr lang="en-US" sz="2400">
                <a:solidFill>
                  <a:srgbClr val="000000"/>
                </a:solidFill>
                <a:ea typeface="+mn-lt"/>
                <a:cs typeface="+mn-lt"/>
              </a:rPr>
              <a:t>To avoid impulse buying</a:t>
            </a:r>
            <a:endParaRPr lang="en-US" sz="2400">
              <a:solidFill>
                <a:srgbClr val="000000"/>
              </a:solidFill>
              <a:cs typeface="Calibri" panose="020F0502020204030204"/>
            </a:endParaRPr>
          </a:p>
          <a:p>
            <a:pPr marL="514350" indent="-514350">
              <a:buAutoNum type="arabicPeriod"/>
            </a:pPr>
            <a:r>
              <a:rPr lang="en-US" sz="2400">
                <a:solidFill>
                  <a:srgbClr val="000000"/>
                </a:solidFill>
                <a:ea typeface="+mn-lt"/>
                <a:cs typeface="+mn-lt"/>
              </a:rPr>
              <a:t>To shop around for the best value</a:t>
            </a:r>
            <a:endParaRPr lang="en-US" sz="2400">
              <a:solidFill>
                <a:srgbClr val="000000"/>
              </a:solidFill>
              <a:cs typeface="Calibri" panose="020F0502020204030204"/>
            </a:endParaRPr>
          </a:p>
          <a:p>
            <a:pPr marL="514350" indent="-514350">
              <a:buAutoNum type="arabicPeriod"/>
            </a:pPr>
            <a:r>
              <a:rPr lang="en-US" sz="2400">
                <a:solidFill>
                  <a:srgbClr val="000000"/>
                </a:solidFill>
                <a:ea typeface="+mn-lt"/>
                <a:cs typeface="+mn-lt"/>
              </a:rPr>
              <a:t>To use product properly</a:t>
            </a:r>
            <a:endParaRPr lang="en-US" sz="2400">
              <a:solidFill>
                <a:srgbClr val="000000"/>
              </a:solidFill>
              <a:cs typeface="Calibri" panose="020F0502020204030204"/>
            </a:endParaRPr>
          </a:p>
          <a:p>
            <a:pPr marL="514350" indent="-514350">
              <a:buAutoNum type="arabicPeriod"/>
            </a:pPr>
            <a:r>
              <a:rPr lang="en-US" sz="2400">
                <a:solidFill>
                  <a:srgbClr val="000000"/>
                </a:solidFill>
                <a:ea typeface="+mn-lt"/>
                <a:cs typeface="+mn-lt"/>
              </a:rPr>
              <a:t>To know their rights</a:t>
            </a:r>
            <a:endParaRPr lang="en-US" sz="2400">
              <a:solidFill>
                <a:srgbClr val="000000"/>
              </a:solidFill>
              <a:cs typeface="Calibri" panose="020F0502020204030204"/>
            </a:endParaRPr>
          </a:p>
          <a:p>
            <a:endParaRPr lang="en-US" sz="2400">
              <a:solidFill>
                <a:srgbClr val="000000"/>
              </a:solidFill>
              <a:cs typeface="Calibri" panose="020F0502020204030204"/>
            </a:endParaRPr>
          </a:p>
        </p:txBody>
      </p:sp>
    </p:spTree>
    <p:extLst>
      <p:ext uri="{BB962C8B-B14F-4D97-AF65-F5344CB8AC3E}">
        <p14:creationId xmlns:p14="http://schemas.microsoft.com/office/powerpoint/2010/main" val="15967544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456</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Strand 1</vt:lpstr>
      <vt:lpstr>KEY TERMS</vt:lpstr>
      <vt:lpstr>WHAT IS A CONSUMER</vt:lpstr>
      <vt:lpstr>THE WISE CONSUMER</vt:lpstr>
      <vt:lpstr>Important Information about products </vt:lpstr>
      <vt:lpstr>Value for Money </vt:lpstr>
      <vt:lpstr>CONSUMER RIGHTS</vt:lpstr>
      <vt:lpstr>ONSUMER ASSOCIATION OF IRELAND (CAI)</vt:lpstr>
      <vt:lpstr>CONSUMER RESPONSIBILITIES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Jason Ryan</cp:lastModifiedBy>
  <cp:revision>102</cp:revision>
  <dcterms:created xsi:type="dcterms:W3CDTF">2021-01-04T08:54:11Z</dcterms:created>
  <dcterms:modified xsi:type="dcterms:W3CDTF">2021-01-04T10:59:11Z</dcterms:modified>
</cp:coreProperties>
</file>