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823F18-6270-9134-E15A-94CEAA6FAB49}" v="1017" dt="2021-01-03T22:53:22.556"/>
    <p1510:client id="{7DD4414D-963B-4ACE-8C2F-D72A440254AE}" v="2182" dt="2021-01-03T22:21:53.983"/>
    <p1510:client id="{C0E093A9-5AE1-AF5E-FB0E-603375A16307}" v="37" dt="2021-01-03T22:55:47.7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a:solidFill>
                  <a:srgbClr val="FFFFFF"/>
                </a:solidFill>
                <a:cs typeface="Calibri Light"/>
              </a:rPr>
              <a:t>Strand 1</a:t>
            </a:r>
            <a:endParaRPr lang="en-US">
              <a:solidFill>
                <a:srgbClr val="FFFFFF"/>
              </a:solidFill>
            </a:endParaRPr>
          </a:p>
        </p:txBody>
      </p:sp>
      <p:sp>
        <p:nvSpPr>
          <p:cNvPr id="3" name="Subtitle 2"/>
          <p:cNvSpPr>
            <a:spLocks noGrp="1"/>
          </p:cNvSpPr>
          <p:nvPr>
            <p:ph type="subTitle" idx="1"/>
          </p:nvPr>
        </p:nvSpPr>
        <p:spPr>
          <a:xfrm>
            <a:off x="3045368" y="4074718"/>
            <a:ext cx="6105194" cy="682079"/>
          </a:xfrm>
        </p:spPr>
        <p:txBody>
          <a:bodyPr vert="horz" lIns="91440" tIns="45720" rIns="91440" bIns="45720" rtlCol="0" anchor="t">
            <a:normAutofit fontScale="92500"/>
          </a:bodyPr>
          <a:lstStyle/>
          <a:p>
            <a:r>
              <a:rPr lang="en-US" sz="1900" dirty="0">
                <a:solidFill>
                  <a:srgbClr val="FFFFFF"/>
                </a:solidFill>
                <a:cs typeface="Calibri"/>
              </a:rPr>
              <a:t>1.6 - </a:t>
            </a:r>
            <a:r>
              <a:rPr lang="en-US" sz="1900" dirty="0">
                <a:solidFill>
                  <a:srgbClr val="FFFFFF"/>
                </a:solidFill>
                <a:ea typeface="+mn-lt"/>
                <a:cs typeface="+mn-lt"/>
              </a:rPr>
              <a:t>Identify appropriate types of insurance for particular personal needs and consider costs, benefits and risks</a:t>
            </a:r>
            <a:endParaRPr lang="en-US" sz="1900" dirty="0">
              <a:solidFill>
                <a:srgbClr val="FFFFFF"/>
              </a:solidFill>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C6AD3B1-6FDB-4DB0-940B-D82488DFE92C}"/>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470D3A93-0A8A-4A62-8F14-FB40CC596E0D}"/>
              </a:ext>
            </a:extLst>
          </p:cNvPr>
          <p:cNvSpPr>
            <a:spLocks noGrp="1"/>
          </p:cNvSpPr>
          <p:nvPr>
            <p:ph idx="1"/>
          </p:nvPr>
        </p:nvSpPr>
        <p:spPr>
          <a:xfrm>
            <a:off x="1179226" y="3092970"/>
            <a:ext cx="9833548" cy="2693976"/>
          </a:xfrm>
        </p:spPr>
        <p:txBody>
          <a:bodyPr vert="horz" lIns="91440" tIns="45720" rIns="91440" bIns="45720" rtlCol="0" anchor="t">
            <a:normAutofit fontScale="92500"/>
          </a:bodyPr>
          <a:lstStyle/>
          <a:p>
            <a:pPr marL="0" indent="0">
              <a:spcBef>
                <a:spcPts val="0"/>
              </a:spcBef>
              <a:spcAft>
                <a:spcPts val="600"/>
              </a:spcAft>
              <a:buNone/>
            </a:pPr>
            <a:r>
              <a:rPr lang="en-US" sz="2400" b="1">
                <a:solidFill>
                  <a:srgbClr val="000000"/>
                </a:solidFill>
                <a:ea typeface="+mn-lt"/>
                <a:cs typeface="+mn-lt"/>
              </a:rPr>
              <a:t>Exclusions </a:t>
            </a:r>
            <a:r>
              <a:rPr lang="en-US" sz="2400" b="1" baseline="30000">
                <a:solidFill>
                  <a:srgbClr val="000000"/>
                </a:solidFill>
                <a:ea typeface="+mn-lt"/>
                <a:cs typeface="+mn-lt"/>
              </a:rPr>
              <a:t>Def</a:t>
            </a:r>
            <a:r>
              <a:rPr lang="en-US" sz="2400">
                <a:solidFill>
                  <a:srgbClr val="000000"/>
                </a:solidFill>
                <a:ea typeface="+mn-lt"/>
                <a:cs typeface="+mn-lt"/>
              </a:rPr>
              <a:t> These are items that are not covered </a:t>
            </a:r>
            <a:endParaRPr lang="en-US" sz="2400">
              <a:solidFill>
                <a:srgbClr val="000000"/>
              </a:solidFill>
              <a:cs typeface="Calibri"/>
            </a:endParaRPr>
          </a:p>
          <a:p>
            <a:pPr marL="0" indent="0">
              <a:spcBef>
                <a:spcPts val="0"/>
              </a:spcBef>
              <a:spcAft>
                <a:spcPts val="600"/>
              </a:spcAft>
              <a:buNone/>
            </a:pPr>
            <a:r>
              <a:rPr lang="en-US" sz="2400" b="1">
                <a:solidFill>
                  <a:srgbClr val="000000"/>
                </a:solidFill>
                <a:ea typeface="+mn-lt"/>
                <a:cs typeface="+mn-lt"/>
              </a:rPr>
              <a:t>Claim form </a:t>
            </a:r>
            <a:r>
              <a:rPr lang="en-US" sz="2400" b="1" baseline="30000">
                <a:solidFill>
                  <a:srgbClr val="000000"/>
                </a:solidFill>
                <a:ea typeface="+mn-lt"/>
                <a:cs typeface="+mn-lt"/>
              </a:rPr>
              <a:t>Def</a:t>
            </a:r>
            <a:r>
              <a:rPr lang="en-US" sz="2400">
                <a:solidFill>
                  <a:srgbClr val="000000"/>
                </a:solidFill>
                <a:ea typeface="+mn-lt"/>
                <a:cs typeface="+mn-lt"/>
              </a:rPr>
              <a:t> This will be filled out by an insured if they are seeking compensation after a loss has occurred </a:t>
            </a:r>
          </a:p>
          <a:p>
            <a:pPr marL="0" indent="0">
              <a:spcBef>
                <a:spcPts val="0"/>
              </a:spcBef>
              <a:spcAft>
                <a:spcPts val="600"/>
              </a:spcAft>
              <a:buNone/>
            </a:pPr>
            <a:r>
              <a:rPr lang="en-US" sz="2400" b="1">
                <a:solidFill>
                  <a:srgbClr val="000000"/>
                </a:solidFill>
                <a:ea typeface="+mn-lt"/>
                <a:cs typeface="+mn-lt"/>
              </a:rPr>
              <a:t>Average Clause </a:t>
            </a:r>
            <a:r>
              <a:rPr lang="en-US" sz="2400" b="1" baseline="30000">
                <a:solidFill>
                  <a:srgbClr val="000000"/>
                </a:solidFill>
                <a:ea typeface="+mn-lt"/>
                <a:cs typeface="+mn-lt"/>
              </a:rPr>
              <a:t>Def</a:t>
            </a:r>
            <a:r>
              <a:rPr lang="en-US" sz="2400">
                <a:solidFill>
                  <a:srgbClr val="000000"/>
                </a:solidFill>
                <a:ea typeface="+mn-lt"/>
                <a:cs typeface="+mn-lt"/>
              </a:rPr>
              <a:t> This is used when an item is underinsured, or partial loss has occurred </a:t>
            </a:r>
          </a:p>
          <a:p>
            <a:pPr>
              <a:spcBef>
                <a:spcPts val="0"/>
              </a:spcBef>
              <a:spcAft>
                <a:spcPts val="600"/>
              </a:spcAft>
              <a:buNone/>
            </a:pPr>
            <a:r>
              <a:rPr lang="en-US" sz="2400" b="1">
                <a:solidFill>
                  <a:srgbClr val="000000"/>
                </a:solidFill>
                <a:ea typeface="+mn-lt"/>
                <a:cs typeface="+mn-lt"/>
              </a:rPr>
              <a:t>Renewal Notice </a:t>
            </a:r>
            <a:r>
              <a:rPr lang="en-US" sz="2400" b="1" baseline="30000">
                <a:solidFill>
                  <a:srgbClr val="000000"/>
                </a:solidFill>
                <a:ea typeface="+mn-lt"/>
                <a:cs typeface="+mn-lt"/>
              </a:rPr>
              <a:t>Def</a:t>
            </a:r>
            <a:r>
              <a:rPr lang="en-US" sz="2400">
                <a:solidFill>
                  <a:srgbClr val="000000"/>
                </a:solidFill>
                <a:ea typeface="+mn-lt"/>
                <a:cs typeface="+mn-lt"/>
              </a:rPr>
              <a:t> This is sent to an insured when their renewal policy is due. It is a </a:t>
            </a:r>
          </a:p>
          <a:p>
            <a:pPr>
              <a:spcBef>
                <a:spcPts val="0"/>
              </a:spcBef>
              <a:spcAft>
                <a:spcPts val="600"/>
              </a:spcAft>
              <a:buNone/>
            </a:pPr>
            <a:r>
              <a:rPr lang="en-US" sz="2400">
                <a:solidFill>
                  <a:srgbClr val="000000"/>
                </a:solidFill>
                <a:ea typeface="+mn-lt"/>
                <a:cs typeface="+mn-lt"/>
              </a:rPr>
              <a:t>good idea to shop around to the best possible deal and save money on you premium </a:t>
            </a:r>
            <a:endParaRPr lang="en-US" sz="2400">
              <a:solidFill>
                <a:srgbClr val="000000"/>
              </a:solidFill>
              <a:cs typeface="Calibri"/>
            </a:endParaRPr>
          </a:p>
          <a:p>
            <a:pPr>
              <a:spcBef>
                <a:spcPts val="0"/>
              </a:spcBef>
              <a:buNone/>
            </a:pPr>
            <a:endParaRPr lang="en-US" sz="2400" dirty="0">
              <a:solidFill>
                <a:srgbClr val="000000"/>
              </a:solidFill>
              <a:cs typeface="Calibri"/>
            </a:endParaRPr>
          </a:p>
        </p:txBody>
      </p:sp>
    </p:spTree>
    <p:extLst>
      <p:ext uri="{BB962C8B-B14F-4D97-AF65-F5344CB8AC3E}">
        <p14:creationId xmlns:p14="http://schemas.microsoft.com/office/powerpoint/2010/main" val="2080904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5398EBB-EC71-4E9A-8278-A201B9471D38}"/>
              </a:ext>
            </a:extLst>
          </p:cNvPr>
          <p:cNvSpPr>
            <a:spLocks noGrp="1"/>
          </p:cNvSpPr>
          <p:nvPr>
            <p:ph type="title"/>
          </p:nvPr>
        </p:nvSpPr>
        <p:spPr>
          <a:xfrm>
            <a:off x="640079" y="2053641"/>
            <a:ext cx="3669161" cy="2760098"/>
          </a:xfrm>
        </p:spPr>
        <p:txBody>
          <a:bodyPr>
            <a:normAutofit/>
          </a:bodyPr>
          <a:lstStyle/>
          <a:p>
            <a:r>
              <a:rPr lang="en-US" b="1">
                <a:solidFill>
                  <a:srgbClr val="FFFFFF"/>
                </a:solidFill>
                <a:latin typeface="Calibri"/>
                <a:cs typeface="Calibri"/>
              </a:rPr>
              <a:t>WHAT IS INSURANCE</a:t>
            </a:r>
            <a:r>
              <a:rPr lang="en-US">
                <a:solidFill>
                  <a:srgbClr val="FFFFFF"/>
                </a:solidFill>
                <a:latin typeface="Calibri"/>
                <a:cs typeface="Calibri"/>
              </a:rPr>
              <a:t> </a:t>
            </a:r>
            <a:endParaRPr lang="en-US">
              <a:solidFill>
                <a:srgbClr val="FFFFFF"/>
              </a:solidFill>
            </a:endParaRPr>
          </a:p>
        </p:txBody>
      </p:sp>
      <p:sp>
        <p:nvSpPr>
          <p:cNvPr id="3" name="Content Placeholder 2">
            <a:extLst>
              <a:ext uri="{FF2B5EF4-FFF2-40B4-BE49-F238E27FC236}">
                <a16:creationId xmlns:a16="http://schemas.microsoft.com/office/drawing/2014/main" id="{330B53D4-92A0-41F8-B153-5D25B83A5DC2}"/>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spcBef>
                <a:spcPts val="0"/>
              </a:spcBef>
              <a:spcAft>
                <a:spcPts val="600"/>
              </a:spcAft>
              <a:buNone/>
            </a:pPr>
            <a:r>
              <a:rPr lang="en-US" sz="1900" b="1">
                <a:solidFill>
                  <a:srgbClr val="000000"/>
                </a:solidFill>
                <a:ea typeface="+mn-lt"/>
                <a:cs typeface="+mn-lt"/>
              </a:rPr>
              <a:t>Insurance </a:t>
            </a:r>
            <a:r>
              <a:rPr lang="en-US" sz="1900" b="1" baseline="30000">
                <a:solidFill>
                  <a:srgbClr val="000000"/>
                </a:solidFill>
                <a:ea typeface="+mn-lt"/>
                <a:cs typeface="+mn-lt"/>
              </a:rPr>
              <a:t>Def</a:t>
            </a:r>
            <a:r>
              <a:rPr lang="en-US" sz="1900">
                <a:solidFill>
                  <a:srgbClr val="000000"/>
                </a:solidFill>
                <a:ea typeface="+mn-lt"/>
                <a:cs typeface="+mn-lt"/>
              </a:rPr>
              <a:t> This is financial protection against a loss that might occur in the future. It will pace the insured person back in the same financial position they were in before they suffered the loss. </a:t>
            </a:r>
            <a:endParaRPr lang="en-US" sz="1900">
              <a:solidFill>
                <a:srgbClr val="000000"/>
              </a:solidFill>
              <a:cs typeface="Calibri" panose="020F0502020204030204"/>
            </a:endParaRPr>
          </a:p>
          <a:p>
            <a:pPr marL="0" indent="0">
              <a:spcBef>
                <a:spcPts val="0"/>
              </a:spcBef>
              <a:spcAft>
                <a:spcPts val="600"/>
              </a:spcAft>
              <a:buNone/>
            </a:pPr>
            <a:r>
              <a:rPr lang="en-US" sz="1900">
                <a:solidFill>
                  <a:srgbClr val="000000"/>
                </a:solidFill>
                <a:ea typeface="+mn-lt"/>
                <a:cs typeface="+mn-lt"/>
              </a:rPr>
              <a:t>  </a:t>
            </a:r>
            <a:endParaRPr lang="en-US" sz="1900">
              <a:solidFill>
                <a:srgbClr val="000000"/>
              </a:solidFill>
              <a:cs typeface="Calibri" panose="020F0502020204030204"/>
            </a:endParaRPr>
          </a:p>
          <a:p>
            <a:pPr marL="457200" indent="-457200">
              <a:spcBef>
                <a:spcPts val="0"/>
              </a:spcBef>
              <a:spcAft>
                <a:spcPts val="600"/>
              </a:spcAft>
            </a:pPr>
            <a:r>
              <a:rPr lang="en-US" sz="1900">
                <a:solidFill>
                  <a:srgbClr val="000000"/>
                </a:solidFill>
                <a:ea typeface="+mn-lt"/>
                <a:cs typeface="+mn-lt"/>
              </a:rPr>
              <a:t>Insurance only provides financial compensation and sometimes it is not possible to put people life back together after a loss. </a:t>
            </a:r>
          </a:p>
          <a:p>
            <a:pPr marL="457200" indent="-457200">
              <a:spcBef>
                <a:spcPts val="0"/>
              </a:spcBef>
              <a:spcAft>
                <a:spcPts val="600"/>
              </a:spcAft>
            </a:pPr>
            <a:r>
              <a:rPr lang="en-US" sz="1900">
                <a:solidFill>
                  <a:srgbClr val="000000"/>
                </a:solidFill>
                <a:ea typeface="+mn-lt"/>
                <a:cs typeface="+mn-lt"/>
              </a:rPr>
              <a:t>Insurance is based on sharing of risk. People pool their money together in the form of a premium and when someone form the group suffers a loss, they will receive compensation form this pool of money. </a:t>
            </a:r>
          </a:p>
          <a:p>
            <a:pPr marL="457200" indent="-457200">
              <a:spcBef>
                <a:spcPts val="0"/>
              </a:spcBef>
              <a:spcAft>
                <a:spcPts val="600"/>
              </a:spcAft>
            </a:pPr>
            <a:r>
              <a:rPr lang="en-US" sz="1900">
                <a:solidFill>
                  <a:srgbClr val="000000"/>
                </a:solidFill>
                <a:ea typeface="+mn-lt"/>
                <a:cs typeface="+mn-lt"/>
              </a:rPr>
              <a:t>Not everyone will suffer a loss, and this allows the company to make a profit while still paying out compensation. </a:t>
            </a:r>
            <a:endParaRPr lang="en-US" sz="1900">
              <a:solidFill>
                <a:srgbClr val="000000"/>
              </a:solidFill>
              <a:cs typeface="Calibri" panose="020F0502020204030204"/>
            </a:endParaRPr>
          </a:p>
        </p:txBody>
      </p:sp>
    </p:spTree>
    <p:extLst>
      <p:ext uri="{BB962C8B-B14F-4D97-AF65-F5344CB8AC3E}">
        <p14:creationId xmlns:p14="http://schemas.microsoft.com/office/powerpoint/2010/main" val="2097508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0D67E32-705E-4BF2-99BE-0781E781BEC8}"/>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PRINCIPELS OF INSURANCE</a:t>
            </a:r>
            <a:endParaRPr lang="en-US">
              <a:solidFill>
                <a:srgbClr val="FFFFFF"/>
              </a:solidFill>
            </a:endParaRPr>
          </a:p>
        </p:txBody>
      </p:sp>
      <p:sp>
        <p:nvSpPr>
          <p:cNvPr id="3" name="Content Placeholder 2">
            <a:extLst>
              <a:ext uri="{FF2B5EF4-FFF2-40B4-BE49-F238E27FC236}">
                <a16:creationId xmlns:a16="http://schemas.microsoft.com/office/drawing/2014/main" id="{883AE986-D246-46E7-803C-39282CF1923C}"/>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400">
                <a:solidFill>
                  <a:srgbClr val="000000"/>
                </a:solidFill>
                <a:ea typeface="+mn-lt"/>
                <a:cs typeface="+mn-lt"/>
              </a:rPr>
              <a:t>There are 5 principels of #insurance and they include the following </a:t>
            </a:r>
            <a:endParaRPr lang="en-US" sz="2400">
              <a:solidFill>
                <a:srgbClr val="000000"/>
              </a:solidFill>
              <a:cs typeface="Calibri" panose="020F0502020204030204"/>
            </a:endParaRPr>
          </a:p>
          <a:p>
            <a:r>
              <a:rPr lang="en-US" sz="2400">
                <a:solidFill>
                  <a:srgbClr val="000000"/>
                </a:solidFill>
                <a:ea typeface="+mn-lt"/>
                <a:cs typeface="+mn-lt"/>
              </a:rPr>
              <a:t>Insurable Interest</a:t>
            </a:r>
            <a:endParaRPr lang="en-US" sz="2400">
              <a:solidFill>
                <a:srgbClr val="000000"/>
              </a:solidFill>
            </a:endParaRPr>
          </a:p>
          <a:p>
            <a:r>
              <a:rPr lang="en-US" sz="2400">
                <a:solidFill>
                  <a:srgbClr val="000000"/>
                </a:solidFill>
                <a:ea typeface="+mn-lt"/>
                <a:cs typeface="+mn-lt"/>
              </a:rPr>
              <a:t>Utmost Good Faith      </a:t>
            </a:r>
            <a:endParaRPr lang="en-US" sz="2400">
              <a:solidFill>
                <a:srgbClr val="000000"/>
              </a:solidFill>
              <a:cs typeface="Calibri"/>
            </a:endParaRPr>
          </a:p>
          <a:p>
            <a:r>
              <a:rPr lang="en-US" sz="2400">
                <a:solidFill>
                  <a:srgbClr val="000000"/>
                </a:solidFill>
                <a:cs typeface="Calibri"/>
              </a:rPr>
              <a:t>Indeminity</a:t>
            </a:r>
          </a:p>
          <a:p>
            <a:r>
              <a:rPr lang="en-US" sz="2400">
                <a:solidFill>
                  <a:srgbClr val="000000"/>
                </a:solidFill>
                <a:cs typeface="Calibri"/>
              </a:rPr>
              <a:t>Subgoration</a:t>
            </a:r>
          </a:p>
          <a:p>
            <a:r>
              <a:rPr lang="en-US" sz="2400">
                <a:solidFill>
                  <a:srgbClr val="000000"/>
                </a:solidFill>
                <a:cs typeface="Calibri"/>
              </a:rPr>
              <a:t>Contribution</a:t>
            </a:r>
          </a:p>
          <a:p>
            <a:endParaRPr lang="en-US" sz="2400">
              <a:solidFill>
                <a:srgbClr val="000000"/>
              </a:solidFill>
              <a:cs typeface="Calibri"/>
            </a:endParaRPr>
          </a:p>
          <a:p>
            <a:pPr marL="0" indent="0">
              <a:buNone/>
            </a:pPr>
            <a:endParaRPr lang="en-US" sz="2400">
              <a:solidFill>
                <a:srgbClr val="000000"/>
              </a:solidFill>
              <a:cs typeface="Calibri"/>
            </a:endParaRPr>
          </a:p>
        </p:txBody>
      </p:sp>
    </p:spTree>
    <p:extLst>
      <p:ext uri="{BB962C8B-B14F-4D97-AF65-F5344CB8AC3E}">
        <p14:creationId xmlns:p14="http://schemas.microsoft.com/office/powerpoint/2010/main" val="603511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0D67E32-705E-4BF2-99BE-0781E781BEC8}"/>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PRINCIPEL OF INSURANCE</a:t>
            </a:r>
            <a:endParaRPr lang="en-US">
              <a:solidFill>
                <a:srgbClr val="FFFFFF"/>
              </a:solidFill>
            </a:endParaRPr>
          </a:p>
        </p:txBody>
      </p:sp>
      <p:sp>
        <p:nvSpPr>
          <p:cNvPr id="3" name="Content Placeholder 2">
            <a:extLst>
              <a:ext uri="{FF2B5EF4-FFF2-40B4-BE49-F238E27FC236}">
                <a16:creationId xmlns:a16="http://schemas.microsoft.com/office/drawing/2014/main" id="{883AE986-D246-46E7-803C-39282CF1923C}"/>
              </a:ext>
            </a:extLst>
          </p:cNvPr>
          <p:cNvSpPr>
            <a:spLocks noGrp="1"/>
          </p:cNvSpPr>
          <p:nvPr>
            <p:ph idx="1"/>
          </p:nvPr>
        </p:nvSpPr>
        <p:spPr>
          <a:xfrm>
            <a:off x="6090574" y="801866"/>
            <a:ext cx="5306084" cy="5230634"/>
          </a:xfrm>
        </p:spPr>
        <p:txBody>
          <a:bodyPr vert="horz" lIns="91440" tIns="45720" rIns="91440" bIns="45720" rtlCol="0" anchor="ctr">
            <a:noAutofit/>
          </a:bodyPr>
          <a:lstStyle/>
          <a:p>
            <a:pPr marL="0" indent="0">
              <a:spcBef>
                <a:spcPts val="0"/>
              </a:spcBef>
              <a:spcAft>
                <a:spcPts val="600"/>
              </a:spcAft>
              <a:buNone/>
            </a:pPr>
            <a:r>
              <a:rPr lang="en-US" sz="1900" b="1">
                <a:solidFill>
                  <a:srgbClr val="000000"/>
                </a:solidFill>
                <a:ea typeface="+mn-lt"/>
                <a:cs typeface="+mn-lt"/>
              </a:rPr>
              <a:t>Insurable Interest </a:t>
            </a:r>
            <a:r>
              <a:rPr lang="en-US" sz="1900" b="1" baseline="30000">
                <a:solidFill>
                  <a:srgbClr val="000000"/>
                </a:solidFill>
                <a:ea typeface="+mn-lt"/>
                <a:cs typeface="+mn-lt"/>
              </a:rPr>
              <a:t>Def</a:t>
            </a:r>
            <a:r>
              <a:rPr lang="en-US" sz="1900">
                <a:solidFill>
                  <a:srgbClr val="000000"/>
                </a:solidFill>
                <a:ea typeface="+mn-lt"/>
                <a:cs typeface="+mn-lt"/>
              </a:rPr>
              <a:t> This means that you must benefit from the existence and suffer from its  loss. You must have an interest in the item being insured.</a:t>
            </a:r>
            <a:endParaRPr lang="en-US" sz="1900">
              <a:solidFill>
                <a:srgbClr val="000000"/>
              </a:solidFill>
              <a:cs typeface="Calibri" panose="020F0502020204030204"/>
            </a:endParaRPr>
          </a:p>
          <a:p>
            <a:pPr marL="0" indent="0">
              <a:spcBef>
                <a:spcPts val="0"/>
              </a:spcBef>
              <a:spcAft>
                <a:spcPts val="600"/>
              </a:spcAft>
              <a:buNone/>
            </a:pPr>
            <a:r>
              <a:rPr lang="en-US" sz="1900" i="1">
                <a:solidFill>
                  <a:srgbClr val="000000"/>
                </a:solidFill>
                <a:ea typeface="+mn-lt"/>
                <a:cs typeface="+mn-lt"/>
              </a:rPr>
              <a:t>For example</a:t>
            </a:r>
            <a:r>
              <a:rPr lang="en-US" sz="1900">
                <a:solidFill>
                  <a:srgbClr val="000000"/>
                </a:solidFill>
                <a:ea typeface="+mn-lt"/>
                <a:cs typeface="+mn-lt"/>
              </a:rPr>
              <a:t> – you can’t insure your neighbour’s car – because if there is a loss you don’t benefit from the existence of the car or suffer the loss if an accident happens. </a:t>
            </a:r>
            <a:endParaRPr lang="en-US" sz="1900">
              <a:solidFill>
                <a:srgbClr val="000000"/>
              </a:solidFill>
              <a:cs typeface="Calibri" panose="020F0502020204030204"/>
            </a:endParaRPr>
          </a:p>
          <a:p>
            <a:pPr marL="0" indent="0">
              <a:spcBef>
                <a:spcPts val="0"/>
              </a:spcBef>
              <a:spcAft>
                <a:spcPts val="600"/>
              </a:spcAft>
              <a:buNone/>
            </a:pPr>
            <a:r>
              <a:rPr lang="en-US" sz="1900" b="1">
                <a:solidFill>
                  <a:srgbClr val="000000"/>
                </a:solidFill>
                <a:ea typeface="+mn-lt"/>
                <a:cs typeface="+mn-lt"/>
              </a:rPr>
              <a:t>Utmost Good Faith </a:t>
            </a:r>
            <a:r>
              <a:rPr lang="en-US" sz="1900" b="1" baseline="30000" dirty="0">
                <a:solidFill>
                  <a:srgbClr val="000000"/>
                </a:solidFill>
                <a:ea typeface="+mn-lt"/>
                <a:cs typeface="+mn-lt"/>
              </a:rPr>
              <a:t>Def</a:t>
            </a:r>
            <a:r>
              <a:rPr lang="en-US" sz="1900" dirty="0">
                <a:solidFill>
                  <a:srgbClr val="000000"/>
                </a:solidFill>
                <a:ea typeface="+mn-lt"/>
                <a:cs typeface="+mn-lt"/>
              </a:rPr>
              <a:t> This means that when you are applying for insurance you must give all material facts to the company. A material fact is a fact that you affect the price of the premium that they would charge </a:t>
            </a:r>
          </a:p>
          <a:p>
            <a:pPr marL="0" indent="0">
              <a:spcBef>
                <a:spcPts val="0"/>
              </a:spcBef>
              <a:spcAft>
                <a:spcPts val="600"/>
              </a:spcAft>
              <a:buNone/>
            </a:pPr>
            <a:r>
              <a:rPr lang="en-US" sz="1900" i="1" dirty="0">
                <a:solidFill>
                  <a:srgbClr val="000000"/>
                </a:solidFill>
                <a:ea typeface="+mn-lt"/>
                <a:cs typeface="+mn-lt"/>
              </a:rPr>
              <a:t>For example</a:t>
            </a:r>
            <a:r>
              <a:rPr lang="en-US" sz="1900" dirty="0">
                <a:solidFill>
                  <a:srgbClr val="000000"/>
                </a:solidFill>
                <a:ea typeface="+mn-lt"/>
                <a:cs typeface="+mn-lt"/>
              </a:rPr>
              <a:t> – if you are applying for health insurance you must fill in the proposal form truthfully that includes if you smoke you must say you smoke even though it may result in you paying a high premium. This is because you are a higher </a:t>
            </a:r>
            <a:r>
              <a:rPr lang="en-US" sz="1900">
                <a:solidFill>
                  <a:srgbClr val="000000"/>
                </a:solidFill>
                <a:ea typeface="+mn-lt"/>
                <a:cs typeface="+mn-lt"/>
              </a:rPr>
              <a:t>risk to the compan</a:t>
            </a:r>
            <a:endParaRPr lang="en-US" sz="1900">
              <a:solidFill>
                <a:srgbClr val="000000"/>
              </a:solidFill>
              <a:cs typeface="Calibri"/>
            </a:endParaRPr>
          </a:p>
          <a:p>
            <a:pPr marL="0" indent="0">
              <a:spcBef>
                <a:spcPts val="0"/>
              </a:spcBef>
              <a:spcAft>
                <a:spcPts val="600"/>
              </a:spcAft>
              <a:buNone/>
            </a:pPr>
            <a:endParaRPr lang="en-US" sz="1700">
              <a:solidFill>
                <a:srgbClr val="000000"/>
              </a:solidFill>
              <a:cs typeface="Calibri"/>
            </a:endParaRPr>
          </a:p>
        </p:txBody>
      </p:sp>
    </p:spTree>
    <p:extLst>
      <p:ext uri="{BB962C8B-B14F-4D97-AF65-F5344CB8AC3E}">
        <p14:creationId xmlns:p14="http://schemas.microsoft.com/office/powerpoint/2010/main" val="2233707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0D67E32-705E-4BF2-99BE-0781E781BEC8}"/>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PRINCIPEL OF INSURANCE</a:t>
            </a:r>
            <a:endParaRPr lang="en-US">
              <a:solidFill>
                <a:srgbClr val="FFFFFF"/>
              </a:solidFill>
            </a:endParaRPr>
          </a:p>
        </p:txBody>
      </p:sp>
      <p:sp>
        <p:nvSpPr>
          <p:cNvPr id="3" name="Content Placeholder 2">
            <a:extLst>
              <a:ext uri="{FF2B5EF4-FFF2-40B4-BE49-F238E27FC236}">
                <a16:creationId xmlns:a16="http://schemas.microsoft.com/office/drawing/2014/main" id="{883AE986-D246-46E7-803C-39282CF1923C}"/>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spcBef>
                <a:spcPts val="0"/>
              </a:spcBef>
              <a:spcAft>
                <a:spcPts val="600"/>
              </a:spcAft>
              <a:buNone/>
            </a:pPr>
            <a:r>
              <a:rPr lang="en-US" sz="1700" b="1">
                <a:solidFill>
                  <a:srgbClr val="000000"/>
                </a:solidFill>
                <a:ea typeface="+mn-lt"/>
                <a:cs typeface="+mn-lt"/>
              </a:rPr>
              <a:t>Indemnity </a:t>
            </a:r>
            <a:r>
              <a:rPr lang="en-US" sz="1700" b="1" baseline="30000">
                <a:solidFill>
                  <a:srgbClr val="000000"/>
                </a:solidFill>
                <a:ea typeface="+mn-lt"/>
                <a:cs typeface="+mn-lt"/>
              </a:rPr>
              <a:t>Def</a:t>
            </a:r>
            <a:r>
              <a:rPr lang="en-US" sz="1700">
                <a:solidFill>
                  <a:srgbClr val="000000"/>
                </a:solidFill>
                <a:ea typeface="+mn-lt"/>
                <a:cs typeface="+mn-lt"/>
              </a:rPr>
              <a:t> This means that you can’t make a profit from insurance. You must be put back into the same financial position you were in before you suffer the loss </a:t>
            </a:r>
            <a:endParaRPr lang="en-US" sz="1700">
              <a:solidFill>
                <a:srgbClr val="000000"/>
              </a:solidFill>
              <a:cs typeface="Calibri"/>
            </a:endParaRPr>
          </a:p>
          <a:p>
            <a:pPr marL="0" indent="0">
              <a:spcBef>
                <a:spcPts val="0"/>
              </a:spcBef>
              <a:spcAft>
                <a:spcPts val="600"/>
              </a:spcAft>
              <a:buNone/>
            </a:pPr>
            <a:r>
              <a:rPr lang="en-US" sz="1700" i="1">
                <a:solidFill>
                  <a:srgbClr val="000000"/>
                </a:solidFill>
                <a:ea typeface="+mn-lt"/>
                <a:cs typeface="+mn-lt"/>
              </a:rPr>
              <a:t>For Example</a:t>
            </a:r>
            <a:r>
              <a:rPr lang="en-US" sz="1700">
                <a:solidFill>
                  <a:srgbClr val="000000"/>
                </a:solidFill>
                <a:ea typeface="+mn-lt"/>
                <a:cs typeface="+mn-lt"/>
              </a:rPr>
              <a:t> – If you bought a car for €20,000 and after a few years it was stolen but the value of the car was now only worth €15,000. The compensation you would get is €15,000 and not €20,000. This is because you must be put back into the same financial position you were in before you suffer the loss </a:t>
            </a:r>
            <a:endParaRPr lang="en-US" sz="1700">
              <a:solidFill>
                <a:srgbClr val="000000"/>
              </a:solidFill>
              <a:cs typeface="Calibri"/>
            </a:endParaRPr>
          </a:p>
          <a:p>
            <a:pPr marL="0" indent="0">
              <a:spcBef>
                <a:spcPts val="0"/>
              </a:spcBef>
              <a:spcAft>
                <a:spcPts val="600"/>
              </a:spcAft>
              <a:buNone/>
            </a:pPr>
            <a:r>
              <a:rPr lang="en-US" sz="1700">
                <a:solidFill>
                  <a:srgbClr val="000000"/>
                </a:solidFill>
                <a:ea typeface="+mn-lt"/>
                <a:cs typeface="+mn-lt"/>
              </a:rPr>
              <a:t>             </a:t>
            </a:r>
            <a:endParaRPr lang="en-US" sz="1700">
              <a:solidFill>
                <a:srgbClr val="000000"/>
              </a:solidFill>
              <a:cs typeface="Calibri" panose="020F0502020204030204"/>
            </a:endParaRPr>
          </a:p>
          <a:p>
            <a:pPr marL="0" indent="0">
              <a:spcBef>
                <a:spcPts val="0"/>
              </a:spcBef>
              <a:spcAft>
                <a:spcPts val="600"/>
              </a:spcAft>
              <a:buNone/>
            </a:pPr>
            <a:r>
              <a:rPr lang="en-US" sz="1700" b="1">
                <a:solidFill>
                  <a:srgbClr val="000000"/>
                </a:solidFill>
                <a:ea typeface="+mn-lt"/>
                <a:cs typeface="+mn-lt"/>
              </a:rPr>
              <a:t>Subrogation </a:t>
            </a:r>
            <a:r>
              <a:rPr lang="en-US" sz="1700" b="1" baseline="30000">
                <a:solidFill>
                  <a:srgbClr val="000000"/>
                </a:solidFill>
                <a:ea typeface="+mn-lt"/>
                <a:cs typeface="+mn-lt"/>
              </a:rPr>
              <a:t>Def</a:t>
            </a:r>
            <a:r>
              <a:rPr lang="en-US" sz="1700">
                <a:solidFill>
                  <a:srgbClr val="000000"/>
                </a:solidFill>
                <a:ea typeface="+mn-lt"/>
                <a:cs typeface="+mn-lt"/>
              </a:rPr>
              <a:t> This means that once an insurance company has paid compensation the ownership of that item passes to the insurance compony </a:t>
            </a:r>
            <a:endParaRPr lang="en-US" sz="1700">
              <a:solidFill>
                <a:srgbClr val="000000"/>
              </a:solidFill>
              <a:cs typeface="Calibri" panose="020F0502020204030204"/>
            </a:endParaRPr>
          </a:p>
          <a:p>
            <a:pPr marL="0" indent="0">
              <a:spcBef>
                <a:spcPts val="0"/>
              </a:spcBef>
              <a:spcAft>
                <a:spcPts val="600"/>
              </a:spcAft>
              <a:buNone/>
            </a:pPr>
            <a:r>
              <a:rPr lang="en-US" sz="1700">
                <a:solidFill>
                  <a:srgbClr val="000000"/>
                </a:solidFill>
                <a:ea typeface="+mn-lt"/>
                <a:cs typeface="+mn-lt"/>
              </a:rPr>
              <a:t>For Example – if an insurance company pays out €20,000 for a car that is written off.  They then own the car and can sell it for scrap to try and make back some of the money that they paid out in compensation The insurance company is also entitled to sue any third party responsible for the loss in order to recover any compensation paid </a:t>
            </a:r>
            <a:endParaRPr lang="en-US" sz="1700">
              <a:solidFill>
                <a:srgbClr val="000000"/>
              </a:solidFill>
              <a:cs typeface="Calibri" panose="020F0502020204030204"/>
            </a:endParaRPr>
          </a:p>
          <a:p>
            <a:pPr>
              <a:spcBef>
                <a:spcPts val="0"/>
              </a:spcBef>
              <a:spcAft>
                <a:spcPts val="600"/>
              </a:spcAft>
            </a:pPr>
            <a:endParaRPr lang="en-US" sz="1700">
              <a:solidFill>
                <a:srgbClr val="000000"/>
              </a:solidFill>
              <a:cs typeface="Calibri" panose="020F0502020204030204"/>
            </a:endParaRPr>
          </a:p>
        </p:txBody>
      </p:sp>
    </p:spTree>
    <p:extLst>
      <p:ext uri="{BB962C8B-B14F-4D97-AF65-F5344CB8AC3E}">
        <p14:creationId xmlns:p14="http://schemas.microsoft.com/office/powerpoint/2010/main" val="2346171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0D67E32-705E-4BF2-99BE-0781E781BEC8}"/>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PRINCIPEL OF INSURANCE</a:t>
            </a:r>
            <a:endParaRPr lang="en-US">
              <a:solidFill>
                <a:srgbClr val="FFFFFF"/>
              </a:solidFill>
            </a:endParaRPr>
          </a:p>
        </p:txBody>
      </p:sp>
      <p:sp>
        <p:nvSpPr>
          <p:cNvPr id="3" name="Content Placeholder 2">
            <a:extLst>
              <a:ext uri="{FF2B5EF4-FFF2-40B4-BE49-F238E27FC236}">
                <a16:creationId xmlns:a16="http://schemas.microsoft.com/office/drawing/2014/main" id="{883AE986-D246-46E7-803C-39282CF1923C}"/>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200" b="1">
                <a:solidFill>
                  <a:srgbClr val="000000"/>
                </a:solidFill>
                <a:ea typeface="+mn-lt"/>
                <a:cs typeface="+mn-lt"/>
              </a:rPr>
              <a:t>Contribution </a:t>
            </a:r>
            <a:r>
              <a:rPr lang="en-US" sz="2200" b="1" baseline="30000">
                <a:solidFill>
                  <a:srgbClr val="000000"/>
                </a:solidFill>
                <a:ea typeface="+mn-lt"/>
                <a:cs typeface="+mn-lt"/>
              </a:rPr>
              <a:t>Def</a:t>
            </a:r>
            <a:r>
              <a:rPr lang="en-US" sz="2200">
                <a:solidFill>
                  <a:srgbClr val="000000"/>
                </a:solidFill>
                <a:ea typeface="+mn-lt"/>
                <a:cs typeface="+mn-lt"/>
              </a:rPr>
              <a:t> This means that if you insure the same risk with two insurance companies, they will divide the cost of the claim between them. You will not receive the full compensation from both companies. This is because of Indemnity </a:t>
            </a:r>
            <a:endParaRPr lang="en-US" sz="2200">
              <a:solidFill>
                <a:srgbClr val="000000"/>
              </a:solidFill>
              <a:cs typeface="Calibri"/>
            </a:endParaRPr>
          </a:p>
          <a:p>
            <a:pPr marL="0" indent="0">
              <a:buNone/>
            </a:pPr>
            <a:r>
              <a:rPr lang="en-US" sz="2200" dirty="0">
                <a:solidFill>
                  <a:srgbClr val="000000"/>
                </a:solidFill>
                <a:ea typeface="+mn-lt"/>
                <a:cs typeface="+mn-lt"/>
              </a:rPr>
              <a:t>For Example – you insure your phone under you house insurance and you also </a:t>
            </a:r>
            <a:r>
              <a:rPr lang="en-US" sz="2200">
                <a:solidFill>
                  <a:srgbClr val="000000"/>
                </a:solidFill>
                <a:ea typeface="+mn-lt"/>
                <a:cs typeface="+mn-lt"/>
              </a:rPr>
              <a:t>take-out</a:t>
            </a:r>
            <a:r>
              <a:rPr lang="en-US" sz="2200" dirty="0">
                <a:solidFill>
                  <a:srgbClr val="000000"/>
                </a:solidFill>
                <a:ea typeface="+mn-lt"/>
                <a:cs typeface="+mn-lt"/>
              </a:rPr>
              <a:t> mobile phone insurance. You lose your </a:t>
            </a:r>
            <a:r>
              <a:rPr lang="en-US" sz="2200">
                <a:solidFill>
                  <a:srgbClr val="000000"/>
                </a:solidFill>
                <a:ea typeface="+mn-lt"/>
                <a:cs typeface="+mn-lt"/>
              </a:rPr>
              <a:t>phone,</a:t>
            </a:r>
            <a:r>
              <a:rPr lang="en-US" sz="2200" dirty="0">
                <a:solidFill>
                  <a:srgbClr val="000000"/>
                </a:solidFill>
                <a:ea typeface="+mn-lt"/>
                <a:cs typeface="+mn-lt"/>
              </a:rPr>
              <a:t> and it is worth €200. This doesn’t mean you will receive €400 (€200 from each insurance company) but you will receive €100 from each insurance company totalling €200. This means you are put back into the same financial position you were in before you suffer the loss </a:t>
            </a:r>
            <a:endParaRPr lang="en-US" sz="2200" dirty="0">
              <a:solidFill>
                <a:srgbClr val="000000"/>
              </a:solidFill>
              <a:cs typeface="Calibri"/>
            </a:endParaRPr>
          </a:p>
        </p:txBody>
      </p:sp>
    </p:spTree>
    <p:extLst>
      <p:ext uri="{BB962C8B-B14F-4D97-AF65-F5344CB8AC3E}">
        <p14:creationId xmlns:p14="http://schemas.microsoft.com/office/powerpoint/2010/main" val="1399727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0D67E32-705E-4BF2-99BE-0781E781BEC8}"/>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TYPES OF INSURANCE</a:t>
            </a:r>
            <a:endParaRPr lang="en-US">
              <a:solidFill>
                <a:srgbClr val="FFFFFF"/>
              </a:solidFill>
            </a:endParaRPr>
          </a:p>
        </p:txBody>
      </p:sp>
      <p:sp>
        <p:nvSpPr>
          <p:cNvPr id="3" name="Content Placeholder 2">
            <a:extLst>
              <a:ext uri="{FF2B5EF4-FFF2-40B4-BE49-F238E27FC236}">
                <a16:creationId xmlns:a16="http://schemas.microsoft.com/office/drawing/2014/main" id="{883AE986-D246-46E7-803C-39282CF1923C}"/>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400" dirty="0">
                <a:solidFill>
                  <a:srgbClr val="000000"/>
                </a:solidFill>
                <a:cs typeface="Calibri"/>
              </a:rPr>
              <a:t>1. Life Assurance – Term policy, Whole life policy, Endowment policy</a:t>
            </a:r>
          </a:p>
          <a:p>
            <a:pPr marL="0" indent="0">
              <a:buNone/>
            </a:pPr>
            <a:r>
              <a:rPr lang="en-US" sz="2400" dirty="0">
                <a:solidFill>
                  <a:srgbClr val="000000"/>
                </a:solidFill>
                <a:cs typeface="Calibri"/>
              </a:rPr>
              <a:t>2. Motor Insurance – Third party, Third party, fire and theft, Fully comprehensive</a:t>
            </a:r>
          </a:p>
          <a:p>
            <a:pPr marL="0" indent="0">
              <a:buNone/>
            </a:pPr>
            <a:r>
              <a:rPr lang="en-US" sz="2400" dirty="0">
                <a:solidFill>
                  <a:srgbClr val="000000"/>
                </a:solidFill>
                <a:cs typeface="Calibri"/>
              </a:rPr>
              <a:t>3. Home insurance </a:t>
            </a:r>
          </a:p>
          <a:p>
            <a:pPr marL="0" indent="0">
              <a:buNone/>
            </a:pPr>
            <a:r>
              <a:rPr lang="en-US" sz="2400" dirty="0">
                <a:solidFill>
                  <a:srgbClr val="000000"/>
                </a:solidFill>
                <a:cs typeface="Calibri"/>
              </a:rPr>
              <a:t>4. Home contents insurance  </a:t>
            </a:r>
          </a:p>
          <a:p>
            <a:pPr marL="0" indent="0">
              <a:buNone/>
            </a:pPr>
            <a:r>
              <a:rPr lang="en-US" sz="2400" dirty="0">
                <a:solidFill>
                  <a:srgbClr val="000000"/>
                </a:solidFill>
                <a:cs typeface="Calibri"/>
              </a:rPr>
              <a:t>5. Personal accident insurance  </a:t>
            </a:r>
          </a:p>
          <a:p>
            <a:pPr marL="0" indent="0">
              <a:buNone/>
            </a:pPr>
            <a:r>
              <a:rPr lang="en-US" sz="2400" dirty="0">
                <a:solidFill>
                  <a:srgbClr val="000000"/>
                </a:solidFill>
                <a:cs typeface="Calibri"/>
              </a:rPr>
              <a:t>6. Health insurance  </a:t>
            </a:r>
          </a:p>
          <a:p>
            <a:pPr marL="0" indent="0">
              <a:buNone/>
            </a:pPr>
            <a:r>
              <a:rPr lang="en-US" sz="2400" dirty="0">
                <a:solidFill>
                  <a:srgbClr val="000000"/>
                </a:solidFill>
                <a:cs typeface="Calibri"/>
              </a:rPr>
              <a:t>7. Critical Illness Cover</a:t>
            </a:r>
          </a:p>
          <a:p>
            <a:pPr marL="0" indent="0">
              <a:buNone/>
            </a:pPr>
            <a:r>
              <a:rPr lang="en-US" sz="2400" dirty="0">
                <a:solidFill>
                  <a:srgbClr val="000000"/>
                </a:solidFill>
                <a:cs typeface="Calibri"/>
              </a:rPr>
              <a:t>8. Travel insurance</a:t>
            </a:r>
          </a:p>
          <a:p>
            <a:pPr marL="0" indent="0">
              <a:buNone/>
            </a:pPr>
            <a:r>
              <a:rPr lang="en-US" sz="2400" dirty="0">
                <a:solidFill>
                  <a:srgbClr val="000000"/>
                </a:solidFill>
                <a:cs typeface="Calibri"/>
              </a:rPr>
              <a:t>9. Pay Related Social Insurance</a:t>
            </a:r>
          </a:p>
          <a:p>
            <a:pPr marL="0" indent="0">
              <a:buNone/>
            </a:pPr>
            <a:endParaRPr lang="en-US" sz="2400">
              <a:solidFill>
                <a:srgbClr val="000000"/>
              </a:solidFill>
              <a:cs typeface="Calibri"/>
            </a:endParaRPr>
          </a:p>
        </p:txBody>
      </p:sp>
    </p:spTree>
    <p:extLst>
      <p:ext uri="{BB962C8B-B14F-4D97-AF65-F5344CB8AC3E}">
        <p14:creationId xmlns:p14="http://schemas.microsoft.com/office/powerpoint/2010/main" val="3880669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0D67E32-705E-4BF2-99BE-0781E781BEC8}"/>
              </a:ext>
            </a:extLst>
          </p:cNvPr>
          <p:cNvSpPr>
            <a:spLocks noGrp="1"/>
          </p:cNvSpPr>
          <p:nvPr>
            <p:ph type="title"/>
          </p:nvPr>
        </p:nvSpPr>
        <p:spPr>
          <a:xfrm>
            <a:off x="640079" y="2053641"/>
            <a:ext cx="3669161" cy="2760098"/>
          </a:xfrm>
        </p:spPr>
        <p:txBody>
          <a:bodyPr>
            <a:normAutofit/>
          </a:bodyPr>
          <a:lstStyle/>
          <a:p>
            <a:r>
              <a:rPr lang="en-US" dirty="0">
                <a:solidFill>
                  <a:srgbClr val="FFFFFF"/>
                </a:solidFill>
                <a:cs typeface="Calibri Light"/>
              </a:rPr>
              <a:t>JOBS IN INSURANCE</a:t>
            </a:r>
          </a:p>
        </p:txBody>
      </p:sp>
      <p:sp>
        <p:nvSpPr>
          <p:cNvPr id="3" name="Content Placeholder 2">
            <a:extLst>
              <a:ext uri="{FF2B5EF4-FFF2-40B4-BE49-F238E27FC236}">
                <a16:creationId xmlns:a16="http://schemas.microsoft.com/office/drawing/2014/main" id="{883AE986-D246-46E7-803C-39282CF1923C}"/>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sz="2000" b="1">
                <a:solidFill>
                  <a:srgbClr val="000000"/>
                </a:solidFill>
                <a:ea typeface="+mn-lt"/>
                <a:cs typeface="+mn-lt"/>
              </a:rPr>
              <a:t>Insurance Broker </a:t>
            </a:r>
            <a:r>
              <a:rPr lang="en-US" sz="2000" b="1" baseline="30000">
                <a:solidFill>
                  <a:srgbClr val="000000"/>
                </a:solidFill>
                <a:ea typeface="+mn-lt"/>
                <a:cs typeface="+mn-lt"/>
              </a:rPr>
              <a:t>Def</a:t>
            </a:r>
            <a:r>
              <a:rPr lang="en-US" sz="2000">
                <a:solidFill>
                  <a:srgbClr val="000000"/>
                </a:solidFill>
                <a:ea typeface="+mn-lt"/>
                <a:cs typeface="+mn-lt"/>
              </a:rPr>
              <a:t> They help households to get the best type of insurance to meet their needs at the best price.  They research the market to find the best policy and are paid a commission </a:t>
            </a:r>
            <a:endParaRPr lang="en-US" sz="2000">
              <a:solidFill>
                <a:srgbClr val="000000"/>
              </a:solidFill>
              <a:cs typeface="Calibri"/>
            </a:endParaRPr>
          </a:p>
          <a:p>
            <a:r>
              <a:rPr lang="en-US" sz="2000" b="1">
                <a:solidFill>
                  <a:srgbClr val="000000"/>
                </a:solidFill>
                <a:ea typeface="+mn-lt"/>
                <a:cs typeface="+mn-lt"/>
              </a:rPr>
              <a:t>Agent </a:t>
            </a:r>
            <a:r>
              <a:rPr lang="en-US" sz="2000" b="1" baseline="30000">
                <a:solidFill>
                  <a:srgbClr val="000000"/>
                </a:solidFill>
                <a:ea typeface="+mn-lt"/>
                <a:cs typeface="+mn-lt"/>
              </a:rPr>
              <a:t>Def</a:t>
            </a:r>
            <a:r>
              <a:rPr lang="en-US" sz="2000">
                <a:solidFill>
                  <a:srgbClr val="000000"/>
                </a:solidFill>
                <a:ea typeface="+mn-lt"/>
                <a:cs typeface="+mn-lt"/>
              </a:rPr>
              <a:t> These are people who sell policies for a particular insurance company </a:t>
            </a:r>
            <a:endParaRPr lang="en-US" sz="2000">
              <a:solidFill>
                <a:srgbClr val="000000"/>
              </a:solidFill>
            </a:endParaRPr>
          </a:p>
          <a:p>
            <a:r>
              <a:rPr lang="en-US" sz="2000" b="1">
                <a:solidFill>
                  <a:srgbClr val="000000"/>
                </a:solidFill>
                <a:ea typeface="+mn-lt"/>
                <a:cs typeface="+mn-lt"/>
              </a:rPr>
              <a:t>Actuary </a:t>
            </a:r>
            <a:r>
              <a:rPr lang="en-US" sz="2000" b="1" baseline="30000">
                <a:solidFill>
                  <a:srgbClr val="000000"/>
                </a:solidFill>
                <a:ea typeface="+mn-lt"/>
                <a:cs typeface="+mn-lt"/>
              </a:rPr>
              <a:t>Def</a:t>
            </a:r>
            <a:r>
              <a:rPr lang="en-US" sz="2000">
                <a:solidFill>
                  <a:srgbClr val="000000"/>
                </a:solidFill>
                <a:ea typeface="+mn-lt"/>
                <a:cs typeface="+mn-lt"/>
              </a:rPr>
              <a:t> They calculate the premium that must be paid by the insured. The fee takes into consideration the risk or loss occurring. The greater the risk the higher the premium </a:t>
            </a:r>
            <a:endParaRPr lang="en-US" sz="2000">
              <a:solidFill>
                <a:srgbClr val="000000"/>
              </a:solidFill>
            </a:endParaRPr>
          </a:p>
          <a:p>
            <a:r>
              <a:rPr lang="en-US" sz="2000" b="1">
                <a:solidFill>
                  <a:srgbClr val="000000"/>
                </a:solidFill>
                <a:ea typeface="+mn-lt"/>
                <a:cs typeface="+mn-lt"/>
              </a:rPr>
              <a:t>Loss adjuster </a:t>
            </a:r>
            <a:r>
              <a:rPr lang="en-US" sz="2000" b="1" baseline="30000">
                <a:solidFill>
                  <a:srgbClr val="000000"/>
                </a:solidFill>
                <a:ea typeface="+mn-lt"/>
                <a:cs typeface="+mn-lt"/>
              </a:rPr>
              <a:t>Def</a:t>
            </a:r>
            <a:r>
              <a:rPr lang="en-US" sz="2000">
                <a:solidFill>
                  <a:srgbClr val="000000"/>
                </a:solidFill>
                <a:ea typeface="+mn-lt"/>
                <a:cs typeface="+mn-lt"/>
              </a:rPr>
              <a:t> They will investigate a claim and decide it compensation will be paid. They also advise how much compensation to pay </a:t>
            </a:r>
            <a:endParaRPr lang="en-US" sz="2000">
              <a:solidFill>
                <a:srgbClr val="000000"/>
              </a:solidFill>
            </a:endParaRPr>
          </a:p>
        </p:txBody>
      </p:sp>
    </p:spTree>
    <p:extLst>
      <p:ext uri="{BB962C8B-B14F-4D97-AF65-F5344CB8AC3E}">
        <p14:creationId xmlns:p14="http://schemas.microsoft.com/office/powerpoint/2010/main" val="2554391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0D67E32-705E-4BF2-99BE-0781E781BEC8}"/>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TAKING OUT INSURANCE</a:t>
            </a:r>
            <a:endParaRPr lang="en-US">
              <a:solidFill>
                <a:srgbClr val="FFFFFF"/>
              </a:solidFill>
            </a:endParaRPr>
          </a:p>
        </p:txBody>
      </p:sp>
      <p:sp>
        <p:nvSpPr>
          <p:cNvPr id="3" name="Content Placeholder 2">
            <a:extLst>
              <a:ext uri="{FF2B5EF4-FFF2-40B4-BE49-F238E27FC236}">
                <a16:creationId xmlns:a16="http://schemas.microsoft.com/office/drawing/2014/main" id="{883AE986-D246-46E7-803C-39282CF1923C}"/>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lnSpc>
                <a:spcPct val="100000"/>
              </a:lnSpc>
              <a:spcBef>
                <a:spcPts val="0"/>
              </a:spcBef>
              <a:buNone/>
            </a:pPr>
            <a:r>
              <a:rPr lang="en-US" sz="1800" b="1" dirty="0">
                <a:solidFill>
                  <a:srgbClr val="000000"/>
                </a:solidFill>
                <a:ea typeface="+mn-lt"/>
                <a:cs typeface="+mn-lt"/>
              </a:rPr>
              <a:t>Proposal Form </a:t>
            </a:r>
            <a:r>
              <a:rPr lang="en-US" sz="1800" b="1" baseline="30000" dirty="0">
                <a:solidFill>
                  <a:srgbClr val="000000"/>
                </a:solidFill>
                <a:ea typeface="+mn-lt"/>
                <a:cs typeface="+mn-lt"/>
              </a:rPr>
              <a:t>Def</a:t>
            </a:r>
            <a:r>
              <a:rPr lang="en-US" sz="1800" dirty="0">
                <a:solidFill>
                  <a:srgbClr val="000000"/>
                </a:solidFill>
                <a:ea typeface="+mn-lt"/>
                <a:cs typeface="+mn-lt"/>
              </a:rPr>
              <a:t> This is a form that is filled out by the person looking for insurance. It is like an application form. It must be filled out truthfully (Utmost good faith) </a:t>
            </a:r>
            <a:endParaRPr lang="en-US" sz="1800">
              <a:cs typeface="Calibri"/>
            </a:endParaRPr>
          </a:p>
          <a:p>
            <a:pPr marL="0" indent="0">
              <a:lnSpc>
                <a:spcPct val="100000"/>
              </a:lnSpc>
              <a:spcBef>
                <a:spcPts val="0"/>
              </a:spcBef>
              <a:buNone/>
            </a:pPr>
            <a:r>
              <a:rPr lang="en-US" sz="1800" b="1" dirty="0">
                <a:solidFill>
                  <a:srgbClr val="000000"/>
                </a:solidFill>
                <a:ea typeface="+mn-lt"/>
                <a:cs typeface="+mn-lt"/>
              </a:rPr>
              <a:t>Policy </a:t>
            </a:r>
            <a:r>
              <a:rPr lang="en-US" sz="1800" b="1" baseline="30000" dirty="0">
                <a:solidFill>
                  <a:srgbClr val="000000"/>
                </a:solidFill>
                <a:ea typeface="+mn-lt"/>
                <a:cs typeface="+mn-lt"/>
              </a:rPr>
              <a:t>Def</a:t>
            </a:r>
            <a:r>
              <a:rPr lang="en-US" sz="1800" dirty="0">
                <a:solidFill>
                  <a:srgbClr val="000000"/>
                </a:solidFill>
                <a:ea typeface="+mn-lt"/>
                <a:cs typeface="+mn-lt"/>
              </a:rPr>
              <a:t> This is the document that is sent by the insurance company to inform the insured that they have been given insurance. It contains the following </a:t>
            </a:r>
            <a:endParaRPr lang="en-US" sz="1800">
              <a:solidFill>
                <a:srgbClr val="000000"/>
              </a:solidFill>
              <a:cs typeface="Calibri" panose="020F0502020204030204"/>
            </a:endParaRPr>
          </a:p>
          <a:p>
            <a:pPr>
              <a:lnSpc>
                <a:spcPct val="100000"/>
              </a:lnSpc>
              <a:spcBef>
                <a:spcPts val="0"/>
              </a:spcBef>
            </a:pPr>
            <a:r>
              <a:rPr lang="en-US" sz="1800" dirty="0">
                <a:solidFill>
                  <a:srgbClr val="000000"/>
                </a:solidFill>
                <a:ea typeface="+mn-lt"/>
                <a:cs typeface="+mn-lt"/>
              </a:rPr>
              <a:t>What is insured                                               </a:t>
            </a:r>
          </a:p>
          <a:p>
            <a:pPr>
              <a:lnSpc>
                <a:spcPct val="100000"/>
              </a:lnSpc>
              <a:spcBef>
                <a:spcPts val="0"/>
              </a:spcBef>
            </a:pPr>
            <a:r>
              <a:rPr lang="en-US" sz="1800" dirty="0">
                <a:solidFill>
                  <a:srgbClr val="000000"/>
                </a:solidFill>
                <a:ea typeface="+mn-lt"/>
                <a:cs typeface="+mn-lt"/>
              </a:rPr>
              <a:t>The excess </a:t>
            </a:r>
            <a:endParaRPr lang="en-US" sz="1800" dirty="0">
              <a:solidFill>
                <a:srgbClr val="000000"/>
              </a:solidFill>
              <a:cs typeface="Calibri"/>
            </a:endParaRPr>
          </a:p>
          <a:p>
            <a:pPr>
              <a:lnSpc>
                <a:spcPct val="100000"/>
              </a:lnSpc>
              <a:spcBef>
                <a:spcPts val="0"/>
              </a:spcBef>
            </a:pPr>
            <a:r>
              <a:rPr lang="en-US" sz="1800" dirty="0">
                <a:solidFill>
                  <a:srgbClr val="000000"/>
                </a:solidFill>
                <a:ea typeface="+mn-lt"/>
                <a:cs typeface="+mn-lt"/>
              </a:rPr>
              <a:t>The value of the item insured                     </a:t>
            </a:r>
          </a:p>
          <a:p>
            <a:pPr>
              <a:lnSpc>
                <a:spcPct val="100000"/>
              </a:lnSpc>
              <a:spcBef>
                <a:spcPts val="0"/>
              </a:spcBef>
            </a:pPr>
            <a:r>
              <a:rPr lang="en-US" sz="1800" dirty="0">
                <a:solidFill>
                  <a:srgbClr val="000000"/>
                </a:solidFill>
                <a:ea typeface="+mn-lt"/>
                <a:cs typeface="+mn-lt"/>
              </a:rPr>
              <a:t>Exclusion </a:t>
            </a:r>
            <a:endParaRPr lang="en-US" sz="1800" dirty="0">
              <a:solidFill>
                <a:srgbClr val="000000"/>
              </a:solidFill>
              <a:cs typeface="Calibri"/>
            </a:endParaRPr>
          </a:p>
          <a:p>
            <a:pPr>
              <a:lnSpc>
                <a:spcPct val="100000"/>
              </a:lnSpc>
              <a:spcBef>
                <a:spcPts val="0"/>
              </a:spcBef>
            </a:pPr>
            <a:r>
              <a:rPr lang="en-US" sz="1800" dirty="0">
                <a:solidFill>
                  <a:srgbClr val="000000"/>
                </a:solidFill>
                <a:ea typeface="+mn-lt"/>
                <a:cs typeface="+mn-lt"/>
              </a:rPr>
              <a:t>Type of loss covered </a:t>
            </a:r>
          </a:p>
          <a:p>
            <a:pPr marL="0" indent="0">
              <a:lnSpc>
                <a:spcPct val="100000"/>
              </a:lnSpc>
              <a:spcBef>
                <a:spcPts val="0"/>
              </a:spcBef>
              <a:buNone/>
            </a:pPr>
            <a:endParaRPr lang="en-US" sz="1800" dirty="0">
              <a:solidFill>
                <a:srgbClr val="000000"/>
              </a:solidFill>
              <a:cs typeface="Calibri"/>
            </a:endParaRPr>
          </a:p>
          <a:p>
            <a:pPr marL="0" indent="0">
              <a:lnSpc>
                <a:spcPct val="100000"/>
              </a:lnSpc>
              <a:spcBef>
                <a:spcPts val="0"/>
              </a:spcBef>
              <a:buNone/>
            </a:pPr>
            <a:r>
              <a:rPr lang="en-US" sz="1800" b="1" dirty="0">
                <a:solidFill>
                  <a:srgbClr val="000000"/>
                </a:solidFill>
                <a:ea typeface="+mn-lt"/>
                <a:cs typeface="+mn-lt"/>
              </a:rPr>
              <a:t>Policy Excess </a:t>
            </a:r>
            <a:r>
              <a:rPr lang="en-US" sz="1800" b="1" baseline="30000" dirty="0">
                <a:solidFill>
                  <a:srgbClr val="000000"/>
                </a:solidFill>
                <a:ea typeface="+mn-lt"/>
                <a:cs typeface="+mn-lt"/>
              </a:rPr>
              <a:t>Def</a:t>
            </a:r>
            <a:r>
              <a:rPr lang="en-US" sz="1800" dirty="0">
                <a:solidFill>
                  <a:srgbClr val="000000"/>
                </a:solidFill>
                <a:ea typeface="+mn-lt"/>
                <a:cs typeface="+mn-lt"/>
              </a:rPr>
              <a:t> This is the amount that the insured must pay before compensation is paid by the insurance company. </a:t>
            </a:r>
          </a:p>
          <a:p>
            <a:pPr marL="0" indent="0">
              <a:lnSpc>
                <a:spcPct val="100000"/>
              </a:lnSpc>
              <a:spcBef>
                <a:spcPts val="0"/>
              </a:spcBef>
              <a:buNone/>
            </a:pPr>
            <a:r>
              <a:rPr lang="en-US" sz="1800" b="1" dirty="0">
                <a:solidFill>
                  <a:srgbClr val="000000"/>
                </a:solidFill>
                <a:ea typeface="+mn-lt"/>
                <a:cs typeface="+mn-lt"/>
              </a:rPr>
              <a:t>Exclusions </a:t>
            </a:r>
            <a:r>
              <a:rPr lang="en-US" sz="1800" b="1" baseline="30000" dirty="0">
                <a:solidFill>
                  <a:srgbClr val="000000"/>
                </a:solidFill>
                <a:ea typeface="+mn-lt"/>
                <a:cs typeface="+mn-lt"/>
              </a:rPr>
              <a:t>Def</a:t>
            </a:r>
            <a:r>
              <a:rPr lang="en-US" sz="1800" dirty="0">
                <a:solidFill>
                  <a:srgbClr val="000000"/>
                </a:solidFill>
                <a:ea typeface="+mn-lt"/>
                <a:cs typeface="+mn-lt"/>
              </a:rPr>
              <a:t> These are items that are not covered </a:t>
            </a:r>
            <a:endParaRPr lang="en-US" sz="1800" dirty="0">
              <a:solidFill>
                <a:srgbClr val="000000"/>
              </a:solidFill>
              <a:cs typeface="Calibri"/>
            </a:endParaRPr>
          </a:p>
        </p:txBody>
      </p:sp>
    </p:spTree>
    <p:extLst>
      <p:ext uri="{BB962C8B-B14F-4D97-AF65-F5344CB8AC3E}">
        <p14:creationId xmlns:p14="http://schemas.microsoft.com/office/powerpoint/2010/main" val="1533006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AAEB3AF-C0A2-429C-817B-39AD48CD0325}"/>
              </a:ext>
            </a:extLst>
          </p:cNvPr>
          <p:cNvSpPr>
            <a:spLocks noGrp="1"/>
          </p:cNvSpPr>
          <p:nvPr>
            <p:ph type="title"/>
          </p:nvPr>
        </p:nvSpPr>
        <p:spPr>
          <a:xfrm>
            <a:off x="640079" y="2053641"/>
            <a:ext cx="3669161" cy="2760098"/>
          </a:xfrm>
        </p:spPr>
        <p:txBody>
          <a:bodyPr>
            <a:normAutofit/>
          </a:bodyPr>
          <a:lstStyle/>
          <a:p>
            <a:r>
              <a:rPr lang="en-US" sz="3700" b="1">
                <a:solidFill>
                  <a:srgbClr val="FFFFFF"/>
                </a:solidFill>
                <a:ea typeface="+mj-lt"/>
                <a:cs typeface="+mj-lt"/>
              </a:rPr>
              <a:t>HOW TO CALCUALTE A HOUSE INSURANCE PREMIUM</a:t>
            </a:r>
            <a:r>
              <a:rPr lang="en-US" sz="3700">
                <a:solidFill>
                  <a:srgbClr val="FFFFFF"/>
                </a:solidFill>
                <a:ea typeface="+mj-lt"/>
                <a:cs typeface="+mj-lt"/>
              </a:rPr>
              <a:t> </a:t>
            </a:r>
            <a:endParaRPr lang="en-US" sz="3700">
              <a:solidFill>
                <a:srgbClr val="FFFFFF"/>
              </a:solidFill>
              <a:cs typeface="Calibri Light"/>
            </a:endParaRPr>
          </a:p>
        </p:txBody>
      </p:sp>
      <p:sp>
        <p:nvSpPr>
          <p:cNvPr id="3" name="Content Placeholder 2">
            <a:extLst>
              <a:ext uri="{FF2B5EF4-FFF2-40B4-BE49-F238E27FC236}">
                <a16:creationId xmlns:a16="http://schemas.microsoft.com/office/drawing/2014/main" id="{9696B046-7FC3-4FC4-97F3-B0344D3F259C}"/>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sz="2400" dirty="0">
                <a:solidFill>
                  <a:srgbClr val="000000"/>
                </a:solidFill>
                <a:cs typeface="Calibri"/>
              </a:rPr>
              <a:t>As part of you Junior Cycle Business Studies – you might have to calculate the premium for insurance</a:t>
            </a:r>
            <a:endParaRPr lang="en-US" dirty="0"/>
          </a:p>
          <a:p>
            <a:r>
              <a:rPr lang="en-US" sz="2400" dirty="0">
                <a:solidFill>
                  <a:srgbClr val="000000"/>
                </a:solidFill>
                <a:cs typeface="Calibri"/>
              </a:rPr>
              <a:t>Have a look at the tutorial videos to help with this</a:t>
            </a:r>
            <a:endParaRPr lang="en-US">
              <a:solidFill>
                <a:srgbClr val="000000"/>
              </a:solidFill>
              <a:cs typeface="Calibri"/>
            </a:endParaRPr>
          </a:p>
        </p:txBody>
      </p:sp>
    </p:spTree>
    <p:extLst>
      <p:ext uri="{BB962C8B-B14F-4D97-AF65-F5344CB8AC3E}">
        <p14:creationId xmlns:p14="http://schemas.microsoft.com/office/powerpoint/2010/main" val="4278227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5D09B18-6C1D-4143-BFDF-B0041B5E7A2A}"/>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002D85D2-D238-4C72-9540-D8A6C8C2BC52}"/>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US" sz="2400" b="1" dirty="0">
                <a:solidFill>
                  <a:srgbClr val="000000"/>
                </a:solidFill>
                <a:ea typeface="+mn-lt"/>
                <a:cs typeface="+mn-lt"/>
              </a:rPr>
              <a:t>Insurance </a:t>
            </a:r>
            <a:r>
              <a:rPr lang="en-US" sz="2400" b="1" baseline="30000" dirty="0">
                <a:solidFill>
                  <a:srgbClr val="000000"/>
                </a:solidFill>
                <a:ea typeface="+mn-lt"/>
                <a:cs typeface="+mn-lt"/>
              </a:rPr>
              <a:t>Def</a:t>
            </a:r>
            <a:r>
              <a:rPr lang="en-US" sz="2400" dirty="0">
                <a:solidFill>
                  <a:srgbClr val="000000"/>
                </a:solidFill>
                <a:ea typeface="+mn-lt"/>
                <a:cs typeface="+mn-lt"/>
              </a:rPr>
              <a:t> This is financial protection against a loss that might occur in the future. It will pace the insured person back in the same financial position they were in before they suffered the loss. </a:t>
            </a:r>
            <a:endParaRPr lang="en-US" sz="2400" dirty="0">
              <a:solidFill>
                <a:srgbClr val="000000"/>
              </a:solidFill>
              <a:cs typeface="Calibri" panose="020F0502020204030204"/>
            </a:endParaRPr>
          </a:p>
          <a:p>
            <a:pPr>
              <a:lnSpc>
                <a:spcPct val="100000"/>
              </a:lnSpc>
              <a:spcBef>
                <a:spcPts val="0"/>
              </a:spcBef>
              <a:buNone/>
            </a:pPr>
            <a:r>
              <a:rPr lang="en-US" sz="2400" b="1" dirty="0">
                <a:solidFill>
                  <a:srgbClr val="000000"/>
                </a:solidFill>
                <a:ea typeface="+mn-lt"/>
                <a:cs typeface="+mn-lt"/>
              </a:rPr>
              <a:t>Premium </a:t>
            </a:r>
            <a:r>
              <a:rPr lang="en-US" sz="2400" b="1" baseline="30000" dirty="0">
                <a:solidFill>
                  <a:srgbClr val="000000"/>
                </a:solidFill>
                <a:ea typeface="+mn-lt"/>
                <a:cs typeface="+mn-lt"/>
              </a:rPr>
              <a:t>Def</a:t>
            </a:r>
            <a:r>
              <a:rPr lang="en-US" sz="2400" dirty="0">
                <a:solidFill>
                  <a:srgbClr val="000000"/>
                </a:solidFill>
                <a:ea typeface="+mn-lt"/>
                <a:cs typeface="+mn-lt"/>
              </a:rPr>
              <a:t> This is the fee or money that people pay to insurance companies </a:t>
            </a:r>
            <a:endParaRPr lang="en-US" sz="2400">
              <a:solidFill>
                <a:srgbClr val="000000"/>
              </a:solidFill>
              <a:ea typeface="+mn-lt"/>
              <a:cs typeface="+mn-lt"/>
            </a:endParaRPr>
          </a:p>
          <a:p>
            <a:pPr>
              <a:lnSpc>
                <a:spcPct val="100000"/>
              </a:lnSpc>
              <a:spcBef>
                <a:spcPts val="0"/>
              </a:spcBef>
              <a:buNone/>
            </a:pPr>
            <a:r>
              <a:rPr lang="en-US" sz="2400" dirty="0">
                <a:solidFill>
                  <a:srgbClr val="000000"/>
                </a:solidFill>
                <a:ea typeface="+mn-lt"/>
                <a:cs typeface="+mn-lt"/>
              </a:rPr>
              <a:t>for insurance </a:t>
            </a:r>
            <a:endParaRPr lang="en-US" sz="2400" dirty="0">
              <a:solidFill>
                <a:srgbClr val="000000"/>
              </a:solidFill>
              <a:cs typeface="Calibri"/>
            </a:endParaRPr>
          </a:p>
          <a:p>
            <a:pPr marL="0" indent="0">
              <a:lnSpc>
                <a:spcPct val="100000"/>
              </a:lnSpc>
              <a:spcBef>
                <a:spcPts val="0"/>
              </a:spcBef>
              <a:buNone/>
            </a:pPr>
            <a:r>
              <a:rPr lang="en-US" sz="2400" b="1" dirty="0">
                <a:solidFill>
                  <a:srgbClr val="000000"/>
                </a:solidFill>
                <a:ea typeface="+mn-lt"/>
                <a:cs typeface="+mn-lt"/>
              </a:rPr>
              <a:t>Compensation </a:t>
            </a:r>
            <a:r>
              <a:rPr lang="en-US" sz="2400" b="1" baseline="30000" dirty="0">
                <a:solidFill>
                  <a:srgbClr val="000000"/>
                </a:solidFill>
                <a:ea typeface="+mn-lt"/>
                <a:cs typeface="+mn-lt"/>
              </a:rPr>
              <a:t>Def</a:t>
            </a:r>
            <a:r>
              <a:rPr lang="en-US" sz="2400" dirty="0">
                <a:solidFill>
                  <a:srgbClr val="000000"/>
                </a:solidFill>
                <a:ea typeface="+mn-lt"/>
                <a:cs typeface="+mn-lt"/>
              </a:rPr>
              <a:t> This is the financial payment - what a person will receive if they suffer a loss </a:t>
            </a:r>
            <a:endParaRPr lang="en-US" sz="2400" dirty="0">
              <a:solidFill>
                <a:srgbClr val="000000"/>
              </a:solidFill>
              <a:cs typeface="Calibri" panose="020F0502020204030204"/>
            </a:endParaRPr>
          </a:p>
        </p:txBody>
      </p:sp>
    </p:spTree>
    <p:extLst>
      <p:ext uri="{BB962C8B-B14F-4D97-AF65-F5344CB8AC3E}">
        <p14:creationId xmlns:p14="http://schemas.microsoft.com/office/powerpoint/2010/main" val="1071339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EBF84C1-6DE1-4128-ABAF-7F290F6CB834}"/>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MAKING A CLAIM</a:t>
            </a:r>
            <a:endParaRPr lang="en-US">
              <a:solidFill>
                <a:srgbClr val="FFFFFF"/>
              </a:solidFill>
            </a:endParaRPr>
          </a:p>
        </p:txBody>
      </p:sp>
      <p:sp>
        <p:nvSpPr>
          <p:cNvPr id="3" name="Content Placeholder 2">
            <a:extLst>
              <a:ext uri="{FF2B5EF4-FFF2-40B4-BE49-F238E27FC236}">
                <a16:creationId xmlns:a16="http://schemas.microsoft.com/office/drawing/2014/main" id="{4E4B6DA1-18C0-4233-BA9C-EB8EE4E766B6}"/>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sz="2400" b="1" dirty="0">
                <a:solidFill>
                  <a:srgbClr val="000000"/>
                </a:solidFill>
                <a:ea typeface="+mn-lt"/>
                <a:cs typeface="+mn-lt"/>
              </a:rPr>
              <a:t>Claim form </a:t>
            </a:r>
            <a:r>
              <a:rPr lang="en-US" sz="2400" b="1" baseline="30000" dirty="0">
                <a:solidFill>
                  <a:srgbClr val="000000"/>
                </a:solidFill>
                <a:ea typeface="+mn-lt"/>
                <a:cs typeface="+mn-lt"/>
              </a:rPr>
              <a:t>Def</a:t>
            </a:r>
            <a:r>
              <a:rPr lang="en-US" sz="2400" dirty="0">
                <a:solidFill>
                  <a:srgbClr val="000000"/>
                </a:solidFill>
                <a:ea typeface="+mn-lt"/>
                <a:cs typeface="+mn-lt"/>
              </a:rPr>
              <a:t> This will be filled out by an insured if they are seeking compensation after a loss has occurred </a:t>
            </a:r>
            <a:endParaRPr lang="en-US" sz="2400" dirty="0">
              <a:solidFill>
                <a:srgbClr val="000000"/>
              </a:solidFill>
              <a:cs typeface="Calibri" panose="020F0502020204030204"/>
            </a:endParaRPr>
          </a:p>
          <a:p>
            <a:r>
              <a:rPr lang="en-US" sz="2400" dirty="0">
                <a:solidFill>
                  <a:srgbClr val="000000"/>
                </a:solidFill>
                <a:ea typeface="+mn-lt"/>
                <a:cs typeface="+mn-lt"/>
              </a:rPr>
              <a:t>As part of you Junior Cycle Business Studies – you might have to calculate the premium for insurance – so please revise this section form your SAB</a:t>
            </a:r>
            <a:endParaRPr lang="en-US" sz="2400" dirty="0">
              <a:solidFill>
                <a:srgbClr val="000000"/>
              </a:solidFill>
            </a:endParaRPr>
          </a:p>
        </p:txBody>
      </p:sp>
    </p:spTree>
    <p:extLst>
      <p:ext uri="{BB962C8B-B14F-4D97-AF65-F5344CB8AC3E}">
        <p14:creationId xmlns:p14="http://schemas.microsoft.com/office/powerpoint/2010/main" val="3840736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58D3B04-5FDA-4678-8233-5F4D3EF46739}"/>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AVERAGE CLAUSE</a:t>
            </a:r>
            <a:endParaRPr lang="en-US">
              <a:solidFill>
                <a:srgbClr val="FFFFFF"/>
              </a:solidFill>
            </a:endParaRPr>
          </a:p>
        </p:txBody>
      </p:sp>
      <p:sp>
        <p:nvSpPr>
          <p:cNvPr id="3" name="Content Placeholder 2">
            <a:extLst>
              <a:ext uri="{FF2B5EF4-FFF2-40B4-BE49-F238E27FC236}">
                <a16:creationId xmlns:a16="http://schemas.microsoft.com/office/drawing/2014/main" id="{D96348AC-87F8-4E48-B1E2-4A5B2354193E}"/>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sz="2400" b="1" dirty="0">
                <a:solidFill>
                  <a:srgbClr val="000000"/>
                </a:solidFill>
                <a:ea typeface="+mn-lt"/>
                <a:cs typeface="+mn-lt"/>
              </a:rPr>
              <a:t>Average Clause </a:t>
            </a:r>
            <a:r>
              <a:rPr lang="en-US" sz="2400" b="1" baseline="30000" dirty="0">
                <a:solidFill>
                  <a:srgbClr val="000000"/>
                </a:solidFill>
                <a:ea typeface="+mn-lt"/>
                <a:cs typeface="+mn-lt"/>
              </a:rPr>
              <a:t>Def</a:t>
            </a:r>
            <a:r>
              <a:rPr lang="en-US" sz="2400" dirty="0">
                <a:solidFill>
                  <a:srgbClr val="000000"/>
                </a:solidFill>
                <a:ea typeface="+mn-lt"/>
                <a:cs typeface="+mn-lt"/>
              </a:rPr>
              <a:t> This is used when an item is underinsured, or partial loss has occurred </a:t>
            </a:r>
          </a:p>
          <a:p>
            <a:r>
              <a:rPr lang="en-US" sz="2400" dirty="0">
                <a:solidFill>
                  <a:srgbClr val="000000"/>
                </a:solidFill>
                <a:ea typeface="+mn-lt"/>
                <a:cs typeface="+mn-lt"/>
              </a:rPr>
              <a:t>As part of you Junior Cycle Business Studies – you might have to calculate the premium for insurance</a:t>
            </a:r>
          </a:p>
          <a:p>
            <a:r>
              <a:rPr lang="en-US" sz="2400" dirty="0">
                <a:solidFill>
                  <a:srgbClr val="000000"/>
                </a:solidFill>
                <a:ea typeface="+mn-lt"/>
                <a:cs typeface="+mn-lt"/>
              </a:rPr>
              <a:t>Have a look at the tutorial videos to help with this</a:t>
            </a:r>
          </a:p>
        </p:txBody>
      </p:sp>
    </p:spTree>
    <p:extLst>
      <p:ext uri="{BB962C8B-B14F-4D97-AF65-F5344CB8AC3E}">
        <p14:creationId xmlns:p14="http://schemas.microsoft.com/office/powerpoint/2010/main" val="4047188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F19F125-6480-4F67-A29D-90E1452B9541}"/>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RENEWING YOUR INSURANCE POLICY</a:t>
            </a:r>
            <a:endParaRPr lang="en-US">
              <a:solidFill>
                <a:srgbClr val="FFFFFF"/>
              </a:solidFill>
            </a:endParaRPr>
          </a:p>
        </p:txBody>
      </p:sp>
      <p:sp>
        <p:nvSpPr>
          <p:cNvPr id="3" name="Content Placeholder 2">
            <a:extLst>
              <a:ext uri="{FF2B5EF4-FFF2-40B4-BE49-F238E27FC236}">
                <a16:creationId xmlns:a16="http://schemas.microsoft.com/office/drawing/2014/main" id="{20CA239C-2649-4BF4-B974-78A0DDC9FB36}"/>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400" b="1">
                <a:solidFill>
                  <a:srgbClr val="000000"/>
                </a:solidFill>
                <a:ea typeface="+mn-lt"/>
                <a:cs typeface="+mn-lt"/>
              </a:rPr>
              <a:t>Renewal Notice </a:t>
            </a:r>
            <a:r>
              <a:rPr lang="en-US" sz="2400" b="1" baseline="30000">
                <a:solidFill>
                  <a:srgbClr val="000000"/>
                </a:solidFill>
                <a:ea typeface="+mn-lt"/>
                <a:cs typeface="+mn-lt"/>
              </a:rPr>
              <a:t>Def</a:t>
            </a:r>
            <a:r>
              <a:rPr lang="en-US" sz="2400">
                <a:solidFill>
                  <a:srgbClr val="000000"/>
                </a:solidFill>
                <a:ea typeface="+mn-lt"/>
                <a:cs typeface="+mn-lt"/>
              </a:rPr>
              <a:t> This is sent to an insured when their renewal policy is due. </a:t>
            </a:r>
            <a:endParaRPr lang="en-US" sz="2400">
              <a:solidFill>
                <a:srgbClr val="000000"/>
              </a:solidFill>
              <a:cs typeface="Calibri" panose="020F0502020204030204"/>
            </a:endParaRPr>
          </a:p>
          <a:p>
            <a:pPr marL="0" indent="0">
              <a:buNone/>
            </a:pPr>
            <a:r>
              <a:rPr lang="en-US" sz="2400">
                <a:solidFill>
                  <a:srgbClr val="000000"/>
                </a:solidFill>
                <a:ea typeface="+mn-lt"/>
                <a:cs typeface="+mn-lt"/>
              </a:rPr>
              <a:t>It is a good idea to shop around to the best possible deal and save money on you premium </a:t>
            </a:r>
            <a:endParaRPr lang="en-US" sz="2400">
              <a:solidFill>
                <a:srgbClr val="000000"/>
              </a:solidFill>
              <a:cs typeface="Calibri" panose="020F0502020204030204"/>
            </a:endParaRPr>
          </a:p>
        </p:txBody>
      </p:sp>
    </p:spTree>
    <p:extLst>
      <p:ext uri="{BB962C8B-B14F-4D97-AF65-F5344CB8AC3E}">
        <p14:creationId xmlns:p14="http://schemas.microsoft.com/office/powerpoint/2010/main" val="3349393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8AFE9B6-ACC8-42A7-B25E-02595BE15DAF}"/>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IS INSURANCE NECESSARY</a:t>
            </a:r>
            <a:endParaRPr lang="en-US">
              <a:solidFill>
                <a:srgbClr val="FFFFFF"/>
              </a:solidFill>
            </a:endParaRPr>
          </a:p>
        </p:txBody>
      </p:sp>
      <p:sp>
        <p:nvSpPr>
          <p:cNvPr id="3" name="Content Placeholder 2">
            <a:extLst>
              <a:ext uri="{FF2B5EF4-FFF2-40B4-BE49-F238E27FC236}">
                <a16:creationId xmlns:a16="http://schemas.microsoft.com/office/drawing/2014/main" id="{E5B05127-B31D-4289-A0BE-83F783DA7B41}"/>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400" b="1" dirty="0">
                <a:solidFill>
                  <a:srgbClr val="000000"/>
                </a:solidFill>
                <a:ea typeface="+mn-lt"/>
                <a:cs typeface="+mn-lt"/>
              </a:rPr>
              <a:t>Advantages </a:t>
            </a:r>
            <a:endParaRPr lang="en-US" sz="2400" dirty="0">
              <a:solidFill>
                <a:srgbClr val="000000"/>
              </a:solidFill>
              <a:cs typeface="Calibri" panose="020F0502020204030204"/>
            </a:endParaRPr>
          </a:p>
          <a:p>
            <a:r>
              <a:rPr lang="en-US" sz="2400" dirty="0">
                <a:solidFill>
                  <a:srgbClr val="000000"/>
                </a:solidFill>
                <a:ea typeface="+mn-lt"/>
                <a:cs typeface="+mn-lt"/>
              </a:rPr>
              <a:t>It can prevent accidents from happening</a:t>
            </a:r>
            <a:endParaRPr lang="en-US" sz="2400" dirty="0">
              <a:solidFill>
                <a:srgbClr val="000000"/>
              </a:solidFill>
            </a:endParaRPr>
          </a:p>
          <a:p>
            <a:r>
              <a:rPr lang="en-US" sz="2400" dirty="0">
                <a:solidFill>
                  <a:srgbClr val="000000"/>
                </a:solidFill>
                <a:ea typeface="+mn-lt"/>
                <a:cs typeface="+mn-lt"/>
              </a:rPr>
              <a:t>If can help household and business to recover some of the losses </a:t>
            </a:r>
            <a:endParaRPr lang="en-US" sz="2400">
              <a:solidFill>
                <a:srgbClr val="000000"/>
              </a:solidFill>
            </a:endParaRPr>
          </a:p>
          <a:p>
            <a:pPr marL="0" indent="0">
              <a:buNone/>
            </a:pPr>
            <a:endParaRPr lang="en-US" sz="2400">
              <a:solidFill>
                <a:srgbClr val="000000"/>
              </a:solidFill>
              <a:cs typeface="Calibri" panose="020F0502020204030204"/>
            </a:endParaRPr>
          </a:p>
          <a:p>
            <a:pPr marL="0" indent="0">
              <a:buNone/>
            </a:pPr>
            <a:r>
              <a:rPr lang="en-US" sz="2400" b="1" dirty="0">
                <a:solidFill>
                  <a:srgbClr val="000000"/>
                </a:solidFill>
                <a:ea typeface="+mn-lt"/>
                <a:cs typeface="+mn-lt"/>
              </a:rPr>
              <a:t>Disadvantage </a:t>
            </a:r>
            <a:endParaRPr lang="en-US" sz="2400">
              <a:solidFill>
                <a:srgbClr val="000000"/>
              </a:solidFill>
              <a:cs typeface="Calibri" panose="020F0502020204030204"/>
            </a:endParaRPr>
          </a:p>
          <a:p>
            <a:r>
              <a:rPr lang="en-US" sz="2400" dirty="0">
                <a:solidFill>
                  <a:srgbClr val="000000"/>
                </a:solidFill>
                <a:ea typeface="+mn-lt"/>
                <a:cs typeface="+mn-lt"/>
              </a:rPr>
              <a:t>Can be expensive</a:t>
            </a:r>
            <a:endParaRPr lang="en-US" sz="2400" dirty="0">
              <a:solidFill>
                <a:srgbClr val="000000"/>
              </a:solidFill>
            </a:endParaRPr>
          </a:p>
          <a:p>
            <a:endParaRPr lang="en-US" sz="2400">
              <a:solidFill>
                <a:srgbClr val="000000"/>
              </a:solidFill>
              <a:cs typeface="Calibri"/>
            </a:endParaRPr>
          </a:p>
        </p:txBody>
      </p:sp>
    </p:spTree>
    <p:extLst>
      <p:ext uri="{BB962C8B-B14F-4D97-AF65-F5344CB8AC3E}">
        <p14:creationId xmlns:p14="http://schemas.microsoft.com/office/powerpoint/2010/main" val="3506638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83AD887-B8D8-40E6-8AFE-C28C51033AD9}"/>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5074D57B-76E5-4A0B-AE1E-6817F06155F2}"/>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buNone/>
            </a:pPr>
            <a:r>
              <a:rPr lang="en-US" sz="2200" b="1" dirty="0">
                <a:solidFill>
                  <a:srgbClr val="000000"/>
                </a:solidFill>
                <a:ea typeface="+mn-lt"/>
                <a:cs typeface="+mn-lt"/>
              </a:rPr>
              <a:t>Insurable Interest </a:t>
            </a:r>
            <a:r>
              <a:rPr lang="en-US" sz="2200" b="1" baseline="30000" dirty="0">
                <a:solidFill>
                  <a:srgbClr val="000000"/>
                </a:solidFill>
                <a:ea typeface="+mn-lt"/>
                <a:cs typeface="+mn-lt"/>
              </a:rPr>
              <a:t>Def</a:t>
            </a:r>
            <a:r>
              <a:rPr lang="en-US" sz="2200" dirty="0">
                <a:solidFill>
                  <a:srgbClr val="000000"/>
                </a:solidFill>
                <a:ea typeface="+mn-lt"/>
                <a:cs typeface="+mn-lt"/>
              </a:rPr>
              <a:t> This means that you must benefit form the existence and suffer from its  Loss. You must have an interest in the item being insured </a:t>
            </a:r>
          </a:p>
          <a:p>
            <a:pPr marL="0" indent="0">
              <a:buNone/>
            </a:pPr>
            <a:r>
              <a:rPr lang="en-US" sz="2200" b="1" dirty="0">
                <a:solidFill>
                  <a:srgbClr val="000000"/>
                </a:solidFill>
                <a:ea typeface="+mn-lt"/>
                <a:cs typeface="+mn-lt"/>
              </a:rPr>
              <a:t>Utmost Good Faith </a:t>
            </a:r>
            <a:r>
              <a:rPr lang="en-US" sz="2200" b="1" baseline="30000" dirty="0">
                <a:solidFill>
                  <a:srgbClr val="000000"/>
                </a:solidFill>
                <a:ea typeface="+mn-lt"/>
                <a:cs typeface="+mn-lt"/>
              </a:rPr>
              <a:t>Def</a:t>
            </a:r>
            <a:r>
              <a:rPr lang="en-US" sz="2200" dirty="0">
                <a:solidFill>
                  <a:srgbClr val="000000"/>
                </a:solidFill>
                <a:ea typeface="+mn-lt"/>
                <a:cs typeface="+mn-lt"/>
              </a:rPr>
              <a:t> This means that when you are applying for insurance you must give all material facts to the company. A material fact is a fact that you affect the price of the premium that they would charge </a:t>
            </a:r>
          </a:p>
          <a:p>
            <a:pPr marL="0" indent="0">
              <a:buNone/>
            </a:pPr>
            <a:r>
              <a:rPr lang="en-US" sz="2200" b="1" dirty="0">
                <a:solidFill>
                  <a:srgbClr val="000000"/>
                </a:solidFill>
                <a:ea typeface="+mn-lt"/>
                <a:cs typeface="+mn-lt"/>
              </a:rPr>
              <a:t>Indemnity </a:t>
            </a:r>
            <a:r>
              <a:rPr lang="en-US" sz="2200" b="1" baseline="30000" dirty="0">
                <a:solidFill>
                  <a:srgbClr val="000000"/>
                </a:solidFill>
                <a:ea typeface="+mn-lt"/>
                <a:cs typeface="+mn-lt"/>
              </a:rPr>
              <a:t>Def</a:t>
            </a:r>
            <a:r>
              <a:rPr lang="en-US" sz="2200" dirty="0">
                <a:solidFill>
                  <a:srgbClr val="000000"/>
                </a:solidFill>
                <a:ea typeface="+mn-lt"/>
                <a:cs typeface="+mn-lt"/>
              </a:rPr>
              <a:t> This means that you can’t make a profit from insurance. You must be put back into the same financial position you were in before you suffer the loss </a:t>
            </a:r>
          </a:p>
          <a:p>
            <a:endParaRPr lang="en-US" sz="2200" dirty="0">
              <a:solidFill>
                <a:srgbClr val="000000"/>
              </a:solidFill>
              <a:cs typeface="Calibri"/>
            </a:endParaRPr>
          </a:p>
        </p:txBody>
      </p:sp>
    </p:spTree>
    <p:extLst>
      <p:ext uri="{BB962C8B-B14F-4D97-AF65-F5344CB8AC3E}">
        <p14:creationId xmlns:p14="http://schemas.microsoft.com/office/powerpoint/2010/main" val="75607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83AD887-B8D8-40E6-8AFE-C28C51033AD9}"/>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5074D57B-76E5-4A0B-AE1E-6817F06155F2}"/>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US" sz="2400" b="1" dirty="0">
                <a:solidFill>
                  <a:srgbClr val="000000"/>
                </a:solidFill>
                <a:ea typeface="+mn-lt"/>
                <a:cs typeface="+mn-lt"/>
              </a:rPr>
              <a:t>Subrogation </a:t>
            </a:r>
            <a:r>
              <a:rPr lang="en-US" sz="2400" b="1" baseline="30000" dirty="0">
                <a:solidFill>
                  <a:srgbClr val="000000"/>
                </a:solidFill>
                <a:ea typeface="+mn-lt"/>
                <a:cs typeface="+mn-lt"/>
              </a:rPr>
              <a:t>Def</a:t>
            </a:r>
            <a:r>
              <a:rPr lang="en-US" sz="2400" dirty="0">
                <a:solidFill>
                  <a:srgbClr val="000000"/>
                </a:solidFill>
                <a:ea typeface="+mn-lt"/>
                <a:cs typeface="+mn-lt"/>
              </a:rPr>
              <a:t> This means that once an insurance company has paid compensation the ownership of that item passes to the insurance compony </a:t>
            </a:r>
          </a:p>
          <a:p>
            <a:pPr marL="0" indent="0">
              <a:buNone/>
            </a:pPr>
            <a:r>
              <a:rPr lang="en-US" sz="2400" b="1" dirty="0">
                <a:solidFill>
                  <a:srgbClr val="000000"/>
                </a:solidFill>
                <a:ea typeface="+mn-lt"/>
                <a:cs typeface="+mn-lt"/>
              </a:rPr>
              <a:t>Contribution </a:t>
            </a:r>
            <a:r>
              <a:rPr lang="en-US" sz="2400" b="1" baseline="30000" dirty="0">
                <a:solidFill>
                  <a:srgbClr val="000000"/>
                </a:solidFill>
                <a:ea typeface="+mn-lt"/>
                <a:cs typeface="+mn-lt"/>
              </a:rPr>
              <a:t>Def </a:t>
            </a:r>
            <a:r>
              <a:rPr lang="en-US" sz="2400" dirty="0">
                <a:solidFill>
                  <a:srgbClr val="000000"/>
                </a:solidFill>
                <a:ea typeface="+mn-lt"/>
                <a:cs typeface="+mn-lt"/>
              </a:rPr>
              <a:t>This means that if you insure the same risk with two insurance companies, they will divide the cost of the claim between them. You will not receive the full compensation from both companies. This is because of Indemnity </a:t>
            </a:r>
            <a:endParaRPr lang="en-US" sz="2400">
              <a:solidFill>
                <a:srgbClr val="000000"/>
              </a:solidFill>
              <a:cs typeface="Calibri"/>
            </a:endParaRPr>
          </a:p>
        </p:txBody>
      </p:sp>
    </p:spTree>
    <p:extLst>
      <p:ext uri="{BB962C8B-B14F-4D97-AF65-F5344CB8AC3E}">
        <p14:creationId xmlns:p14="http://schemas.microsoft.com/office/powerpoint/2010/main" val="3718839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490ADF0-D7D4-4E3E-87EB-FE623DF3BA11}"/>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6F11944D-F392-4615-BB39-1583B7354F8F}"/>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spcBef>
                <a:spcPts val="0"/>
              </a:spcBef>
              <a:spcAft>
                <a:spcPts val="600"/>
              </a:spcAft>
              <a:buNone/>
            </a:pPr>
            <a:r>
              <a:rPr lang="en-US" sz="2200" b="1">
                <a:solidFill>
                  <a:srgbClr val="000000"/>
                </a:solidFill>
                <a:ea typeface="+mn-lt"/>
                <a:cs typeface="+mn-lt"/>
              </a:rPr>
              <a:t>Assurance </a:t>
            </a:r>
            <a:r>
              <a:rPr lang="en-US" sz="2200" b="1" baseline="30000">
                <a:solidFill>
                  <a:srgbClr val="000000"/>
                </a:solidFill>
                <a:ea typeface="+mn-lt"/>
                <a:cs typeface="+mn-lt"/>
              </a:rPr>
              <a:t>Def</a:t>
            </a:r>
            <a:r>
              <a:rPr lang="en-US" sz="2200">
                <a:solidFill>
                  <a:srgbClr val="000000"/>
                </a:solidFill>
                <a:ea typeface="+mn-lt"/>
                <a:cs typeface="+mn-lt"/>
              </a:rPr>
              <a:t> This is something that will happen in the future for example death and the policy pays out when the person dies </a:t>
            </a:r>
            <a:endParaRPr lang="en-US" sz="2200">
              <a:solidFill>
                <a:srgbClr val="000000"/>
              </a:solidFill>
              <a:cs typeface="Calibri"/>
            </a:endParaRPr>
          </a:p>
          <a:p>
            <a:pPr marL="0" indent="0">
              <a:spcBef>
                <a:spcPts val="0"/>
              </a:spcBef>
              <a:spcAft>
                <a:spcPts val="600"/>
              </a:spcAft>
              <a:buNone/>
            </a:pPr>
            <a:r>
              <a:rPr lang="en-US" sz="2200" b="1">
                <a:solidFill>
                  <a:srgbClr val="000000"/>
                </a:solidFill>
                <a:ea typeface="+mn-lt"/>
                <a:cs typeface="+mn-lt"/>
              </a:rPr>
              <a:t>Term Policy </a:t>
            </a:r>
            <a:r>
              <a:rPr lang="en-US" sz="2200" b="1" baseline="30000">
                <a:solidFill>
                  <a:srgbClr val="000000"/>
                </a:solidFill>
                <a:ea typeface="+mn-lt"/>
                <a:cs typeface="+mn-lt"/>
              </a:rPr>
              <a:t>Def</a:t>
            </a:r>
            <a:r>
              <a:rPr lang="en-US" sz="2200">
                <a:solidFill>
                  <a:srgbClr val="000000"/>
                </a:solidFill>
                <a:ea typeface="+mn-lt"/>
                <a:cs typeface="+mn-lt"/>
              </a:rPr>
              <a:t> This is for a fixed term. It usually covers the duration of a mortgage. So if the insured person dies during the term of the mortgage the balance is paid off </a:t>
            </a:r>
            <a:endParaRPr lang="en-US" sz="2200">
              <a:solidFill>
                <a:srgbClr val="000000"/>
              </a:solidFill>
              <a:cs typeface="Calibri" panose="020F0502020204030204"/>
            </a:endParaRPr>
          </a:p>
          <a:p>
            <a:pPr marL="0" indent="0">
              <a:spcBef>
                <a:spcPts val="0"/>
              </a:spcBef>
              <a:spcAft>
                <a:spcPts val="600"/>
              </a:spcAft>
              <a:buNone/>
            </a:pPr>
            <a:r>
              <a:rPr lang="en-US" sz="2200" b="1">
                <a:solidFill>
                  <a:srgbClr val="000000"/>
                </a:solidFill>
                <a:ea typeface="+mn-lt"/>
                <a:cs typeface="+mn-lt"/>
              </a:rPr>
              <a:t>Whole Life Policy </a:t>
            </a:r>
            <a:r>
              <a:rPr lang="en-US" sz="2200" b="1" baseline="30000">
                <a:solidFill>
                  <a:srgbClr val="000000"/>
                </a:solidFill>
                <a:ea typeface="+mn-lt"/>
                <a:cs typeface="+mn-lt"/>
              </a:rPr>
              <a:t>Def</a:t>
            </a:r>
            <a:r>
              <a:rPr lang="en-US" sz="2200">
                <a:solidFill>
                  <a:srgbClr val="000000"/>
                </a:solidFill>
                <a:ea typeface="+mn-lt"/>
                <a:cs typeface="+mn-lt"/>
              </a:rPr>
              <a:t> This means compensation is paid when the insured person dies </a:t>
            </a:r>
            <a:endParaRPr lang="en-US" sz="2200">
              <a:solidFill>
                <a:srgbClr val="000000"/>
              </a:solidFill>
              <a:cs typeface="Calibri" panose="020F0502020204030204"/>
            </a:endParaRPr>
          </a:p>
          <a:p>
            <a:pPr marL="0" indent="0">
              <a:spcBef>
                <a:spcPts val="0"/>
              </a:spcBef>
              <a:spcAft>
                <a:spcPts val="600"/>
              </a:spcAft>
              <a:buNone/>
            </a:pPr>
            <a:r>
              <a:rPr lang="en-US" sz="2200" b="1">
                <a:solidFill>
                  <a:srgbClr val="000000"/>
                </a:solidFill>
                <a:ea typeface="+mn-lt"/>
                <a:cs typeface="+mn-lt"/>
              </a:rPr>
              <a:t>Endowment Policy </a:t>
            </a:r>
            <a:r>
              <a:rPr lang="en-US" sz="2200" b="1" baseline="30000">
                <a:solidFill>
                  <a:srgbClr val="000000"/>
                </a:solidFill>
                <a:ea typeface="+mn-lt"/>
                <a:cs typeface="+mn-lt"/>
              </a:rPr>
              <a:t>Def</a:t>
            </a:r>
            <a:r>
              <a:rPr lang="en-US" sz="2200">
                <a:solidFill>
                  <a:srgbClr val="000000"/>
                </a:solidFill>
                <a:ea typeface="+mn-lt"/>
                <a:cs typeface="+mn-lt"/>
              </a:rPr>
              <a:t> This means compensation is paid on a certain date in the future or when the insured person dies which ever happen first </a:t>
            </a:r>
            <a:endParaRPr lang="en-US" sz="2000">
              <a:solidFill>
                <a:srgbClr val="000000"/>
              </a:solidFill>
              <a:cs typeface="Calibri" panose="020F0502020204030204"/>
            </a:endParaRPr>
          </a:p>
        </p:txBody>
      </p:sp>
    </p:spTree>
    <p:extLst>
      <p:ext uri="{BB962C8B-B14F-4D97-AF65-F5344CB8AC3E}">
        <p14:creationId xmlns:p14="http://schemas.microsoft.com/office/powerpoint/2010/main" val="3849846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CC66A04-FB55-433C-8BA4-2CFF95E2F4EE}"/>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412C7EDE-F2DE-4063-8363-914A5EFB503B}"/>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US" sz="2400" b="1">
                <a:solidFill>
                  <a:srgbClr val="000000"/>
                </a:solidFill>
                <a:ea typeface="+mn-lt"/>
                <a:cs typeface="+mn-lt"/>
              </a:rPr>
              <a:t>Third Party </a:t>
            </a:r>
            <a:r>
              <a:rPr lang="en-US" sz="2400" b="1" baseline="30000">
                <a:solidFill>
                  <a:srgbClr val="000000"/>
                </a:solidFill>
                <a:ea typeface="+mn-lt"/>
                <a:cs typeface="+mn-lt"/>
              </a:rPr>
              <a:t>Def</a:t>
            </a:r>
            <a:r>
              <a:rPr lang="en-US" sz="2400">
                <a:solidFill>
                  <a:srgbClr val="000000"/>
                </a:solidFill>
                <a:ea typeface="+mn-lt"/>
                <a:cs typeface="+mn-lt"/>
              </a:rPr>
              <a:t> This pays compensation to another injured person or damage to their car if it is caused by the insured driver. It does not cover the insured drivers vehicle. This is the basic level of insurance that is required in Ireland </a:t>
            </a:r>
            <a:endParaRPr lang="en-US" sz="2400" dirty="0">
              <a:solidFill>
                <a:srgbClr val="000000"/>
              </a:solidFill>
              <a:cs typeface="Calibri" panose="020F0502020204030204"/>
            </a:endParaRPr>
          </a:p>
          <a:p>
            <a:pPr marL="0" indent="0">
              <a:buNone/>
            </a:pPr>
            <a:r>
              <a:rPr lang="en-US" sz="2400" b="1">
                <a:solidFill>
                  <a:srgbClr val="000000"/>
                </a:solidFill>
                <a:ea typeface="+mn-lt"/>
                <a:cs typeface="+mn-lt"/>
              </a:rPr>
              <a:t>Third Party fire and Theft </a:t>
            </a:r>
            <a:r>
              <a:rPr lang="en-US" sz="2400" b="1" baseline="30000">
                <a:solidFill>
                  <a:srgbClr val="000000"/>
                </a:solidFill>
                <a:ea typeface="+mn-lt"/>
                <a:cs typeface="+mn-lt"/>
              </a:rPr>
              <a:t>Def</a:t>
            </a:r>
            <a:r>
              <a:rPr lang="en-US" sz="2400">
                <a:solidFill>
                  <a:srgbClr val="000000"/>
                </a:solidFill>
                <a:ea typeface="+mn-lt"/>
                <a:cs typeface="+mn-lt"/>
              </a:rPr>
              <a:t> This includes the above but also the insured persons car catches fire or is stolen </a:t>
            </a:r>
            <a:endParaRPr lang="en-US" sz="2400" dirty="0">
              <a:solidFill>
                <a:srgbClr val="000000"/>
              </a:solidFill>
              <a:cs typeface="Calibri" panose="020F0502020204030204"/>
            </a:endParaRPr>
          </a:p>
          <a:p>
            <a:pPr marL="0" indent="0">
              <a:buNone/>
            </a:pPr>
            <a:r>
              <a:rPr lang="en-US" sz="2400" b="1">
                <a:solidFill>
                  <a:srgbClr val="000000"/>
                </a:solidFill>
                <a:ea typeface="+mn-lt"/>
                <a:cs typeface="+mn-lt"/>
              </a:rPr>
              <a:t>Fully Comprehensive </a:t>
            </a:r>
            <a:r>
              <a:rPr lang="en-US" sz="2400" b="1" baseline="30000">
                <a:solidFill>
                  <a:srgbClr val="000000"/>
                </a:solidFill>
                <a:ea typeface="+mn-lt"/>
                <a:cs typeface="+mn-lt"/>
              </a:rPr>
              <a:t>Def</a:t>
            </a:r>
            <a:r>
              <a:rPr lang="en-US" sz="2400">
                <a:solidFill>
                  <a:srgbClr val="000000"/>
                </a:solidFill>
                <a:ea typeface="+mn-lt"/>
                <a:cs typeface="+mn-lt"/>
              </a:rPr>
              <a:t> This means that all parties and vehicle that suffer a loos are covered </a:t>
            </a:r>
            <a:endParaRPr lang="en-US" sz="2400" dirty="0">
              <a:solidFill>
                <a:srgbClr val="000000"/>
              </a:solidFill>
              <a:cs typeface="Calibri" panose="020F0502020204030204"/>
            </a:endParaRPr>
          </a:p>
          <a:p>
            <a:pPr marL="0" indent="0">
              <a:buNone/>
            </a:pPr>
            <a:endParaRPr lang="en-US" sz="2400" dirty="0">
              <a:solidFill>
                <a:srgbClr val="000000"/>
              </a:solidFill>
              <a:cs typeface="Calibri" panose="020F0502020204030204"/>
            </a:endParaRPr>
          </a:p>
        </p:txBody>
      </p:sp>
    </p:spTree>
    <p:extLst>
      <p:ext uri="{BB962C8B-B14F-4D97-AF65-F5344CB8AC3E}">
        <p14:creationId xmlns:p14="http://schemas.microsoft.com/office/powerpoint/2010/main" val="1311176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CC66A04-FB55-433C-8BA4-2CFF95E2F4EE}"/>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412C7EDE-F2DE-4063-8363-914A5EFB503B}"/>
              </a:ext>
            </a:extLst>
          </p:cNvPr>
          <p:cNvSpPr>
            <a:spLocks noGrp="1"/>
          </p:cNvSpPr>
          <p:nvPr>
            <p:ph idx="1"/>
          </p:nvPr>
        </p:nvSpPr>
        <p:spPr>
          <a:xfrm>
            <a:off x="1179226" y="3092970"/>
            <a:ext cx="9833548" cy="2693976"/>
          </a:xfrm>
        </p:spPr>
        <p:txBody>
          <a:bodyPr vert="horz" lIns="91440" tIns="45720" rIns="91440" bIns="45720" rtlCol="0" anchor="t">
            <a:normAutofit lnSpcReduction="10000"/>
          </a:bodyPr>
          <a:lstStyle/>
          <a:p>
            <a:pPr marL="0" indent="0">
              <a:buNone/>
            </a:pPr>
            <a:r>
              <a:rPr lang="en-US" sz="2400" b="1">
                <a:solidFill>
                  <a:srgbClr val="000000"/>
                </a:solidFill>
                <a:ea typeface="+mn-lt"/>
                <a:cs typeface="+mn-lt"/>
              </a:rPr>
              <a:t>No Claims Bonus </a:t>
            </a:r>
            <a:r>
              <a:rPr lang="en-US" sz="2400" b="1" baseline="30000">
                <a:solidFill>
                  <a:srgbClr val="000000"/>
                </a:solidFill>
                <a:ea typeface="+mn-lt"/>
                <a:cs typeface="+mn-lt"/>
              </a:rPr>
              <a:t>Def</a:t>
            </a:r>
            <a:r>
              <a:rPr lang="en-US" sz="2400">
                <a:solidFill>
                  <a:srgbClr val="000000"/>
                </a:solidFill>
                <a:ea typeface="+mn-lt"/>
                <a:cs typeface="+mn-lt"/>
              </a:rPr>
              <a:t> This is when a policy holder doesn’t make a claim on their insurance the insurance company will give them a discount on their premium. It is a reward for not making a claim </a:t>
            </a:r>
          </a:p>
          <a:p>
            <a:pPr marL="0" indent="0">
              <a:buNone/>
            </a:pPr>
            <a:r>
              <a:rPr lang="en-US" sz="2400" b="1">
                <a:solidFill>
                  <a:srgbClr val="000000"/>
                </a:solidFill>
                <a:ea typeface="+mn-lt"/>
                <a:cs typeface="+mn-lt"/>
              </a:rPr>
              <a:t>Loading </a:t>
            </a:r>
            <a:r>
              <a:rPr lang="en-US" sz="2400" b="1" baseline="30000">
                <a:solidFill>
                  <a:srgbClr val="000000"/>
                </a:solidFill>
                <a:ea typeface="+mn-lt"/>
                <a:cs typeface="+mn-lt"/>
              </a:rPr>
              <a:t>Def</a:t>
            </a:r>
            <a:r>
              <a:rPr lang="en-US" sz="2400">
                <a:solidFill>
                  <a:srgbClr val="000000"/>
                </a:solidFill>
                <a:ea typeface="+mn-lt"/>
                <a:cs typeface="+mn-lt"/>
              </a:rPr>
              <a:t> This is an extra amount added to the basic premium to cover increased risk </a:t>
            </a:r>
          </a:p>
          <a:p>
            <a:pPr marL="0" indent="0">
              <a:buNone/>
            </a:pPr>
            <a:r>
              <a:rPr lang="en-US" sz="2400" b="1">
                <a:cs typeface="Calibri" panose="020F0502020204030204"/>
              </a:rPr>
              <a:t>Insurance Broker </a:t>
            </a:r>
            <a:r>
              <a:rPr lang="en-US" sz="2400" b="1" baseline="30000">
                <a:cs typeface="Calibri" panose="020F0502020204030204"/>
              </a:rPr>
              <a:t>Def</a:t>
            </a:r>
            <a:r>
              <a:rPr lang="en-US" sz="2400">
                <a:cs typeface="Calibri" panose="020F0502020204030204"/>
              </a:rPr>
              <a:t> They help households to get the best type of insurance to meet their needs at the best price.  They research the market to find the best policy and are paid a commission </a:t>
            </a:r>
            <a:endParaRPr lang="en-US"/>
          </a:p>
        </p:txBody>
      </p:sp>
    </p:spTree>
    <p:extLst>
      <p:ext uri="{BB962C8B-B14F-4D97-AF65-F5344CB8AC3E}">
        <p14:creationId xmlns:p14="http://schemas.microsoft.com/office/powerpoint/2010/main" val="490160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C6AD3B1-6FDB-4DB0-940B-D82488DFE92C}"/>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470D3A93-0A8A-4A62-8F14-FB40CC596E0D}"/>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US" sz="2400" b="1">
                <a:solidFill>
                  <a:srgbClr val="000000"/>
                </a:solidFill>
                <a:ea typeface="+mn-lt"/>
                <a:cs typeface="+mn-lt"/>
              </a:rPr>
              <a:t>Agent </a:t>
            </a:r>
            <a:r>
              <a:rPr lang="en-US" sz="2400" b="1" baseline="30000">
                <a:solidFill>
                  <a:srgbClr val="000000"/>
                </a:solidFill>
                <a:ea typeface="+mn-lt"/>
                <a:cs typeface="+mn-lt"/>
              </a:rPr>
              <a:t>Def</a:t>
            </a:r>
            <a:r>
              <a:rPr lang="en-US" sz="2400">
                <a:solidFill>
                  <a:srgbClr val="000000"/>
                </a:solidFill>
                <a:ea typeface="+mn-lt"/>
                <a:cs typeface="+mn-lt"/>
              </a:rPr>
              <a:t> These are people who sell policies for a particular insurance company </a:t>
            </a:r>
            <a:endParaRPr lang="en-US" sz="2400">
              <a:solidFill>
                <a:srgbClr val="000000"/>
              </a:solidFill>
              <a:cs typeface="Calibri"/>
            </a:endParaRPr>
          </a:p>
          <a:p>
            <a:pPr marL="0" indent="0">
              <a:buNone/>
            </a:pPr>
            <a:r>
              <a:rPr lang="en-US" sz="2400" b="1">
                <a:solidFill>
                  <a:srgbClr val="000000"/>
                </a:solidFill>
                <a:ea typeface="+mn-lt"/>
                <a:cs typeface="+mn-lt"/>
              </a:rPr>
              <a:t>Actuary </a:t>
            </a:r>
            <a:r>
              <a:rPr lang="en-US" sz="2400" b="1" baseline="30000">
                <a:solidFill>
                  <a:srgbClr val="000000"/>
                </a:solidFill>
                <a:ea typeface="+mn-lt"/>
                <a:cs typeface="+mn-lt"/>
              </a:rPr>
              <a:t>Def</a:t>
            </a:r>
            <a:r>
              <a:rPr lang="en-US" sz="2400">
                <a:solidFill>
                  <a:srgbClr val="000000"/>
                </a:solidFill>
                <a:ea typeface="+mn-lt"/>
                <a:cs typeface="+mn-lt"/>
              </a:rPr>
              <a:t> They calculate the premium that must be paid by the insured. The fee takes into consideration the risk or loss occurring. The greater the risk the higher the premium </a:t>
            </a:r>
            <a:endParaRPr lang="en-US" sz="2400">
              <a:solidFill>
                <a:srgbClr val="000000"/>
              </a:solidFill>
              <a:cs typeface="Calibri" panose="020F0502020204030204"/>
            </a:endParaRPr>
          </a:p>
          <a:p>
            <a:pPr marL="0" indent="0">
              <a:buNone/>
            </a:pPr>
            <a:r>
              <a:rPr lang="en-US" sz="2400" b="1">
                <a:solidFill>
                  <a:srgbClr val="000000"/>
                </a:solidFill>
                <a:ea typeface="+mn-lt"/>
                <a:cs typeface="+mn-lt"/>
              </a:rPr>
              <a:t>Loss adjuster </a:t>
            </a:r>
            <a:r>
              <a:rPr lang="en-US" sz="2400" b="1" baseline="30000">
                <a:solidFill>
                  <a:srgbClr val="000000"/>
                </a:solidFill>
                <a:ea typeface="+mn-lt"/>
                <a:cs typeface="+mn-lt"/>
              </a:rPr>
              <a:t>Def</a:t>
            </a:r>
            <a:r>
              <a:rPr lang="en-US" sz="2400">
                <a:solidFill>
                  <a:srgbClr val="000000"/>
                </a:solidFill>
                <a:ea typeface="+mn-lt"/>
                <a:cs typeface="+mn-lt"/>
              </a:rPr>
              <a:t> They will investigate a claim and decide it compensation will be paid. They also advise how much compensation to pay </a:t>
            </a:r>
            <a:endParaRPr lang="en-US" sz="2400">
              <a:solidFill>
                <a:srgbClr val="000000"/>
              </a:solidFill>
              <a:cs typeface="Calibri" panose="020F0502020204030204"/>
            </a:endParaRPr>
          </a:p>
        </p:txBody>
      </p:sp>
    </p:spTree>
    <p:extLst>
      <p:ext uri="{BB962C8B-B14F-4D97-AF65-F5344CB8AC3E}">
        <p14:creationId xmlns:p14="http://schemas.microsoft.com/office/powerpoint/2010/main" val="3822949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C6AD3B1-6FDB-4DB0-940B-D82488DFE92C}"/>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470D3A93-0A8A-4A62-8F14-FB40CC596E0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buNone/>
            </a:pPr>
            <a:r>
              <a:rPr lang="en-US" sz="2400" b="1">
                <a:solidFill>
                  <a:srgbClr val="000000"/>
                </a:solidFill>
                <a:ea typeface="+mn-lt"/>
                <a:cs typeface="+mn-lt"/>
              </a:rPr>
              <a:t>Proposal Form </a:t>
            </a:r>
            <a:r>
              <a:rPr lang="en-US" sz="2400" b="1" baseline="30000">
                <a:solidFill>
                  <a:srgbClr val="000000"/>
                </a:solidFill>
                <a:ea typeface="+mn-lt"/>
                <a:cs typeface="+mn-lt"/>
              </a:rPr>
              <a:t>Def</a:t>
            </a:r>
            <a:r>
              <a:rPr lang="en-US" sz="2400">
                <a:solidFill>
                  <a:srgbClr val="000000"/>
                </a:solidFill>
                <a:ea typeface="+mn-lt"/>
                <a:cs typeface="+mn-lt"/>
              </a:rPr>
              <a:t> This is a form that is filled out by the person looking for insurance. It is like an application form. It must be filled out truthfully (Utmost good faith) </a:t>
            </a:r>
            <a:endParaRPr lang="en-US" sz="2400">
              <a:solidFill>
                <a:srgbClr val="000000"/>
              </a:solidFill>
              <a:cs typeface="Calibri"/>
            </a:endParaRPr>
          </a:p>
          <a:p>
            <a:pPr marL="0" indent="0">
              <a:buNone/>
            </a:pPr>
            <a:r>
              <a:rPr lang="en-US" sz="2400" b="1">
                <a:solidFill>
                  <a:srgbClr val="000000"/>
                </a:solidFill>
                <a:ea typeface="+mn-lt"/>
                <a:cs typeface="+mn-lt"/>
              </a:rPr>
              <a:t>Policy </a:t>
            </a:r>
            <a:r>
              <a:rPr lang="en-US" sz="2400" b="1" baseline="30000">
                <a:solidFill>
                  <a:srgbClr val="000000"/>
                </a:solidFill>
                <a:ea typeface="+mn-lt"/>
                <a:cs typeface="+mn-lt"/>
              </a:rPr>
              <a:t>Def</a:t>
            </a:r>
            <a:r>
              <a:rPr lang="en-US" sz="2400">
                <a:solidFill>
                  <a:srgbClr val="000000"/>
                </a:solidFill>
                <a:ea typeface="+mn-lt"/>
                <a:cs typeface="+mn-lt"/>
              </a:rPr>
              <a:t> This is the document that is sent by the insurance company to inform the insured that they have been given insurance </a:t>
            </a:r>
          </a:p>
          <a:p>
            <a:pPr marL="0" indent="0">
              <a:buNone/>
            </a:pPr>
            <a:r>
              <a:rPr lang="en-US" sz="2400" b="1">
                <a:solidFill>
                  <a:srgbClr val="000000"/>
                </a:solidFill>
                <a:ea typeface="+mn-lt"/>
                <a:cs typeface="+mn-lt"/>
              </a:rPr>
              <a:t>Policy Excess </a:t>
            </a:r>
            <a:r>
              <a:rPr lang="en-US" sz="2400" b="1" baseline="30000">
                <a:solidFill>
                  <a:srgbClr val="000000"/>
                </a:solidFill>
                <a:ea typeface="+mn-lt"/>
                <a:cs typeface="+mn-lt"/>
              </a:rPr>
              <a:t>Def</a:t>
            </a:r>
            <a:r>
              <a:rPr lang="en-US" sz="2400">
                <a:solidFill>
                  <a:srgbClr val="000000"/>
                </a:solidFill>
                <a:ea typeface="+mn-lt"/>
                <a:cs typeface="+mn-lt"/>
              </a:rPr>
              <a:t> This is the amount that the insured must pay before compensation is paid by the insurance company. </a:t>
            </a:r>
            <a:endParaRPr lang="en-US" sz="2400">
              <a:solidFill>
                <a:srgbClr val="000000"/>
              </a:solidFill>
              <a:cs typeface="Calibri"/>
            </a:endParaRPr>
          </a:p>
          <a:p>
            <a:pPr marL="0" indent="0">
              <a:buNone/>
            </a:pPr>
            <a:endParaRPr lang="en-US" sz="2400" dirty="0">
              <a:solidFill>
                <a:srgbClr val="000000"/>
              </a:solidFill>
              <a:cs typeface="Calibri" panose="020F0502020204030204"/>
            </a:endParaRPr>
          </a:p>
        </p:txBody>
      </p:sp>
    </p:spTree>
    <p:extLst>
      <p:ext uri="{BB962C8B-B14F-4D97-AF65-F5344CB8AC3E}">
        <p14:creationId xmlns:p14="http://schemas.microsoft.com/office/powerpoint/2010/main" val="26594193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Strand 1</vt:lpstr>
      <vt:lpstr>KEY TERMS</vt:lpstr>
      <vt:lpstr>KEY TERMS</vt:lpstr>
      <vt:lpstr>KEY TERMS</vt:lpstr>
      <vt:lpstr>KEY TERMS</vt:lpstr>
      <vt:lpstr>KEY TERMS</vt:lpstr>
      <vt:lpstr>KEY TERMS</vt:lpstr>
      <vt:lpstr>KEY TERMS</vt:lpstr>
      <vt:lpstr>KEY TERMS</vt:lpstr>
      <vt:lpstr>KEY TERMS</vt:lpstr>
      <vt:lpstr>WHAT IS INSURANCE </vt:lpstr>
      <vt:lpstr>PRINCIPELS OF INSURANCE</vt:lpstr>
      <vt:lpstr>PRINCIPEL OF INSURANCE</vt:lpstr>
      <vt:lpstr>PRINCIPEL OF INSURANCE</vt:lpstr>
      <vt:lpstr>PRINCIPEL OF INSURANCE</vt:lpstr>
      <vt:lpstr>TYPES OF INSURANCE</vt:lpstr>
      <vt:lpstr>JOBS IN INSURANCE</vt:lpstr>
      <vt:lpstr>TAKING OUT INSURANCE</vt:lpstr>
      <vt:lpstr>HOW TO CALCUALTE A HOUSE INSURANCE PREMIUM </vt:lpstr>
      <vt:lpstr>MAKING A CLAIM</vt:lpstr>
      <vt:lpstr>AVERAGE CLAUSE</vt:lpstr>
      <vt:lpstr>RENEWING YOUR INSURANCE POLICY</vt:lpstr>
      <vt:lpstr>IS INSURANCE NECESSARY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Strand </dc:title>
  <dc:creator/>
  <cp:lastModifiedBy/>
  <cp:revision>299</cp:revision>
  <dcterms:created xsi:type="dcterms:W3CDTF">2021-01-03T21:23:29Z</dcterms:created>
  <dcterms:modified xsi:type="dcterms:W3CDTF">2021-01-03T22:56:55Z</dcterms:modified>
</cp:coreProperties>
</file>