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4" r:id="rId8"/>
    <p:sldId id="265" r:id="rId9"/>
    <p:sldId id="267" r:id="rId10"/>
    <p:sldId id="266" r:id="rId11"/>
    <p:sldId id="268" r:id="rId12"/>
    <p:sldId id="269" r:id="rId13"/>
    <p:sldId id="270" r:id="rId14"/>
    <p:sldId id="272" r:id="rId15"/>
    <p:sldId id="271" r:id="rId16"/>
    <p:sldId id="273" r:id="rId17"/>
    <p:sldId id="275" r:id="rId18"/>
    <p:sldId id="274" r:id="rId19"/>
    <p:sldId id="276" r:id="rId20"/>
    <p:sldId id="277" r:id="rId21"/>
    <p:sldId id="278" r:id="rId22"/>
    <p:sldId id="280" r:id="rId23"/>
    <p:sldId id="279" r:id="rId24"/>
    <p:sldId id="28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35F265-987D-2A35-3BA8-DA4DEED1C35E}" v="1316" dt="2021-01-03T19:26:04.914"/>
    <p1510:client id="{F1BF58EB-2434-4219-8224-C009A7458793}" v="48" dt="2021-01-03T18:43:46.5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a:solidFill>
                  <a:srgbClr val="FFFFFF"/>
                </a:solidFill>
                <a:cs typeface="Calibri Light"/>
              </a:rPr>
              <a:t>Strand 1 </a:t>
            </a:r>
            <a:br>
              <a:rPr lang="en-US">
                <a:solidFill>
                  <a:srgbClr val="FFFFFF"/>
                </a:solidFill>
                <a:cs typeface="Calibri Light"/>
              </a:rPr>
            </a:br>
            <a:r>
              <a:rPr lang="en-US">
                <a:solidFill>
                  <a:srgbClr val="FFFFFF"/>
                </a:solidFill>
                <a:cs typeface="Calibri Light"/>
              </a:rPr>
              <a:t>(Savings)</a:t>
            </a:r>
            <a:endParaRPr lang="en-US">
              <a:solidFill>
                <a:srgbClr val="FFFFFF"/>
              </a:solidFill>
            </a:endParaRPr>
          </a:p>
        </p:txBody>
      </p:sp>
      <p:sp>
        <p:nvSpPr>
          <p:cNvPr id="3" name="Subtitle 2"/>
          <p:cNvSpPr>
            <a:spLocks noGrp="1"/>
          </p:cNvSpPr>
          <p:nvPr>
            <p:ph type="subTitle" idx="1"/>
          </p:nvPr>
        </p:nvSpPr>
        <p:spPr>
          <a:xfrm>
            <a:off x="3045368" y="4074718"/>
            <a:ext cx="6105194" cy="682079"/>
          </a:xfrm>
        </p:spPr>
        <p:txBody>
          <a:bodyPr vert="horz" lIns="91440" tIns="45720" rIns="91440" bIns="45720" rtlCol="0">
            <a:normAutofit/>
          </a:bodyPr>
          <a:lstStyle/>
          <a:p>
            <a:r>
              <a:rPr lang="en-US" sz="1300">
                <a:solidFill>
                  <a:srgbClr val="FFFFFF"/>
                </a:solidFill>
                <a:ea typeface="+mn-lt"/>
                <a:cs typeface="+mn-lt"/>
              </a:rPr>
              <a:t>1.5 </a:t>
            </a:r>
            <a:r>
              <a:rPr lang="en-US" sz="1300">
                <a:solidFill>
                  <a:srgbClr val="FFFFFF"/>
                </a:solidFill>
                <a:cs typeface="Calibri"/>
              </a:rPr>
              <a:t>Identify reasons for saving and borrowing money, relate the reasons to determining appropriate sources of finance with respect to their purpose, costs and risks</a:t>
            </a:r>
            <a:endParaRPr lang="en-US" sz="1300">
              <a:solidFill>
                <a:srgbClr val="FFFFFF"/>
              </a:solidFill>
              <a:ea typeface="+mn-lt"/>
              <a:cs typeface="+mn-lt"/>
            </a:endParaRPr>
          </a:p>
          <a:p>
            <a:endParaRPr lang="en-US" sz="1300">
              <a:solidFill>
                <a:srgbClr val="FFFFFF"/>
              </a:solidFill>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9002B54-4BD3-45EC-B060-DC409C941A92}"/>
              </a:ext>
            </a:extLst>
          </p:cNvPr>
          <p:cNvSpPr>
            <a:spLocks noGrp="1"/>
          </p:cNvSpPr>
          <p:nvPr>
            <p:ph type="title"/>
          </p:nvPr>
        </p:nvSpPr>
        <p:spPr>
          <a:xfrm>
            <a:off x="640079" y="2053641"/>
            <a:ext cx="3669161" cy="2760098"/>
          </a:xfrm>
        </p:spPr>
        <p:txBody>
          <a:bodyPr>
            <a:normAutofit/>
          </a:bodyPr>
          <a:lstStyle/>
          <a:p>
            <a:r>
              <a:rPr lang="en-US" b="1">
                <a:solidFill>
                  <a:srgbClr val="FFFFFF"/>
                </a:solidFill>
                <a:ea typeface="+mj-lt"/>
                <a:cs typeface="+mj-lt"/>
              </a:rPr>
              <a:t>FACTORS TO CONSIDER WHEN SAVING OR INVESTING</a:t>
            </a:r>
            <a:endParaRPr lang="en-US">
              <a:solidFill>
                <a:srgbClr val="FFFFFF"/>
              </a:solidFill>
            </a:endParaRPr>
          </a:p>
        </p:txBody>
      </p:sp>
      <p:sp>
        <p:nvSpPr>
          <p:cNvPr id="3" name="Content Placeholder 2">
            <a:extLst>
              <a:ext uri="{FF2B5EF4-FFF2-40B4-BE49-F238E27FC236}">
                <a16:creationId xmlns:a16="http://schemas.microsoft.com/office/drawing/2014/main" id="{698FA1E8-3322-4A0A-AD9E-3E69C71DF4B8}"/>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b="1" u="sng" dirty="0">
                <a:solidFill>
                  <a:srgbClr val="000000"/>
                </a:solidFill>
                <a:ea typeface="+mn-lt"/>
                <a:cs typeface="+mn-lt"/>
              </a:rPr>
              <a:t>5. Convenience</a:t>
            </a:r>
            <a:endParaRPr lang="en-US" sz="2400" dirty="0">
              <a:solidFill>
                <a:srgbClr val="000000"/>
              </a:solidFill>
              <a:ea typeface="+mn-lt"/>
              <a:cs typeface="+mn-lt"/>
            </a:endParaRPr>
          </a:p>
          <a:p>
            <a:r>
              <a:rPr lang="en-US" sz="2400" dirty="0">
                <a:solidFill>
                  <a:srgbClr val="000000"/>
                </a:solidFill>
                <a:ea typeface="+mn-lt"/>
                <a:cs typeface="+mn-lt"/>
              </a:rPr>
              <a:t>Is it easy to make regular lodgment and withdrawals – where is the financial institution located and what are the opening hours</a:t>
            </a:r>
          </a:p>
          <a:p>
            <a:pPr marL="0" indent="0">
              <a:buNone/>
            </a:pPr>
            <a:r>
              <a:rPr lang="en-US" sz="2400" b="1" u="sng" dirty="0">
                <a:solidFill>
                  <a:srgbClr val="000000"/>
                </a:solidFill>
                <a:ea typeface="+mn-lt"/>
                <a:cs typeface="+mn-lt"/>
              </a:rPr>
              <a:t>6. Future Benefits</a:t>
            </a:r>
            <a:endParaRPr lang="en-US" sz="2400" dirty="0">
              <a:solidFill>
                <a:srgbClr val="000000"/>
              </a:solidFill>
              <a:ea typeface="+mn-lt"/>
              <a:cs typeface="+mn-lt"/>
            </a:endParaRPr>
          </a:p>
          <a:p>
            <a:r>
              <a:rPr lang="en-US" sz="2400" dirty="0">
                <a:solidFill>
                  <a:srgbClr val="000000"/>
                </a:solidFill>
                <a:ea typeface="+mn-lt"/>
                <a:cs typeface="+mn-lt"/>
              </a:rPr>
              <a:t>If you save in a financial institution that you want to borrow with in the future, you will have a credit history with them, and it might be easier to get a loan.</a:t>
            </a:r>
          </a:p>
          <a:p>
            <a:pPr marL="0" indent="0">
              <a:buNone/>
            </a:pPr>
            <a:endParaRPr lang="en-US" sz="2400" b="1" u="sng">
              <a:solidFill>
                <a:srgbClr val="000000"/>
              </a:solidFill>
              <a:ea typeface="+mn-lt"/>
              <a:cs typeface="+mn-lt"/>
            </a:endParaRPr>
          </a:p>
          <a:p>
            <a:endParaRPr lang="en-US" sz="2400">
              <a:solidFill>
                <a:srgbClr val="000000"/>
              </a:solidFill>
              <a:cs typeface="Calibri"/>
            </a:endParaRPr>
          </a:p>
        </p:txBody>
      </p:sp>
    </p:spTree>
    <p:extLst>
      <p:ext uri="{BB962C8B-B14F-4D97-AF65-F5344CB8AC3E}">
        <p14:creationId xmlns:p14="http://schemas.microsoft.com/office/powerpoint/2010/main" val="2063883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9002B54-4BD3-45EC-B060-DC409C941A92}"/>
              </a:ext>
            </a:extLst>
          </p:cNvPr>
          <p:cNvSpPr>
            <a:spLocks noGrp="1"/>
          </p:cNvSpPr>
          <p:nvPr>
            <p:ph type="title"/>
          </p:nvPr>
        </p:nvSpPr>
        <p:spPr>
          <a:xfrm>
            <a:off x="640079" y="2053641"/>
            <a:ext cx="3669161" cy="2760098"/>
          </a:xfrm>
        </p:spPr>
        <p:txBody>
          <a:bodyPr>
            <a:normAutofit/>
          </a:bodyPr>
          <a:lstStyle/>
          <a:p>
            <a:r>
              <a:rPr lang="en-US" b="1">
                <a:solidFill>
                  <a:srgbClr val="FFFFFF"/>
                </a:solidFill>
                <a:ea typeface="+mj-lt"/>
                <a:cs typeface="+mj-lt"/>
              </a:rPr>
              <a:t>FACTORS TO CONSIDER WHEN SAVING OR INVESTING</a:t>
            </a:r>
            <a:endParaRPr lang="en-US">
              <a:solidFill>
                <a:srgbClr val="FFFFFF"/>
              </a:solidFill>
            </a:endParaRPr>
          </a:p>
        </p:txBody>
      </p:sp>
      <p:sp>
        <p:nvSpPr>
          <p:cNvPr id="3" name="Content Placeholder 2">
            <a:extLst>
              <a:ext uri="{FF2B5EF4-FFF2-40B4-BE49-F238E27FC236}">
                <a16:creationId xmlns:a16="http://schemas.microsoft.com/office/drawing/2014/main" id="{698FA1E8-3322-4A0A-AD9E-3E69C71DF4B8}"/>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b="1" u="sng" dirty="0">
                <a:solidFill>
                  <a:srgbClr val="000000"/>
                </a:solidFill>
                <a:ea typeface="+mn-lt"/>
                <a:cs typeface="+mn-lt"/>
              </a:rPr>
              <a:t>7. Terms and conditions</a:t>
            </a:r>
            <a:endParaRPr lang="en-US" sz="2400" dirty="0">
              <a:solidFill>
                <a:srgbClr val="000000"/>
              </a:solidFill>
              <a:ea typeface="+mn-lt"/>
              <a:cs typeface="+mn-lt"/>
            </a:endParaRPr>
          </a:p>
          <a:p>
            <a:r>
              <a:rPr lang="en-US" sz="2400" dirty="0">
                <a:solidFill>
                  <a:srgbClr val="000000"/>
                </a:solidFill>
                <a:ea typeface="+mn-lt"/>
                <a:cs typeface="+mn-lt"/>
              </a:rPr>
              <a:t>Are there fees and banking charges involved in operating a deposit account. </a:t>
            </a:r>
          </a:p>
          <a:p>
            <a:r>
              <a:rPr lang="en-US" sz="2400" dirty="0">
                <a:solidFill>
                  <a:srgbClr val="000000"/>
                </a:solidFill>
                <a:ea typeface="+mn-lt"/>
                <a:cs typeface="+mn-lt"/>
              </a:rPr>
              <a:t>Will you be penalized for withdrawing money early?</a:t>
            </a:r>
            <a:endParaRPr lang="en-US"/>
          </a:p>
          <a:p>
            <a:endParaRPr lang="en-US" sz="2400" dirty="0">
              <a:solidFill>
                <a:srgbClr val="000000"/>
              </a:solidFill>
              <a:cs typeface="Calibri"/>
            </a:endParaRPr>
          </a:p>
        </p:txBody>
      </p:sp>
    </p:spTree>
    <p:extLst>
      <p:ext uri="{BB962C8B-B14F-4D97-AF65-F5344CB8AC3E}">
        <p14:creationId xmlns:p14="http://schemas.microsoft.com/office/powerpoint/2010/main" val="1154726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3F1C8D6-0994-45ED-8BF2-F7A8EB18DD00}"/>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Calibri"/>
                <a:cs typeface="Calibri"/>
              </a:rPr>
              <a:t>WHERE TO SAVE</a:t>
            </a:r>
            <a:endParaRPr lang="en-US">
              <a:solidFill>
                <a:srgbClr val="FFFFFF"/>
              </a:solidFill>
            </a:endParaRPr>
          </a:p>
        </p:txBody>
      </p:sp>
      <p:sp>
        <p:nvSpPr>
          <p:cNvPr id="3" name="Content Placeholder 2">
            <a:extLst>
              <a:ext uri="{FF2B5EF4-FFF2-40B4-BE49-F238E27FC236}">
                <a16:creationId xmlns:a16="http://schemas.microsoft.com/office/drawing/2014/main" id="{16978717-FCB3-4F57-91C6-269B761D9D79}"/>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dirty="0">
                <a:solidFill>
                  <a:srgbClr val="000000"/>
                </a:solidFill>
                <a:ea typeface="+mn-lt"/>
                <a:cs typeface="+mn-lt"/>
              </a:rPr>
              <a:t>Money can be saved in the following financial institutions in Ireland</a:t>
            </a:r>
            <a:endParaRPr lang="en-US" sz="2400" b="1" dirty="0">
              <a:solidFill>
                <a:srgbClr val="000000"/>
              </a:solidFill>
              <a:ea typeface="+mn-lt"/>
              <a:cs typeface="+mn-lt"/>
            </a:endParaRPr>
          </a:p>
          <a:p>
            <a:pPr marL="0" indent="0">
              <a:buNone/>
            </a:pPr>
            <a:r>
              <a:rPr lang="en-US" sz="2400" dirty="0">
                <a:solidFill>
                  <a:srgbClr val="000000"/>
                </a:solidFill>
                <a:ea typeface="+mn-lt"/>
                <a:cs typeface="+mn-lt"/>
              </a:rPr>
              <a:t>1. Commercial Banks</a:t>
            </a:r>
          </a:p>
          <a:p>
            <a:pPr marL="0" indent="0">
              <a:buNone/>
            </a:pPr>
            <a:r>
              <a:rPr lang="en-US" sz="2400" dirty="0">
                <a:solidFill>
                  <a:srgbClr val="000000"/>
                </a:solidFill>
                <a:ea typeface="+mn-lt"/>
                <a:cs typeface="+mn-lt"/>
              </a:rPr>
              <a:t>2. An Psot </a:t>
            </a:r>
          </a:p>
          <a:p>
            <a:pPr marL="0" indent="0">
              <a:buNone/>
            </a:pPr>
            <a:r>
              <a:rPr lang="en-US" sz="2400" dirty="0">
                <a:solidFill>
                  <a:srgbClr val="000000"/>
                </a:solidFill>
                <a:ea typeface="+mn-lt"/>
                <a:cs typeface="+mn-lt"/>
              </a:rPr>
              <a:t>3. Credit unions   </a:t>
            </a:r>
            <a:endParaRPr lang="en-US" dirty="0"/>
          </a:p>
          <a:p>
            <a:pPr marL="0" indent="0">
              <a:buNone/>
            </a:pPr>
            <a:r>
              <a:rPr lang="en-US" sz="2400" dirty="0">
                <a:solidFill>
                  <a:srgbClr val="000000"/>
                </a:solidFill>
                <a:ea typeface="+mn-lt"/>
                <a:cs typeface="+mn-lt"/>
              </a:rPr>
              <a:t>4. Building Societies</a:t>
            </a:r>
            <a:endParaRPr lang="en-US" sz="2400" dirty="0">
              <a:solidFill>
                <a:srgbClr val="000000"/>
              </a:solidFill>
            </a:endParaRPr>
          </a:p>
          <a:p>
            <a:endParaRPr lang="en-US" sz="2400">
              <a:solidFill>
                <a:srgbClr val="000000"/>
              </a:solidFill>
              <a:cs typeface="Calibri"/>
            </a:endParaRPr>
          </a:p>
        </p:txBody>
      </p:sp>
    </p:spTree>
    <p:extLst>
      <p:ext uri="{BB962C8B-B14F-4D97-AF65-F5344CB8AC3E}">
        <p14:creationId xmlns:p14="http://schemas.microsoft.com/office/powerpoint/2010/main" val="104186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A5DA1B8-FB18-4DA2-BCE4-BECBF2B81AC5}"/>
              </a:ext>
            </a:extLst>
          </p:cNvPr>
          <p:cNvSpPr>
            <a:spLocks noGrp="1"/>
          </p:cNvSpPr>
          <p:nvPr>
            <p:ph type="title"/>
          </p:nvPr>
        </p:nvSpPr>
        <p:spPr>
          <a:xfrm>
            <a:off x="640079" y="2053641"/>
            <a:ext cx="3669161" cy="2760098"/>
          </a:xfrm>
        </p:spPr>
        <p:txBody>
          <a:bodyPr>
            <a:normAutofit/>
          </a:bodyPr>
          <a:lstStyle/>
          <a:p>
            <a:r>
              <a:rPr lang="en-US" sz="3700" b="1" dirty="0">
                <a:solidFill>
                  <a:srgbClr val="FFFFFF"/>
                </a:solidFill>
                <a:ea typeface="+mj-lt"/>
                <a:cs typeface="+mj-lt"/>
              </a:rPr>
              <a:t>1. COMMERICAL BANKS</a:t>
            </a:r>
            <a:endParaRPr lang="en-US" sz="3700" b="1" dirty="0">
              <a:solidFill>
                <a:srgbClr val="FFFFFF"/>
              </a:solidFill>
            </a:endParaRPr>
          </a:p>
        </p:txBody>
      </p:sp>
      <p:sp>
        <p:nvSpPr>
          <p:cNvPr id="3" name="Content Placeholder 2">
            <a:extLst>
              <a:ext uri="{FF2B5EF4-FFF2-40B4-BE49-F238E27FC236}">
                <a16:creationId xmlns:a16="http://schemas.microsoft.com/office/drawing/2014/main" id="{F5851B86-7411-42B7-9B7C-9CFBB33AB220}"/>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000" dirty="0">
                <a:solidFill>
                  <a:srgbClr val="000000"/>
                </a:solidFill>
                <a:ea typeface="+mn-lt"/>
                <a:cs typeface="+mn-lt"/>
              </a:rPr>
              <a:t>A commercial bank offers a range of financial services to its customers. They all offer deposit accounts</a:t>
            </a:r>
          </a:p>
          <a:p>
            <a:endParaRPr lang="en-US" sz="2000">
              <a:solidFill>
                <a:srgbClr val="000000"/>
              </a:solidFill>
              <a:ea typeface="+mn-lt"/>
              <a:cs typeface="+mn-lt"/>
            </a:endParaRPr>
          </a:p>
          <a:p>
            <a:pPr marL="0" indent="0">
              <a:buNone/>
            </a:pPr>
            <a:r>
              <a:rPr lang="en-US" sz="2000" u="sng" dirty="0">
                <a:solidFill>
                  <a:srgbClr val="000000"/>
                </a:solidFill>
                <a:ea typeface="+mn-lt"/>
                <a:cs typeface="+mn-lt"/>
              </a:rPr>
              <a:t>Opening a saving account</a:t>
            </a:r>
            <a:endParaRPr lang="en-US" sz="2000" dirty="0">
              <a:solidFill>
                <a:srgbClr val="000000"/>
              </a:solidFill>
              <a:ea typeface="+mn-lt"/>
              <a:cs typeface="+mn-lt"/>
            </a:endParaRPr>
          </a:p>
          <a:p>
            <a:r>
              <a:rPr lang="en-US" sz="2000" dirty="0">
                <a:solidFill>
                  <a:srgbClr val="000000"/>
                </a:solidFill>
                <a:ea typeface="+mn-lt"/>
                <a:cs typeface="+mn-lt"/>
              </a:rPr>
              <a:t>Opening a saving account is very similar to opening a current account and you will need proof of identify and address</a:t>
            </a:r>
          </a:p>
          <a:p>
            <a:endParaRPr lang="en-US" sz="2000">
              <a:solidFill>
                <a:srgbClr val="000000"/>
              </a:solidFill>
              <a:ea typeface="+mn-lt"/>
              <a:cs typeface="+mn-lt"/>
            </a:endParaRPr>
          </a:p>
          <a:p>
            <a:pPr marL="0" indent="0">
              <a:buNone/>
            </a:pPr>
            <a:r>
              <a:rPr lang="en-US" sz="2000" u="sng" dirty="0">
                <a:solidFill>
                  <a:srgbClr val="000000"/>
                </a:solidFill>
                <a:ea typeface="+mn-lt"/>
                <a:cs typeface="+mn-lt"/>
              </a:rPr>
              <a:t>Types of Deposit accounts</a:t>
            </a:r>
            <a:endParaRPr lang="en-US" sz="2000" dirty="0">
              <a:solidFill>
                <a:srgbClr val="000000"/>
              </a:solidFill>
              <a:ea typeface="+mn-lt"/>
              <a:cs typeface="+mn-lt"/>
            </a:endParaRPr>
          </a:p>
          <a:p>
            <a:r>
              <a:rPr lang="en-US" sz="2000" dirty="0">
                <a:solidFill>
                  <a:srgbClr val="000000"/>
                </a:solidFill>
                <a:ea typeface="+mn-lt"/>
                <a:cs typeface="+mn-lt"/>
              </a:rPr>
              <a:t>The following are some saving accounts that are on offer from a building society. These accounts will depend on how much you want to save and how soon do you want to access your money.</a:t>
            </a:r>
          </a:p>
          <a:p>
            <a:endParaRPr lang="en-US" sz="2000">
              <a:solidFill>
                <a:srgbClr val="000000"/>
              </a:solidFill>
              <a:ea typeface="+mn-lt"/>
              <a:cs typeface="+mn-lt"/>
            </a:endParaRPr>
          </a:p>
          <a:p>
            <a:endParaRPr lang="en-US" sz="2000">
              <a:solidFill>
                <a:srgbClr val="000000"/>
              </a:solidFill>
              <a:ea typeface="+mn-lt"/>
              <a:cs typeface="+mn-lt"/>
            </a:endParaRPr>
          </a:p>
        </p:txBody>
      </p:sp>
    </p:spTree>
    <p:extLst>
      <p:ext uri="{BB962C8B-B14F-4D97-AF65-F5344CB8AC3E}">
        <p14:creationId xmlns:p14="http://schemas.microsoft.com/office/powerpoint/2010/main" val="4104758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A5DA1B8-FB18-4DA2-BCE4-BECBF2B81AC5}"/>
              </a:ext>
            </a:extLst>
          </p:cNvPr>
          <p:cNvSpPr>
            <a:spLocks noGrp="1"/>
          </p:cNvSpPr>
          <p:nvPr>
            <p:ph type="title"/>
          </p:nvPr>
        </p:nvSpPr>
        <p:spPr>
          <a:xfrm>
            <a:off x="640079" y="2053641"/>
            <a:ext cx="3669161" cy="2760098"/>
          </a:xfrm>
        </p:spPr>
        <p:txBody>
          <a:bodyPr>
            <a:normAutofit/>
          </a:bodyPr>
          <a:lstStyle/>
          <a:p>
            <a:r>
              <a:rPr lang="en-US" sz="3700" b="1" dirty="0">
                <a:solidFill>
                  <a:srgbClr val="FFFFFF"/>
                </a:solidFill>
                <a:ea typeface="+mj-lt"/>
                <a:cs typeface="+mj-lt"/>
              </a:rPr>
              <a:t>1. COMMERICAL BANKS</a:t>
            </a:r>
            <a:endParaRPr lang="en-US" sz="3700" b="1" dirty="0">
              <a:solidFill>
                <a:srgbClr val="FFFFFF"/>
              </a:solidFill>
            </a:endParaRPr>
          </a:p>
        </p:txBody>
      </p:sp>
      <p:sp>
        <p:nvSpPr>
          <p:cNvPr id="3" name="Content Placeholder 2">
            <a:extLst>
              <a:ext uri="{FF2B5EF4-FFF2-40B4-BE49-F238E27FC236}">
                <a16:creationId xmlns:a16="http://schemas.microsoft.com/office/drawing/2014/main" id="{F5851B86-7411-42B7-9B7C-9CFBB33AB220}"/>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spcBef>
                <a:spcPts val="400"/>
              </a:spcBef>
              <a:buNone/>
            </a:pPr>
            <a:r>
              <a:rPr lang="en-US" sz="2400" b="1">
                <a:solidFill>
                  <a:srgbClr val="000000"/>
                </a:solidFill>
                <a:ea typeface="+mn-lt"/>
                <a:cs typeface="+mn-lt"/>
              </a:rPr>
              <a:t>1. Demand Deposit </a:t>
            </a:r>
            <a:endParaRPr lang="en-US" sz="2400">
              <a:solidFill>
                <a:srgbClr val="000000"/>
              </a:solidFill>
              <a:cs typeface="Calibri" panose="020F0502020204030204"/>
            </a:endParaRPr>
          </a:p>
          <a:p>
            <a:pPr marL="457200" indent="-457200">
              <a:spcBef>
                <a:spcPts val="400"/>
              </a:spcBef>
            </a:pPr>
            <a:r>
              <a:rPr lang="en-US" sz="2400">
                <a:solidFill>
                  <a:srgbClr val="000000"/>
                </a:solidFill>
                <a:ea typeface="+mn-lt"/>
                <a:cs typeface="+mn-lt"/>
              </a:rPr>
              <a:t>Allows you to withdraw your money when you want. You don’t have to give the bank notice. This type of account has a low interest rate.</a:t>
            </a:r>
            <a:endParaRPr lang="en-US" sz="2400">
              <a:solidFill>
                <a:srgbClr val="000000"/>
              </a:solidFill>
            </a:endParaRPr>
          </a:p>
          <a:p>
            <a:pPr marL="0" indent="0">
              <a:spcBef>
                <a:spcPts val="400"/>
              </a:spcBef>
              <a:buNone/>
            </a:pPr>
            <a:r>
              <a:rPr lang="en-US" sz="2400" b="1">
                <a:solidFill>
                  <a:srgbClr val="000000"/>
                </a:solidFill>
                <a:ea typeface="+mn-lt"/>
                <a:cs typeface="+mn-lt"/>
              </a:rPr>
              <a:t>2. Term Deposit</a:t>
            </a:r>
          </a:p>
          <a:p>
            <a:pPr marL="457200" indent="-457200">
              <a:spcBef>
                <a:spcPts val="400"/>
              </a:spcBef>
            </a:pPr>
            <a:r>
              <a:rPr lang="en-US" sz="2400">
                <a:solidFill>
                  <a:srgbClr val="000000"/>
                </a:solidFill>
                <a:ea typeface="+mn-lt"/>
                <a:cs typeface="+mn-lt"/>
              </a:rPr>
              <a:t>This requires you to leave your money in the account for a certain length of time (7 days to 5 years). </a:t>
            </a:r>
          </a:p>
          <a:p>
            <a:pPr marL="457200" indent="-457200">
              <a:spcBef>
                <a:spcPts val="400"/>
              </a:spcBef>
            </a:pPr>
            <a:r>
              <a:rPr lang="en-US" sz="2400" dirty="0">
                <a:solidFill>
                  <a:srgbClr val="000000"/>
                </a:solidFill>
                <a:ea typeface="+mn-lt"/>
                <a:cs typeface="+mn-lt"/>
              </a:rPr>
              <a:t>These accounts have a higher rate of interest. If money is withdrawn before the term penalties may apply</a:t>
            </a:r>
            <a:endParaRPr lang="en-US" sz="2400" dirty="0">
              <a:solidFill>
                <a:srgbClr val="000000"/>
              </a:solidFill>
            </a:endParaRPr>
          </a:p>
          <a:p>
            <a:pPr marL="0" indent="0">
              <a:spcBef>
                <a:spcPts val="400"/>
              </a:spcBef>
              <a:buNone/>
            </a:pPr>
            <a:endParaRPr lang="en-US" sz="2400" b="1">
              <a:solidFill>
                <a:srgbClr val="000000"/>
              </a:solidFill>
              <a:ea typeface="+mn-lt"/>
              <a:cs typeface="+mn-lt"/>
            </a:endParaRPr>
          </a:p>
          <a:p>
            <a:endParaRPr lang="en-US" sz="2400">
              <a:solidFill>
                <a:srgbClr val="000000"/>
              </a:solidFill>
              <a:cs typeface="Calibri"/>
            </a:endParaRPr>
          </a:p>
        </p:txBody>
      </p:sp>
    </p:spTree>
    <p:extLst>
      <p:ext uri="{BB962C8B-B14F-4D97-AF65-F5344CB8AC3E}">
        <p14:creationId xmlns:p14="http://schemas.microsoft.com/office/powerpoint/2010/main" val="4218821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A5DA1B8-FB18-4DA2-BCE4-BECBF2B81AC5}"/>
              </a:ext>
            </a:extLst>
          </p:cNvPr>
          <p:cNvSpPr>
            <a:spLocks noGrp="1"/>
          </p:cNvSpPr>
          <p:nvPr>
            <p:ph type="title"/>
          </p:nvPr>
        </p:nvSpPr>
        <p:spPr>
          <a:xfrm>
            <a:off x="640079" y="2053641"/>
            <a:ext cx="3669161" cy="2760098"/>
          </a:xfrm>
        </p:spPr>
        <p:txBody>
          <a:bodyPr>
            <a:normAutofit/>
          </a:bodyPr>
          <a:lstStyle/>
          <a:p>
            <a:r>
              <a:rPr lang="en-US" sz="3700" b="1" dirty="0">
                <a:solidFill>
                  <a:srgbClr val="FFFFFF"/>
                </a:solidFill>
                <a:ea typeface="+mj-lt"/>
                <a:cs typeface="+mj-lt"/>
              </a:rPr>
              <a:t>1. COMMERICAL </a:t>
            </a:r>
            <a:br>
              <a:rPr lang="en-US" sz="3700" b="1" dirty="0">
                <a:solidFill>
                  <a:srgbClr val="FFFFFF"/>
                </a:solidFill>
                <a:ea typeface="+mj-lt"/>
                <a:cs typeface="+mj-lt"/>
              </a:rPr>
            </a:br>
            <a:r>
              <a:rPr lang="en-US" sz="3700" b="1" dirty="0">
                <a:solidFill>
                  <a:srgbClr val="FFFFFF"/>
                </a:solidFill>
                <a:ea typeface="+mj-lt"/>
                <a:cs typeface="+mj-lt"/>
              </a:rPr>
              <a:t>BANKS</a:t>
            </a:r>
            <a:endParaRPr lang="en-US" dirty="0">
              <a:cs typeface="Calibri Light" panose="020F0302020204030204"/>
            </a:endParaRPr>
          </a:p>
        </p:txBody>
      </p:sp>
      <p:sp>
        <p:nvSpPr>
          <p:cNvPr id="3" name="Content Placeholder 2">
            <a:extLst>
              <a:ext uri="{FF2B5EF4-FFF2-40B4-BE49-F238E27FC236}">
                <a16:creationId xmlns:a16="http://schemas.microsoft.com/office/drawing/2014/main" id="{F5851B86-7411-42B7-9B7C-9CFBB33AB220}"/>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spcBef>
                <a:spcPts val="400"/>
              </a:spcBef>
              <a:buNone/>
            </a:pPr>
            <a:r>
              <a:rPr lang="en-US" sz="2400" b="1" dirty="0">
                <a:solidFill>
                  <a:srgbClr val="000000"/>
                </a:solidFill>
                <a:ea typeface="+mn-lt"/>
                <a:cs typeface="+mn-lt"/>
              </a:rPr>
              <a:t>3. Notice Deposits </a:t>
            </a:r>
          </a:p>
          <a:p>
            <a:pPr marL="457200" indent="-457200">
              <a:spcBef>
                <a:spcPts val="400"/>
              </a:spcBef>
            </a:pPr>
            <a:r>
              <a:rPr lang="en-US" sz="2400" dirty="0">
                <a:solidFill>
                  <a:srgbClr val="000000"/>
                </a:solidFill>
                <a:ea typeface="+mn-lt"/>
                <a:cs typeface="+mn-lt"/>
              </a:rPr>
              <a:t>This requires you to give the bank notice that you are going to withdraw money – </a:t>
            </a:r>
          </a:p>
          <a:p>
            <a:pPr marL="457200" indent="-457200">
              <a:spcBef>
                <a:spcPts val="400"/>
              </a:spcBef>
            </a:pPr>
            <a:r>
              <a:rPr lang="en-US" sz="2400" dirty="0">
                <a:solidFill>
                  <a:srgbClr val="000000"/>
                </a:solidFill>
                <a:ea typeface="+mn-lt"/>
                <a:cs typeface="+mn-lt"/>
              </a:rPr>
              <a:t>21 day s notice means you must give the bank 21 working days’ notice that you are going to withdraw money</a:t>
            </a:r>
            <a:endParaRPr lang="en-US" dirty="0"/>
          </a:p>
          <a:p>
            <a:endParaRPr lang="en-US" sz="2400">
              <a:solidFill>
                <a:srgbClr val="000000"/>
              </a:solidFill>
              <a:cs typeface="Calibri"/>
            </a:endParaRPr>
          </a:p>
        </p:txBody>
      </p:sp>
    </p:spTree>
    <p:extLst>
      <p:ext uri="{BB962C8B-B14F-4D97-AF65-F5344CB8AC3E}">
        <p14:creationId xmlns:p14="http://schemas.microsoft.com/office/powerpoint/2010/main" val="532473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85D7C18-93AB-4A51-8D6E-2F2EF5FA6A36}"/>
              </a:ext>
            </a:extLst>
          </p:cNvPr>
          <p:cNvSpPr>
            <a:spLocks noGrp="1"/>
          </p:cNvSpPr>
          <p:nvPr>
            <p:ph type="title"/>
          </p:nvPr>
        </p:nvSpPr>
        <p:spPr>
          <a:xfrm>
            <a:off x="640079" y="2053641"/>
            <a:ext cx="3669161" cy="2760098"/>
          </a:xfrm>
        </p:spPr>
        <p:txBody>
          <a:bodyPr>
            <a:normAutofit/>
          </a:bodyPr>
          <a:lstStyle/>
          <a:p>
            <a:r>
              <a:rPr lang="en-US" b="1">
                <a:solidFill>
                  <a:srgbClr val="FFFFFF"/>
                </a:solidFill>
                <a:cs typeface="Calibri Light"/>
              </a:rPr>
              <a:t>2. </a:t>
            </a:r>
            <a:r>
              <a:rPr lang="en-US" b="1">
                <a:solidFill>
                  <a:srgbClr val="FFFFFF"/>
                </a:solidFill>
                <a:latin typeface="Calibri"/>
                <a:cs typeface="Calibri"/>
              </a:rPr>
              <a:t>AN POST</a:t>
            </a:r>
            <a:endParaRPr lang="en-US" b="1">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98A6645E-28F7-4EE7-A63B-AA9773DBE0CD}"/>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endParaRPr lang="en-US" sz="2400" i="1" u="sng">
              <a:solidFill>
                <a:srgbClr val="000000"/>
              </a:solidFill>
              <a:ea typeface="+mn-lt"/>
              <a:cs typeface="+mn-lt"/>
            </a:endParaRPr>
          </a:p>
          <a:p>
            <a:r>
              <a:rPr lang="en-US" sz="2400">
                <a:solidFill>
                  <a:srgbClr val="000000"/>
                </a:solidFill>
                <a:ea typeface="+mn-lt"/>
                <a:cs typeface="+mn-lt"/>
              </a:rPr>
              <a:t>They offer a range of state saving product on behave of the National Treasury Management Agency (NATMA). </a:t>
            </a:r>
          </a:p>
          <a:p>
            <a:r>
              <a:rPr lang="en-US" sz="2400">
                <a:solidFill>
                  <a:srgbClr val="000000"/>
                </a:solidFill>
                <a:ea typeface="+mn-lt"/>
                <a:cs typeface="+mn-lt"/>
              </a:rPr>
              <a:t>They offer competitive rate of interest, are state guaranteed and may be DIRT Free. </a:t>
            </a:r>
          </a:p>
          <a:p>
            <a:r>
              <a:rPr lang="en-US" sz="2400">
                <a:solidFill>
                  <a:srgbClr val="000000"/>
                </a:solidFill>
                <a:ea typeface="+mn-lt"/>
                <a:cs typeface="+mn-lt"/>
              </a:rPr>
              <a:t>They also offer Prize Bonds. </a:t>
            </a:r>
          </a:p>
          <a:p>
            <a:r>
              <a:rPr lang="en-US" sz="2400">
                <a:solidFill>
                  <a:srgbClr val="000000"/>
                </a:solidFill>
                <a:ea typeface="+mn-lt"/>
                <a:cs typeface="+mn-lt"/>
              </a:rPr>
              <a:t>These offer weekly prizes that can be tax free but don’t earn interest.</a:t>
            </a:r>
            <a:endParaRPr lang="en-US" sz="2400">
              <a:solidFill>
                <a:srgbClr val="000000"/>
              </a:solidFill>
              <a:cs typeface="Calibri"/>
            </a:endParaRPr>
          </a:p>
          <a:p>
            <a:endParaRPr lang="en-US" sz="2400">
              <a:solidFill>
                <a:srgbClr val="000000"/>
              </a:solidFill>
              <a:cs typeface="Calibri"/>
            </a:endParaRPr>
          </a:p>
        </p:txBody>
      </p:sp>
    </p:spTree>
    <p:extLst>
      <p:ext uri="{BB962C8B-B14F-4D97-AF65-F5344CB8AC3E}">
        <p14:creationId xmlns:p14="http://schemas.microsoft.com/office/powerpoint/2010/main" val="1174033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4640D2F-D722-42EC-BF4D-576846578ACD}"/>
              </a:ext>
            </a:extLst>
          </p:cNvPr>
          <p:cNvSpPr>
            <a:spLocks noGrp="1"/>
          </p:cNvSpPr>
          <p:nvPr>
            <p:ph type="title"/>
          </p:nvPr>
        </p:nvSpPr>
        <p:spPr>
          <a:xfrm>
            <a:off x="640079" y="2053641"/>
            <a:ext cx="3669161" cy="2760098"/>
          </a:xfrm>
        </p:spPr>
        <p:txBody>
          <a:bodyPr>
            <a:normAutofit/>
          </a:bodyPr>
          <a:lstStyle/>
          <a:p>
            <a:r>
              <a:rPr lang="en-US" b="1">
                <a:solidFill>
                  <a:srgbClr val="FFFFFF"/>
                </a:solidFill>
                <a:cs typeface="Calibri Light"/>
              </a:rPr>
              <a:t>3. </a:t>
            </a:r>
            <a:r>
              <a:rPr lang="en-US" b="1">
                <a:solidFill>
                  <a:srgbClr val="FFFFFF"/>
                </a:solidFill>
                <a:ea typeface="+mj-lt"/>
                <a:cs typeface="+mj-lt"/>
              </a:rPr>
              <a:t>CREDIT UNIONS</a:t>
            </a:r>
            <a:endParaRPr lang="en-US">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C4FDD114-BC21-4E67-8923-9B5EA8A4A240}"/>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2400" dirty="0">
                <a:solidFill>
                  <a:srgbClr val="000000"/>
                </a:solidFill>
                <a:ea typeface="+mn-lt"/>
                <a:cs typeface="+mn-lt"/>
              </a:rPr>
              <a:t>These are located all over the country. It is owned by its members who save together and lend to each other at a competitive rate of interest. They offer savings and deposit accounts. Your savings are your shares – so the more you save the more share you have </a:t>
            </a:r>
            <a:endParaRPr lang="en-US" dirty="0"/>
          </a:p>
          <a:p>
            <a:r>
              <a:rPr lang="en-US" sz="2400" dirty="0">
                <a:solidFill>
                  <a:srgbClr val="000000"/>
                </a:solidFill>
                <a:ea typeface="+mn-lt"/>
                <a:cs typeface="+mn-lt"/>
              </a:rPr>
              <a:t>If you save in a credit union, you will be helping out your local community and you can get a loan for a car, holiday or home improvements</a:t>
            </a:r>
            <a:endParaRPr lang="en-US"/>
          </a:p>
          <a:p>
            <a:endParaRPr lang="en-US" sz="1500">
              <a:solidFill>
                <a:srgbClr val="000000"/>
              </a:solidFill>
              <a:cs typeface="Calibri"/>
            </a:endParaRPr>
          </a:p>
        </p:txBody>
      </p:sp>
    </p:spTree>
    <p:extLst>
      <p:ext uri="{BB962C8B-B14F-4D97-AF65-F5344CB8AC3E}">
        <p14:creationId xmlns:p14="http://schemas.microsoft.com/office/powerpoint/2010/main" val="2542490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4640D2F-D722-42EC-BF4D-576846578ACD}"/>
              </a:ext>
            </a:extLst>
          </p:cNvPr>
          <p:cNvSpPr>
            <a:spLocks noGrp="1"/>
          </p:cNvSpPr>
          <p:nvPr>
            <p:ph type="title"/>
          </p:nvPr>
        </p:nvSpPr>
        <p:spPr>
          <a:xfrm>
            <a:off x="640079" y="2053641"/>
            <a:ext cx="3669161" cy="2760098"/>
          </a:xfrm>
        </p:spPr>
        <p:txBody>
          <a:bodyPr>
            <a:normAutofit/>
          </a:bodyPr>
          <a:lstStyle/>
          <a:p>
            <a:r>
              <a:rPr lang="en-US" b="1">
                <a:solidFill>
                  <a:srgbClr val="FFFFFF"/>
                </a:solidFill>
                <a:cs typeface="Calibri Light"/>
              </a:rPr>
              <a:t>3. </a:t>
            </a:r>
            <a:r>
              <a:rPr lang="en-US" b="1">
                <a:solidFill>
                  <a:srgbClr val="FFFFFF"/>
                </a:solidFill>
                <a:ea typeface="+mj-lt"/>
                <a:cs typeface="+mj-lt"/>
              </a:rPr>
              <a:t>CREDIT UNIONS</a:t>
            </a:r>
            <a:endParaRPr lang="en-US">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C4FDD114-BC21-4E67-8923-9B5EA8A4A240}"/>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b="1" dirty="0">
                <a:solidFill>
                  <a:srgbClr val="000000"/>
                </a:solidFill>
                <a:ea typeface="+mn-lt"/>
                <a:cs typeface="+mn-lt"/>
              </a:rPr>
              <a:t>Savings Account</a:t>
            </a:r>
            <a:r>
              <a:rPr lang="en-US" sz="2400" dirty="0">
                <a:solidFill>
                  <a:srgbClr val="000000"/>
                </a:solidFill>
                <a:ea typeface="+mn-lt"/>
                <a:cs typeface="+mn-lt"/>
              </a:rPr>
              <a:t> </a:t>
            </a:r>
            <a:r>
              <a:rPr lang="en-US" sz="2400" b="1" baseline="30000" dirty="0">
                <a:solidFill>
                  <a:srgbClr val="000000"/>
                </a:solidFill>
                <a:ea typeface="+mn-lt"/>
                <a:cs typeface="+mn-lt"/>
              </a:rPr>
              <a:t>Def </a:t>
            </a:r>
            <a:r>
              <a:rPr lang="en-US" sz="2400" dirty="0">
                <a:solidFill>
                  <a:srgbClr val="000000"/>
                </a:solidFill>
                <a:ea typeface="+mn-lt"/>
                <a:cs typeface="+mn-lt"/>
              </a:rPr>
              <a:t>This type of account will give you a dividend at the send o the year. You can put money into this account at any time</a:t>
            </a:r>
          </a:p>
          <a:p>
            <a:pPr marL="0" indent="0">
              <a:buNone/>
            </a:pPr>
            <a:r>
              <a:rPr lang="en-US" sz="2400" b="1" dirty="0">
                <a:solidFill>
                  <a:srgbClr val="000000"/>
                </a:solidFill>
                <a:ea typeface="+mn-lt"/>
                <a:cs typeface="+mn-lt"/>
              </a:rPr>
              <a:t>Dividend</a:t>
            </a:r>
            <a:r>
              <a:rPr lang="en-US" sz="2400" dirty="0">
                <a:solidFill>
                  <a:srgbClr val="000000"/>
                </a:solidFill>
                <a:ea typeface="+mn-lt"/>
                <a:cs typeface="+mn-lt"/>
              </a:rPr>
              <a:t> </a:t>
            </a:r>
            <a:r>
              <a:rPr lang="en-US" sz="2400" b="1" baseline="30000" dirty="0">
                <a:solidFill>
                  <a:srgbClr val="000000"/>
                </a:solidFill>
                <a:ea typeface="+mn-lt"/>
                <a:cs typeface="+mn-lt"/>
              </a:rPr>
              <a:t>Def </a:t>
            </a:r>
            <a:r>
              <a:rPr lang="en-US" sz="2400" dirty="0">
                <a:solidFill>
                  <a:srgbClr val="000000"/>
                </a:solidFill>
                <a:ea typeface="+mn-lt"/>
                <a:cs typeface="+mn-lt"/>
              </a:rPr>
              <a:t>This is a payment to shareholders. The amount received depend on the number of shares you have. </a:t>
            </a:r>
          </a:p>
          <a:p>
            <a:pPr marL="0" indent="0">
              <a:buNone/>
            </a:pPr>
            <a:r>
              <a:rPr lang="en-US" sz="2400" b="1" dirty="0">
                <a:solidFill>
                  <a:srgbClr val="000000"/>
                </a:solidFill>
                <a:ea typeface="+mn-lt"/>
                <a:cs typeface="+mn-lt"/>
              </a:rPr>
              <a:t>Deposit Account</a:t>
            </a:r>
            <a:r>
              <a:rPr lang="en-US" sz="2400" dirty="0">
                <a:solidFill>
                  <a:srgbClr val="000000"/>
                </a:solidFill>
                <a:ea typeface="+mn-lt"/>
                <a:cs typeface="+mn-lt"/>
              </a:rPr>
              <a:t> </a:t>
            </a:r>
            <a:r>
              <a:rPr lang="en-US" sz="2400" b="1" baseline="30000" dirty="0">
                <a:solidFill>
                  <a:srgbClr val="000000"/>
                </a:solidFill>
                <a:ea typeface="+mn-lt"/>
                <a:cs typeface="+mn-lt"/>
              </a:rPr>
              <a:t>Def </a:t>
            </a:r>
            <a:r>
              <a:rPr lang="en-US" sz="2400" dirty="0">
                <a:solidFill>
                  <a:srgbClr val="000000"/>
                </a:solidFill>
                <a:ea typeface="+mn-lt"/>
                <a:cs typeface="+mn-lt"/>
              </a:rPr>
              <a:t>There is a competitive rate of interest offer on this type of account, but they are subject to DIRT.</a:t>
            </a:r>
          </a:p>
          <a:p>
            <a:endParaRPr lang="en-US" sz="2400" dirty="0">
              <a:solidFill>
                <a:srgbClr val="000000"/>
              </a:solidFill>
              <a:ea typeface="+mn-lt"/>
              <a:cs typeface="+mn-lt"/>
            </a:endParaRPr>
          </a:p>
          <a:p>
            <a:endParaRPr lang="en-US" sz="2400" dirty="0">
              <a:solidFill>
                <a:srgbClr val="000000"/>
              </a:solidFill>
              <a:ea typeface="+mn-lt"/>
              <a:cs typeface="+mn-lt"/>
            </a:endParaRPr>
          </a:p>
        </p:txBody>
      </p:sp>
    </p:spTree>
    <p:extLst>
      <p:ext uri="{BB962C8B-B14F-4D97-AF65-F5344CB8AC3E}">
        <p14:creationId xmlns:p14="http://schemas.microsoft.com/office/powerpoint/2010/main" val="2283800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F8344A0-AB7C-4204-BB37-ED8045229ADE}"/>
              </a:ext>
            </a:extLst>
          </p:cNvPr>
          <p:cNvSpPr>
            <a:spLocks noGrp="1"/>
          </p:cNvSpPr>
          <p:nvPr>
            <p:ph type="title"/>
          </p:nvPr>
        </p:nvSpPr>
        <p:spPr>
          <a:xfrm>
            <a:off x="640079" y="2053641"/>
            <a:ext cx="3669161" cy="2760098"/>
          </a:xfrm>
        </p:spPr>
        <p:txBody>
          <a:bodyPr>
            <a:normAutofit/>
          </a:bodyPr>
          <a:lstStyle/>
          <a:p>
            <a:r>
              <a:rPr lang="en-US" b="1">
                <a:solidFill>
                  <a:srgbClr val="FFFFFF"/>
                </a:solidFill>
                <a:cs typeface="Calibri Light"/>
              </a:rPr>
              <a:t>4. </a:t>
            </a:r>
            <a:r>
              <a:rPr lang="en-US" b="1">
                <a:solidFill>
                  <a:srgbClr val="FFFFFF"/>
                </a:solidFill>
                <a:latin typeface="Calibri"/>
                <a:cs typeface="Calibri"/>
              </a:rPr>
              <a:t>Building Societies</a:t>
            </a:r>
            <a:endParaRPr lang="en-US" b="1">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A40827B6-884C-4DB3-B149-1990FF4AC182}"/>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457200" indent="-457200"/>
            <a:r>
              <a:rPr lang="en-IE" sz="2400">
                <a:solidFill>
                  <a:srgbClr val="000000"/>
                </a:solidFill>
                <a:ea typeface="+mn-lt"/>
                <a:cs typeface="+mn-lt"/>
              </a:rPr>
              <a:t>These financial institutions pay interest on savings and lends money to buy or upgrade a property. </a:t>
            </a:r>
            <a:endParaRPr lang="en-US" sz="2400">
              <a:solidFill>
                <a:srgbClr val="000000"/>
              </a:solidFill>
              <a:ea typeface="+mn-lt"/>
              <a:cs typeface="+mn-lt"/>
            </a:endParaRPr>
          </a:p>
          <a:p>
            <a:pPr marL="457200" indent="-457200"/>
            <a:r>
              <a:rPr lang="en-IE" sz="2400">
                <a:solidFill>
                  <a:srgbClr val="000000"/>
                </a:solidFill>
                <a:ea typeface="+mn-lt"/>
                <a:cs typeface="+mn-lt"/>
              </a:rPr>
              <a:t>They offer the same services as banks</a:t>
            </a:r>
            <a:endParaRPr lang="en-US" sz="2400">
              <a:solidFill>
                <a:srgbClr val="000000"/>
              </a:solidFill>
              <a:ea typeface="+mn-lt"/>
              <a:cs typeface="+mn-lt"/>
            </a:endParaRPr>
          </a:p>
          <a:p>
            <a:endParaRPr lang="en-US" sz="2400">
              <a:solidFill>
                <a:srgbClr val="000000"/>
              </a:solidFill>
              <a:cs typeface="Calibri"/>
            </a:endParaRPr>
          </a:p>
        </p:txBody>
      </p:sp>
    </p:spTree>
    <p:extLst>
      <p:ext uri="{BB962C8B-B14F-4D97-AF65-F5344CB8AC3E}">
        <p14:creationId xmlns:p14="http://schemas.microsoft.com/office/powerpoint/2010/main" val="379114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486270C-B09E-4219-9946-1AAA9174A108}"/>
              </a:ext>
            </a:extLst>
          </p:cNvPr>
          <p:cNvSpPr>
            <a:spLocks noGrp="1"/>
          </p:cNvSpPr>
          <p:nvPr>
            <p:ph type="title"/>
          </p:nvPr>
        </p:nvSpPr>
        <p:spPr>
          <a:xfrm>
            <a:off x="640079" y="2053641"/>
            <a:ext cx="3669161" cy="2760098"/>
          </a:xfrm>
        </p:spPr>
        <p:txBody>
          <a:bodyPr>
            <a:normAutofit/>
          </a:bodyPr>
          <a:lstStyle/>
          <a:p>
            <a:r>
              <a:rPr lang="en-US" b="1" dirty="0">
                <a:solidFill>
                  <a:srgbClr val="FFFFFF"/>
                </a:solidFill>
                <a:ea typeface="+mj-lt"/>
                <a:cs typeface="+mj-lt"/>
              </a:rPr>
              <a:t>KEY TERMS</a:t>
            </a:r>
            <a:endParaRPr lang="en-US" dirty="0"/>
          </a:p>
        </p:txBody>
      </p:sp>
      <p:sp>
        <p:nvSpPr>
          <p:cNvPr id="3" name="Content Placeholder 2">
            <a:extLst>
              <a:ext uri="{FF2B5EF4-FFF2-40B4-BE49-F238E27FC236}">
                <a16:creationId xmlns:a16="http://schemas.microsoft.com/office/drawing/2014/main" id="{47D28ACE-A709-4088-972F-0BED365B48DA}"/>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2400" b="1" dirty="0">
                <a:solidFill>
                  <a:srgbClr val="000000"/>
                </a:solidFill>
                <a:ea typeface="+mn-lt"/>
                <a:cs typeface="+mn-lt"/>
              </a:rPr>
              <a:t>Saving</a:t>
            </a:r>
            <a:r>
              <a:rPr lang="en-US" sz="2400" dirty="0">
                <a:solidFill>
                  <a:srgbClr val="000000"/>
                </a:solidFill>
                <a:ea typeface="+mn-lt"/>
                <a:cs typeface="+mn-lt"/>
              </a:rPr>
              <a:t> </a:t>
            </a:r>
            <a:r>
              <a:rPr lang="en-US" sz="2400" b="1" baseline="30000" dirty="0">
                <a:solidFill>
                  <a:srgbClr val="000000"/>
                </a:solidFill>
                <a:ea typeface="+mn-lt"/>
                <a:cs typeface="+mn-lt"/>
              </a:rPr>
              <a:t>Def </a:t>
            </a:r>
            <a:r>
              <a:rPr lang="en-US" sz="2400" dirty="0">
                <a:solidFill>
                  <a:srgbClr val="000000"/>
                </a:solidFill>
                <a:ea typeface="+mn-lt"/>
                <a:cs typeface="+mn-lt"/>
              </a:rPr>
              <a:t>This the part of our income that we choose not to spend. IT is also known as deferred Income – as we put the money aside to spend it sometime in the future. These are generally low risk</a:t>
            </a:r>
          </a:p>
          <a:p>
            <a:r>
              <a:rPr lang="en-US" sz="2400" b="1" dirty="0">
                <a:solidFill>
                  <a:srgbClr val="000000"/>
                </a:solidFill>
                <a:ea typeface="+mn-lt"/>
                <a:cs typeface="+mn-lt"/>
              </a:rPr>
              <a:t>Investing</a:t>
            </a:r>
            <a:r>
              <a:rPr lang="en-US" sz="2400" dirty="0">
                <a:solidFill>
                  <a:srgbClr val="000000"/>
                </a:solidFill>
                <a:ea typeface="+mn-lt"/>
                <a:cs typeface="+mn-lt"/>
              </a:rPr>
              <a:t> </a:t>
            </a:r>
            <a:r>
              <a:rPr lang="en-US" sz="2400" b="1" baseline="30000" dirty="0">
                <a:solidFill>
                  <a:srgbClr val="000000"/>
                </a:solidFill>
                <a:ea typeface="+mn-lt"/>
                <a:cs typeface="+mn-lt"/>
              </a:rPr>
              <a:t>Def </a:t>
            </a:r>
            <a:r>
              <a:rPr lang="en-US" sz="2400" dirty="0">
                <a:solidFill>
                  <a:srgbClr val="000000"/>
                </a:solidFill>
                <a:ea typeface="+mn-lt"/>
                <a:cs typeface="+mn-lt"/>
              </a:rPr>
              <a:t>This is putting money aside to try at get a return on it in the future. There is a greater risk </a:t>
            </a:r>
          </a:p>
          <a:p>
            <a:r>
              <a:rPr lang="en-US" sz="2400" b="1" dirty="0">
                <a:solidFill>
                  <a:srgbClr val="000000"/>
                </a:solidFill>
                <a:ea typeface="+mn-lt"/>
                <a:cs typeface="+mn-lt"/>
              </a:rPr>
              <a:t>Liquidity</a:t>
            </a:r>
            <a:r>
              <a:rPr lang="en-US" sz="2400" dirty="0">
                <a:solidFill>
                  <a:srgbClr val="000000"/>
                </a:solidFill>
                <a:ea typeface="+mn-lt"/>
                <a:cs typeface="+mn-lt"/>
              </a:rPr>
              <a:t> </a:t>
            </a:r>
            <a:r>
              <a:rPr lang="en-US" sz="2400" b="1" baseline="30000" dirty="0">
                <a:solidFill>
                  <a:srgbClr val="000000"/>
                </a:solidFill>
                <a:ea typeface="+mn-lt"/>
                <a:cs typeface="+mn-lt"/>
              </a:rPr>
              <a:t>Def </a:t>
            </a:r>
            <a:r>
              <a:rPr lang="en-US" sz="2400" dirty="0">
                <a:solidFill>
                  <a:srgbClr val="000000"/>
                </a:solidFill>
                <a:ea typeface="+mn-lt"/>
                <a:cs typeface="+mn-lt"/>
              </a:rPr>
              <a:t>This means how quickly you can get your money when you need it</a:t>
            </a:r>
          </a:p>
          <a:p>
            <a:endParaRPr lang="en-US" sz="2400" dirty="0">
              <a:solidFill>
                <a:srgbClr val="000000"/>
              </a:solidFill>
              <a:cs typeface="Calibri"/>
            </a:endParaRPr>
          </a:p>
        </p:txBody>
      </p:sp>
    </p:spTree>
    <p:extLst>
      <p:ext uri="{BB962C8B-B14F-4D97-AF65-F5344CB8AC3E}">
        <p14:creationId xmlns:p14="http://schemas.microsoft.com/office/powerpoint/2010/main" val="2223846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8F5E998-C8DE-46E1-90B9-5A97D4003789}"/>
              </a:ext>
            </a:extLst>
          </p:cNvPr>
          <p:cNvSpPr>
            <a:spLocks noGrp="1"/>
          </p:cNvSpPr>
          <p:nvPr>
            <p:ph type="title"/>
          </p:nvPr>
        </p:nvSpPr>
        <p:spPr>
          <a:xfrm>
            <a:off x="640079" y="2053641"/>
            <a:ext cx="3669161" cy="2760098"/>
          </a:xfrm>
        </p:spPr>
        <p:txBody>
          <a:bodyPr>
            <a:normAutofit/>
          </a:bodyPr>
          <a:lstStyle/>
          <a:p>
            <a:r>
              <a:rPr lang="en-IE" b="1">
                <a:solidFill>
                  <a:srgbClr val="FFFFFF"/>
                </a:solidFill>
                <a:latin typeface="Calibri"/>
                <a:cs typeface="Calibri"/>
              </a:rPr>
              <a:t>CALCULATING INTEREST ON SAVINGS</a:t>
            </a:r>
            <a:endParaRPr lang="en-US">
              <a:solidFill>
                <a:srgbClr val="FFFFFF"/>
              </a:solidFill>
            </a:endParaRPr>
          </a:p>
        </p:txBody>
      </p:sp>
      <p:sp>
        <p:nvSpPr>
          <p:cNvPr id="3" name="Content Placeholder 2">
            <a:extLst>
              <a:ext uri="{FF2B5EF4-FFF2-40B4-BE49-F238E27FC236}">
                <a16:creationId xmlns:a16="http://schemas.microsoft.com/office/drawing/2014/main" id="{3B8E23B5-4A7B-427F-806C-CBA6C9CAF4CB}"/>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IE" sz="2400">
                <a:solidFill>
                  <a:srgbClr val="000000"/>
                </a:solidFill>
                <a:ea typeface="+mn-lt"/>
                <a:cs typeface="+mn-lt"/>
              </a:rPr>
              <a:t>Interest is the reward for saving money with a financial institution. There are two ways to calculate interest</a:t>
            </a:r>
            <a:endParaRPr lang="en-US" sz="2400">
              <a:solidFill>
                <a:srgbClr val="000000"/>
              </a:solidFill>
              <a:ea typeface="+mn-lt"/>
              <a:cs typeface="+mn-lt"/>
            </a:endParaRPr>
          </a:p>
          <a:p>
            <a:pPr marL="514350" indent="-514350">
              <a:buAutoNum type="arabicPeriod"/>
            </a:pPr>
            <a:r>
              <a:rPr lang="en-IE" sz="2400">
                <a:solidFill>
                  <a:srgbClr val="000000"/>
                </a:solidFill>
                <a:ea typeface="+mn-lt"/>
                <a:cs typeface="+mn-lt"/>
              </a:rPr>
              <a:t>Simple Interest</a:t>
            </a:r>
            <a:endParaRPr lang="en-US" sz="2400">
              <a:solidFill>
                <a:srgbClr val="000000"/>
              </a:solidFill>
              <a:ea typeface="+mn-lt"/>
              <a:cs typeface="+mn-lt"/>
            </a:endParaRPr>
          </a:p>
          <a:p>
            <a:pPr marL="514350" indent="-514350">
              <a:buAutoNum type="arabicPeriod"/>
            </a:pPr>
            <a:r>
              <a:rPr lang="en-IE" sz="2400">
                <a:solidFill>
                  <a:srgbClr val="000000"/>
                </a:solidFill>
                <a:ea typeface="+mn-lt"/>
                <a:cs typeface="+mn-lt"/>
              </a:rPr>
              <a:t>Compound Interest</a:t>
            </a:r>
            <a:endParaRPr lang="en-US" sz="2400">
              <a:solidFill>
                <a:srgbClr val="000000"/>
              </a:solidFill>
              <a:ea typeface="+mn-lt"/>
              <a:cs typeface="+mn-lt"/>
            </a:endParaRPr>
          </a:p>
          <a:p>
            <a:endParaRPr lang="en-US" sz="2400">
              <a:solidFill>
                <a:srgbClr val="000000"/>
              </a:solidFill>
              <a:ea typeface="+mn-lt"/>
              <a:cs typeface="+mn-lt"/>
            </a:endParaRPr>
          </a:p>
          <a:p>
            <a:pPr marL="0" indent="0">
              <a:buNone/>
            </a:pPr>
            <a:endParaRPr lang="en-IE" sz="2400" i="1" u="sng">
              <a:solidFill>
                <a:srgbClr val="000000"/>
              </a:solidFill>
              <a:ea typeface="+mn-lt"/>
              <a:cs typeface="+mn-lt"/>
            </a:endParaRPr>
          </a:p>
          <a:p>
            <a:endParaRPr lang="en-US" sz="2400">
              <a:solidFill>
                <a:srgbClr val="000000"/>
              </a:solidFill>
              <a:cs typeface="Calibri"/>
            </a:endParaRPr>
          </a:p>
        </p:txBody>
      </p:sp>
    </p:spTree>
    <p:extLst>
      <p:ext uri="{BB962C8B-B14F-4D97-AF65-F5344CB8AC3E}">
        <p14:creationId xmlns:p14="http://schemas.microsoft.com/office/powerpoint/2010/main" val="1624755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8F5E998-C8DE-46E1-90B9-5A97D4003789}"/>
              </a:ext>
            </a:extLst>
          </p:cNvPr>
          <p:cNvSpPr>
            <a:spLocks noGrp="1"/>
          </p:cNvSpPr>
          <p:nvPr>
            <p:ph type="title"/>
          </p:nvPr>
        </p:nvSpPr>
        <p:spPr>
          <a:xfrm>
            <a:off x="640079" y="2053641"/>
            <a:ext cx="3669161" cy="2760098"/>
          </a:xfrm>
        </p:spPr>
        <p:txBody>
          <a:bodyPr>
            <a:normAutofit/>
          </a:bodyPr>
          <a:lstStyle/>
          <a:p>
            <a:r>
              <a:rPr lang="en-IE" b="1">
                <a:solidFill>
                  <a:srgbClr val="FFFFFF"/>
                </a:solidFill>
                <a:latin typeface="Calibri"/>
                <a:cs typeface="Calibri"/>
              </a:rPr>
              <a:t>CALCULATING INTEREST ON SAVINGS</a:t>
            </a:r>
            <a:endParaRPr lang="en-US">
              <a:solidFill>
                <a:srgbClr val="FFFFFF"/>
              </a:solidFill>
            </a:endParaRPr>
          </a:p>
        </p:txBody>
      </p:sp>
      <p:sp>
        <p:nvSpPr>
          <p:cNvPr id="3" name="Content Placeholder 2">
            <a:extLst>
              <a:ext uri="{FF2B5EF4-FFF2-40B4-BE49-F238E27FC236}">
                <a16:creationId xmlns:a16="http://schemas.microsoft.com/office/drawing/2014/main" id="{3B8E23B5-4A7B-427F-806C-CBA6C9CAF4CB}"/>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IE" sz="2400" b="1" u="sng">
                <a:solidFill>
                  <a:srgbClr val="000000"/>
                </a:solidFill>
                <a:ea typeface="+mn-lt"/>
                <a:cs typeface="+mn-lt"/>
              </a:rPr>
              <a:t>Simple Interest</a:t>
            </a:r>
            <a:endParaRPr lang="en-US" sz="2400" b="1" u="sng">
              <a:solidFill>
                <a:srgbClr val="000000"/>
              </a:solidFill>
              <a:ea typeface="+mn-lt"/>
              <a:cs typeface="+mn-lt"/>
            </a:endParaRPr>
          </a:p>
          <a:p>
            <a:r>
              <a:rPr lang="en-IE" sz="2400">
                <a:solidFill>
                  <a:srgbClr val="000000"/>
                </a:solidFill>
                <a:ea typeface="+mn-lt"/>
                <a:cs typeface="+mn-lt"/>
              </a:rPr>
              <a:t>This is also known as flat rate of interest and is the money earned by investing money (principal). </a:t>
            </a:r>
            <a:endParaRPr lang="en-US" sz="2400">
              <a:solidFill>
                <a:srgbClr val="000000"/>
              </a:solidFill>
              <a:ea typeface="+mn-lt"/>
              <a:cs typeface="+mn-lt"/>
            </a:endParaRPr>
          </a:p>
          <a:p>
            <a:r>
              <a:rPr lang="en-IE" sz="2400">
                <a:solidFill>
                  <a:srgbClr val="000000"/>
                </a:solidFill>
                <a:ea typeface="+mn-lt"/>
                <a:cs typeface="+mn-lt"/>
              </a:rPr>
              <a:t>A percentage of the principal is added to the principal to make it grow (Interest)</a:t>
            </a:r>
            <a:endParaRPr lang="en-US" sz="2400">
              <a:solidFill>
                <a:srgbClr val="000000"/>
              </a:solidFill>
              <a:ea typeface="+mn-lt"/>
              <a:cs typeface="+mn-lt"/>
            </a:endParaRPr>
          </a:p>
          <a:p>
            <a:pPr marL="0" indent="0">
              <a:buNone/>
            </a:pPr>
            <a:endParaRPr lang="en-IE" sz="2400">
              <a:solidFill>
                <a:srgbClr val="000000"/>
              </a:solidFill>
              <a:ea typeface="+mn-lt"/>
              <a:cs typeface="+mn-lt"/>
            </a:endParaRPr>
          </a:p>
          <a:p>
            <a:pPr marL="0" indent="0">
              <a:buNone/>
            </a:pPr>
            <a:endParaRPr lang="en-IE" sz="2400">
              <a:solidFill>
                <a:srgbClr val="000000"/>
              </a:solidFill>
              <a:ea typeface="+mn-lt"/>
              <a:cs typeface="+mn-lt"/>
            </a:endParaRPr>
          </a:p>
          <a:p>
            <a:endParaRPr lang="en-US" sz="2400">
              <a:solidFill>
                <a:srgbClr val="000000"/>
              </a:solidFill>
              <a:ea typeface="+mn-lt"/>
              <a:cs typeface="+mn-lt"/>
            </a:endParaRPr>
          </a:p>
          <a:p>
            <a:endParaRPr lang="en-IE" sz="2400" u="sng">
              <a:solidFill>
                <a:srgbClr val="000000"/>
              </a:solidFill>
              <a:ea typeface="+mn-lt"/>
              <a:cs typeface="+mn-lt"/>
            </a:endParaRPr>
          </a:p>
          <a:p>
            <a:endParaRPr lang="en-US" sz="2400">
              <a:solidFill>
                <a:srgbClr val="000000"/>
              </a:solidFill>
              <a:cs typeface="Calibri"/>
            </a:endParaRPr>
          </a:p>
        </p:txBody>
      </p:sp>
    </p:spTree>
    <p:extLst>
      <p:ext uri="{BB962C8B-B14F-4D97-AF65-F5344CB8AC3E}">
        <p14:creationId xmlns:p14="http://schemas.microsoft.com/office/powerpoint/2010/main" val="3312907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8F5E998-C8DE-46E1-90B9-5A97D4003789}"/>
              </a:ext>
            </a:extLst>
          </p:cNvPr>
          <p:cNvSpPr>
            <a:spLocks noGrp="1"/>
          </p:cNvSpPr>
          <p:nvPr>
            <p:ph type="title"/>
          </p:nvPr>
        </p:nvSpPr>
        <p:spPr>
          <a:xfrm>
            <a:off x="640079" y="2053641"/>
            <a:ext cx="3669161" cy="2760098"/>
          </a:xfrm>
        </p:spPr>
        <p:txBody>
          <a:bodyPr>
            <a:normAutofit/>
          </a:bodyPr>
          <a:lstStyle/>
          <a:p>
            <a:r>
              <a:rPr lang="en-IE" b="1">
                <a:solidFill>
                  <a:srgbClr val="FFFFFF"/>
                </a:solidFill>
                <a:latin typeface="Calibri"/>
                <a:cs typeface="Calibri"/>
              </a:rPr>
              <a:t>CALCULATING INTEREST ON SAVINGS</a:t>
            </a:r>
            <a:endParaRPr lang="en-US">
              <a:solidFill>
                <a:srgbClr val="FFFFFF"/>
              </a:solidFill>
            </a:endParaRPr>
          </a:p>
        </p:txBody>
      </p:sp>
      <p:sp>
        <p:nvSpPr>
          <p:cNvPr id="3" name="Content Placeholder 2">
            <a:extLst>
              <a:ext uri="{FF2B5EF4-FFF2-40B4-BE49-F238E27FC236}">
                <a16:creationId xmlns:a16="http://schemas.microsoft.com/office/drawing/2014/main" id="{3B8E23B5-4A7B-427F-806C-CBA6C9CAF4CB}"/>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IE" sz="2400" b="1" u="sng">
                <a:solidFill>
                  <a:srgbClr val="000000"/>
                </a:solidFill>
                <a:ea typeface="+mn-lt"/>
                <a:cs typeface="+mn-lt"/>
              </a:rPr>
              <a:t>Compound Interest</a:t>
            </a:r>
            <a:endParaRPr lang="en-US" sz="2400" u="sng">
              <a:solidFill>
                <a:srgbClr val="000000"/>
              </a:solidFill>
              <a:ea typeface="+mn-lt"/>
              <a:cs typeface="+mn-lt"/>
            </a:endParaRPr>
          </a:p>
          <a:p>
            <a:r>
              <a:rPr lang="en-IE" sz="2400">
                <a:solidFill>
                  <a:srgbClr val="000000"/>
                </a:solidFill>
                <a:ea typeface="+mn-lt"/>
                <a:cs typeface="+mn-lt"/>
              </a:rPr>
              <a:t>This is when the interest in added to the savings and that added interest also earns interest from them on. </a:t>
            </a:r>
            <a:endParaRPr lang="en-US" sz="2400">
              <a:solidFill>
                <a:srgbClr val="000000"/>
              </a:solidFill>
              <a:ea typeface="+mn-lt"/>
              <a:cs typeface="+mn-lt"/>
            </a:endParaRPr>
          </a:p>
          <a:p>
            <a:r>
              <a:rPr lang="en-IE" sz="2400">
                <a:solidFill>
                  <a:srgbClr val="000000"/>
                </a:solidFill>
                <a:ea typeface="+mn-lt"/>
                <a:cs typeface="+mn-lt"/>
              </a:rPr>
              <a:t>The saver is getting interest to their saving and interest on their interest. </a:t>
            </a:r>
            <a:endParaRPr lang="en-US" sz="2400">
              <a:solidFill>
                <a:srgbClr val="000000"/>
              </a:solidFill>
              <a:ea typeface="+mn-lt"/>
              <a:cs typeface="+mn-lt"/>
            </a:endParaRPr>
          </a:p>
          <a:p>
            <a:r>
              <a:rPr lang="en-IE" sz="2400">
                <a:solidFill>
                  <a:srgbClr val="000000"/>
                </a:solidFill>
                <a:ea typeface="+mn-lt"/>
                <a:cs typeface="+mn-lt"/>
              </a:rPr>
              <a:t>You will get more of a reward from compound interest than from simple interest</a:t>
            </a:r>
            <a:endParaRPr lang="en-US" sz="2400">
              <a:solidFill>
                <a:srgbClr val="000000"/>
              </a:solidFill>
              <a:ea typeface="+mn-lt"/>
              <a:cs typeface="+mn-lt"/>
            </a:endParaRPr>
          </a:p>
          <a:p>
            <a:endParaRPr lang="en-US" sz="2400">
              <a:solidFill>
                <a:srgbClr val="000000"/>
              </a:solidFill>
              <a:ea typeface="+mn-lt"/>
              <a:cs typeface="+mn-lt"/>
            </a:endParaRPr>
          </a:p>
          <a:p>
            <a:endParaRPr lang="en-IE" sz="2400" u="sng">
              <a:solidFill>
                <a:srgbClr val="000000"/>
              </a:solidFill>
              <a:ea typeface="+mn-lt"/>
              <a:cs typeface="+mn-lt"/>
            </a:endParaRPr>
          </a:p>
          <a:p>
            <a:endParaRPr lang="en-US" sz="2400">
              <a:solidFill>
                <a:srgbClr val="000000"/>
              </a:solidFill>
              <a:cs typeface="Calibri"/>
            </a:endParaRPr>
          </a:p>
        </p:txBody>
      </p:sp>
    </p:spTree>
    <p:extLst>
      <p:ext uri="{BB962C8B-B14F-4D97-AF65-F5344CB8AC3E}">
        <p14:creationId xmlns:p14="http://schemas.microsoft.com/office/powerpoint/2010/main" val="1855064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8F5E998-C8DE-46E1-90B9-5A97D4003789}"/>
              </a:ext>
            </a:extLst>
          </p:cNvPr>
          <p:cNvSpPr>
            <a:spLocks noGrp="1"/>
          </p:cNvSpPr>
          <p:nvPr>
            <p:ph type="title"/>
          </p:nvPr>
        </p:nvSpPr>
        <p:spPr>
          <a:xfrm>
            <a:off x="640079" y="2053641"/>
            <a:ext cx="3669161" cy="2760098"/>
          </a:xfrm>
        </p:spPr>
        <p:txBody>
          <a:bodyPr>
            <a:normAutofit/>
          </a:bodyPr>
          <a:lstStyle/>
          <a:p>
            <a:r>
              <a:rPr lang="en-IE" b="1">
                <a:solidFill>
                  <a:srgbClr val="FFFFFF"/>
                </a:solidFill>
                <a:latin typeface="Calibri"/>
                <a:cs typeface="Calibri"/>
              </a:rPr>
              <a:t>CALCULATING INTEREST ON SAVINGS</a:t>
            </a:r>
            <a:endParaRPr lang="en-US">
              <a:solidFill>
                <a:srgbClr val="FFFFFF"/>
              </a:solidFill>
            </a:endParaRPr>
          </a:p>
        </p:txBody>
      </p:sp>
      <p:sp>
        <p:nvSpPr>
          <p:cNvPr id="3" name="Content Placeholder 2">
            <a:extLst>
              <a:ext uri="{FF2B5EF4-FFF2-40B4-BE49-F238E27FC236}">
                <a16:creationId xmlns:a16="http://schemas.microsoft.com/office/drawing/2014/main" id="{3B8E23B5-4A7B-427F-806C-CBA6C9CAF4CB}"/>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IE" sz="2400" b="1" u="sng">
                <a:solidFill>
                  <a:srgbClr val="000000"/>
                </a:solidFill>
                <a:ea typeface="+mn-lt"/>
                <a:cs typeface="+mn-lt"/>
              </a:rPr>
              <a:t>Annual Equivalent Rate (APR)</a:t>
            </a:r>
            <a:endParaRPr lang="en-US" sz="2400" b="1">
              <a:solidFill>
                <a:srgbClr val="000000"/>
              </a:solidFill>
              <a:ea typeface="+mn-lt"/>
              <a:cs typeface="+mn-lt"/>
            </a:endParaRPr>
          </a:p>
          <a:p>
            <a:r>
              <a:rPr lang="en-IE" sz="2400">
                <a:solidFill>
                  <a:srgbClr val="000000"/>
                </a:solidFill>
                <a:ea typeface="+mn-lt"/>
                <a:cs typeface="+mn-lt"/>
              </a:rPr>
              <a:t>This shows the real interest you well get on savings at the end of the year. </a:t>
            </a:r>
            <a:endParaRPr lang="en-US" sz="2400">
              <a:solidFill>
                <a:srgbClr val="000000"/>
              </a:solidFill>
              <a:ea typeface="+mn-lt"/>
              <a:cs typeface="+mn-lt"/>
            </a:endParaRPr>
          </a:p>
          <a:p>
            <a:r>
              <a:rPr lang="en-IE" sz="2400">
                <a:solidFill>
                  <a:srgbClr val="000000"/>
                </a:solidFill>
                <a:ea typeface="+mn-lt"/>
                <a:cs typeface="+mn-lt"/>
              </a:rPr>
              <a:t>It shows you what you will earn in a year if you leave you money in for the year – but you don’t have too. It is useful for comparing the return on savings.</a:t>
            </a:r>
            <a:endParaRPr lang="en-US" sz="2400">
              <a:solidFill>
                <a:srgbClr val="000000"/>
              </a:solidFill>
              <a:ea typeface="+mn-lt"/>
              <a:cs typeface="+mn-lt"/>
            </a:endParaRPr>
          </a:p>
          <a:p>
            <a:endParaRPr lang="en-US" sz="2400">
              <a:solidFill>
                <a:srgbClr val="000000"/>
              </a:solidFill>
              <a:cs typeface="Calibri"/>
            </a:endParaRPr>
          </a:p>
        </p:txBody>
      </p:sp>
    </p:spTree>
    <p:extLst>
      <p:ext uri="{BB962C8B-B14F-4D97-AF65-F5344CB8AC3E}">
        <p14:creationId xmlns:p14="http://schemas.microsoft.com/office/powerpoint/2010/main" val="2461288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B64CA78-B4AD-4314-A9A7-02F589805B6E}"/>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Calculations</a:t>
            </a:r>
            <a:endParaRPr lang="en-US">
              <a:solidFill>
                <a:srgbClr val="FFFFFF"/>
              </a:solidFill>
            </a:endParaRPr>
          </a:p>
        </p:txBody>
      </p:sp>
      <p:sp>
        <p:nvSpPr>
          <p:cNvPr id="3" name="Content Placeholder 2">
            <a:extLst>
              <a:ext uri="{FF2B5EF4-FFF2-40B4-BE49-F238E27FC236}">
                <a16:creationId xmlns:a16="http://schemas.microsoft.com/office/drawing/2014/main" id="{EB7DF8B8-BD69-446F-BB5F-92EC52378617}"/>
              </a:ext>
            </a:extLst>
          </p:cNvPr>
          <p:cNvSpPr>
            <a:spLocks noGrp="1"/>
          </p:cNvSpPr>
          <p:nvPr>
            <p:ph idx="1"/>
          </p:nvPr>
        </p:nvSpPr>
        <p:spPr>
          <a:xfrm>
            <a:off x="6090574" y="801866"/>
            <a:ext cx="5306084" cy="5230634"/>
          </a:xfrm>
        </p:spPr>
        <p:txBody>
          <a:bodyPr vert="horz" lIns="91440" tIns="45720" rIns="91440" bIns="45720" rtlCol="0" anchor="ctr">
            <a:normAutofit fontScale="92500" lnSpcReduction="10000"/>
          </a:bodyPr>
          <a:lstStyle/>
          <a:p>
            <a:pPr marL="0" indent="0">
              <a:buNone/>
            </a:pPr>
            <a:endParaRPr lang="en-US" sz="2400" dirty="0">
              <a:solidFill>
                <a:srgbClr val="000000"/>
              </a:solidFill>
              <a:cs typeface="Calibri" panose="020F0502020204030204"/>
            </a:endParaRPr>
          </a:p>
          <a:p>
            <a:pPr marL="0" indent="0">
              <a:buNone/>
            </a:pPr>
            <a:endParaRPr lang="en-US" sz="2400" dirty="0">
              <a:solidFill>
                <a:srgbClr val="000000"/>
              </a:solidFill>
              <a:cs typeface="Calibri" panose="020F0502020204030204"/>
            </a:endParaRPr>
          </a:p>
          <a:p>
            <a:pPr marL="0" indent="0">
              <a:buNone/>
            </a:pPr>
            <a:r>
              <a:rPr lang="en-US" sz="2400" dirty="0">
                <a:solidFill>
                  <a:srgbClr val="000000"/>
                </a:solidFill>
                <a:cs typeface="Calibri" panose="020F0502020204030204"/>
              </a:rPr>
              <a:t>As part of you Junior Cycle Business Studies you might be asked to calculate the following</a:t>
            </a:r>
            <a:endParaRPr lang="en-US"/>
          </a:p>
          <a:p>
            <a:pPr marL="0" indent="0">
              <a:buNone/>
            </a:pPr>
            <a:r>
              <a:rPr lang="en-US" sz="2400" dirty="0">
                <a:solidFill>
                  <a:srgbClr val="000000"/>
                </a:solidFill>
                <a:cs typeface="Calibri" panose="020F0502020204030204"/>
              </a:rPr>
              <a:t>1. Simple Interest</a:t>
            </a:r>
          </a:p>
          <a:p>
            <a:pPr marL="0" indent="0">
              <a:buNone/>
            </a:pPr>
            <a:r>
              <a:rPr lang="en-US" sz="2400" dirty="0">
                <a:solidFill>
                  <a:srgbClr val="000000"/>
                </a:solidFill>
                <a:cs typeface="Calibri" panose="020F0502020204030204"/>
              </a:rPr>
              <a:t>2. Compound Interest</a:t>
            </a:r>
          </a:p>
          <a:p>
            <a:pPr marL="0" indent="0">
              <a:buNone/>
            </a:pPr>
            <a:r>
              <a:rPr lang="en-US" sz="2400" dirty="0">
                <a:solidFill>
                  <a:srgbClr val="000000"/>
                </a:solidFill>
                <a:cs typeface="Calibri" panose="020F0502020204030204"/>
              </a:rPr>
              <a:t>3. AER</a:t>
            </a:r>
          </a:p>
          <a:p>
            <a:pPr marL="0" indent="0">
              <a:buNone/>
            </a:pPr>
            <a:r>
              <a:rPr lang="en-US" sz="2400" dirty="0">
                <a:solidFill>
                  <a:srgbClr val="000000"/>
                </a:solidFill>
                <a:cs typeface="Calibri" panose="020F0502020204030204"/>
              </a:rPr>
              <a:t>4. DIRT</a:t>
            </a:r>
          </a:p>
          <a:p>
            <a:pPr marL="0" indent="0">
              <a:buNone/>
            </a:pPr>
            <a:r>
              <a:rPr lang="en-US" sz="2400" dirty="0">
                <a:solidFill>
                  <a:srgbClr val="000000"/>
                </a:solidFill>
                <a:cs typeface="Calibri" panose="020F0502020204030204"/>
              </a:rPr>
              <a:t>5. ARP</a:t>
            </a:r>
          </a:p>
          <a:p>
            <a:pPr marL="0" indent="0">
              <a:buNone/>
            </a:pPr>
            <a:r>
              <a:rPr lang="en-US" sz="2400" dirty="0">
                <a:solidFill>
                  <a:srgbClr val="000000"/>
                </a:solidFill>
                <a:cs typeface="Calibri" panose="020F0502020204030204"/>
              </a:rPr>
              <a:t>This link has tutorial videos explaining how to calculate them</a:t>
            </a:r>
          </a:p>
          <a:p>
            <a:pPr marL="0" indent="0">
              <a:buNone/>
            </a:pPr>
            <a:endParaRPr lang="en-US" sz="2400" dirty="0">
              <a:solidFill>
                <a:srgbClr val="000000"/>
              </a:solidFill>
              <a:ea typeface="+mn-lt"/>
              <a:cs typeface="+mn-lt"/>
            </a:endParaRPr>
          </a:p>
          <a:p>
            <a:pPr marL="0" indent="0">
              <a:buNone/>
            </a:pPr>
            <a:r>
              <a:rPr lang="en-US" sz="2400" dirty="0">
                <a:solidFill>
                  <a:srgbClr val="000000"/>
                </a:solidFill>
                <a:ea typeface="+mn-lt"/>
                <a:cs typeface="+mn-lt"/>
              </a:rPr>
              <a:t>https://mrryanjcb.weebly.com/tutorials---calculations-15.html</a:t>
            </a:r>
            <a:endParaRPr lang="en-US" sz="2400" dirty="0">
              <a:solidFill>
                <a:srgbClr val="000000"/>
              </a:solidFill>
            </a:endParaRPr>
          </a:p>
          <a:p>
            <a:pPr marL="0" indent="0">
              <a:buNone/>
            </a:pPr>
            <a:endParaRPr lang="en-US" dirty="0">
              <a:solidFill>
                <a:srgbClr val="000000"/>
              </a:solidFill>
              <a:cs typeface="Calibri" panose="020F0502020204030204"/>
            </a:endParaRPr>
          </a:p>
        </p:txBody>
      </p:sp>
    </p:spTree>
    <p:extLst>
      <p:ext uri="{BB962C8B-B14F-4D97-AF65-F5344CB8AC3E}">
        <p14:creationId xmlns:p14="http://schemas.microsoft.com/office/powerpoint/2010/main" val="344654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95702AF-29B3-4F8F-A686-637AF6BD7C76}"/>
              </a:ext>
            </a:extLst>
          </p:cNvPr>
          <p:cNvSpPr>
            <a:spLocks noGrp="1"/>
          </p:cNvSpPr>
          <p:nvPr>
            <p:ph type="title"/>
          </p:nvPr>
        </p:nvSpPr>
        <p:spPr>
          <a:xfrm>
            <a:off x="640079" y="2053641"/>
            <a:ext cx="3669161" cy="2760098"/>
          </a:xfrm>
        </p:spPr>
        <p:txBody>
          <a:bodyPr>
            <a:normAutofit/>
          </a:bodyPr>
          <a:lstStyle/>
          <a:p>
            <a:r>
              <a:rPr lang="en-US" b="1" dirty="0">
                <a:solidFill>
                  <a:srgbClr val="FFFFFF"/>
                </a:solidFill>
                <a:cs typeface="Calibri Light"/>
              </a:rPr>
              <a:t>KEY TERMS</a:t>
            </a:r>
            <a:endParaRPr lang="en-US" b="1" dirty="0">
              <a:solidFill>
                <a:srgbClr val="FFFFFF"/>
              </a:solidFill>
            </a:endParaRPr>
          </a:p>
        </p:txBody>
      </p:sp>
      <p:sp>
        <p:nvSpPr>
          <p:cNvPr id="3" name="Content Placeholder 2">
            <a:extLst>
              <a:ext uri="{FF2B5EF4-FFF2-40B4-BE49-F238E27FC236}">
                <a16:creationId xmlns:a16="http://schemas.microsoft.com/office/drawing/2014/main" id="{322DE4B2-7763-495A-A862-CA12E6329FB6}"/>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2400" b="1" dirty="0">
                <a:solidFill>
                  <a:srgbClr val="000000"/>
                </a:solidFill>
                <a:ea typeface="+mn-lt"/>
                <a:cs typeface="+mn-lt"/>
              </a:rPr>
              <a:t>Savings Account</a:t>
            </a:r>
            <a:r>
              <a:rPr lang="en-US" sz="2400" dirty="0">
                <a:solidFill>
                  <a:srgbClr val="000000"/>
                </a:solidFill>
                <a:ea typeface="+mn-lt"/>
                <a:cs typeface="+mn-lt"/>
              </a:rPr>
              <a:t> </a:t>
            </a:r>
            <a:r>
              <a:rPr lang="en-US" sz="2400" b="1" baseline="30000" dirty="0">
                <a:solidFill>
                  <a:srgbClr val="000000"/>
                </a:solidFill>
                <a:ea typeface="+mn-lt"/>
                <a:cs typeface="+mn-lt"/>
              </a:rPr>
              <a:t>Def </a:t>
            </a:r>
            <a:r>
              <a:rPr lang="en-US" sz="2400" dirty="0">
                <a:solidFill>
                  <a:srgbClr val="000000"/>
                </a:solidFill>
                <a:ea typeface="+mn-lt"/>
                <a:cs typeface="+mn-lt"/>
              </a:rPr>
              <a:t>This type of account will give you a dividend at the send o the year. You can put money into this account at any time</a:t>
            </a:r>
          </a:p>
          <a:p>
            <a:r>
              <a:rPr lang="en-US" sz="2400" b="1" dirty="0">
                <a:solidFill>
                  <a:srgbClr val="000000"/>
                </a:solidFill>
                <a:ea typeface="+mn-lt"/>
                <a:cs typeface="+mn-lt"/>
              </a:rPr>
              <a:t>Dividend</a:t>
            </a:r>
            <a:r>
              <a:rPr lang="en-US" sz="2400" dirty="0">
                <a:solidFill>
                  <a:srgbClr val="000000"/>
                </a:solidFill>
                <a:ea typeface="+mn-lt"/>
                <a:cs typeface="+mn-lt"/>
              </a:rPr>
              <a:t> </a:t>
            </a:r>
            <a:r>
              <a:rPr lang="en-US" sz="2400" b="1" baseline="30000" dirty="0">
                <a:solidFill>
                  <a:srgbClr val="000000"/>
                </a:solidFill>
                <a:ea typeface="+mn-lt"/>
                <a:cs typeface="+mn-lt"/>
              </a:rPr>
              <a:t>Def </a:t>
            </a:r>
            <a:r>
              <a:rPr lang="en-US" sz="2400" dirty="0">
                <a:solidFill>
                  <a:srgbClr val="000000"/>
                </a:solidFill>
                <a:ea typeface="+mn-lt"/>
                <a:cs typeface="+mn-lt"/>
              </a:rPr>
              <a:t>This is a payment to shareholders. The amount received depend on the number of shares you have. </a:t>
            </a:r>
          </a:p>
          <a:p>
            <a:r>
              <a:rPr lang="en-US" sz="2400" b="1" dirty="0">
                <a:solidFill>
                  <a:srgbClr val="000000"/>
                </a:solidFill>
                <a:ea typeface="+mn-lt"/>
                <a:cs typeface="+mn-lt"/>
              </a:rPr>
              <a:t>Deposit Account</a:t>
            </a:r>
            <a:r>
              <a:rPr lang="en-US" sz="2400" dirty="0">
                <a:solidFill>
                  <a:srgbClr val="000000"/>
                </a:solidFill>
                <a:ea typeface="+mn-lt"/>
                <a:cs typeface="+mn-lt"/>
              </a:rPr>
              <a:t> </a:t>
            </a:r>
            <a:r>
              <a:rPr lang="en-US" sz="2400" b="1" baseline="30000" dirty="0">
                <a:solidFill>
                  <a:srgbClr val="000000"/>
                </a:solidFill>
                <a:ea typeface="+mn-lt"/>
                <a:cs typeface="+mn-lt"/>
              </a:rPr>
              <a:t>Def </a:t>
            </a:r>
            <a:r>
              <a:rPr lang="en-US" sz="2400" dirty="0">
                <a:solidFill>
                  <a:srgbClr val="000000"/>
                </a:solidFill>
                <a:ea typeface="+mn-lt"/>
                <a:cs typeface="+mn-lt"/>
              </a:rPr>
              <a:t>There is a competitive rate of interest offer on this type of account, but they are subject to DIRT.</a:t>
            </a:r>
          </a:p>
          <a:p>
            <a:endParaRPr lang="en-US" sz="2400">
              <a:solidFill>
                <a:srgbClr val="000000"/>
              </a:solidFill>
              <a:cs typeface="Calibri"/>
            </a:endParaRPr>
          </a:p>
        </p:txBody>
      </p:sp>
    </p:spTree>
    <p:extLst>
      <p:ext uri="{BB962C8B-B14F-4D97-AF65-F5344CB8AC3E}">
        <p14:creationId xmlns:p14="http://schemas.microsoft.com/office/powerpoint/2010/main" val="550312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3A3DAB-6381-4C89-B782-1358CB44B874}"/>
              </a:ext>
            </a:extLst>
          </p:cNvPr>
          <p:cNvSpPr>
            <a:spLocks noGrp="1"/>
          </p:cNvSpPr>
          <p:nvPr>
            <p:ph type="title"/>
          </p:nvPr>
        </p:nvSpPr>
        <p:spPr>
          <a:xfrm>
            <a:off x="640079" y="2053641"/>
            <a:ext cx="3669161" cy="2760098"/>
          </a:xfrm>
        </p:spPr>
        <p:txBody>
          <a:bodyPr>
            <a:normAutofit/>
          </a:bodyPr>
          <a:lstStyle/>
          <a:p>
            <a:r>
              <a:rPr lang="en-US" b="1" dirty="0">
                <a:solidFill>
                  <a:srgbClr val="FFFFFF"/>
                </a:solidFill>
                <a:cs typeface="Calibri Light"/>
              </a:rPr>
              <a:t>WHAT IS SAVING</a:t>
            </a:r>
            <a:endParaRPr lang="en-US" b="1" dirty="0">
              <a:solidFill>
                <a:srgbClr val="FFFFFF"/>
              </a:solidFill>
            </a:endParaRPr>
          </a:p>
        </p:txBody>
      </p:sp>
      <p:sp>
        <p:nvSpPr>
          <p:cNvPr id="3" name="Content Placeholder 2">
            <a:extLst>
              <a:ext uri="{FF2B5EF4-FFF2-40B4-BE49-F238E27FC236}">
                <a16:creationId xmlns:a16="http://schemas.microsoft.com/office/drawing/2014/main" id="{68DB48CE-5A5C-4D2D-9233-4A42D2559120}"/>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2400" b="1" dirty="0">
                <a:solidFill>
                  <a:srgbClr val="000000"/>
                </a:solidFill>
                <a:ea typeface="+mn-lt"/>
                <a:cs typeface="+mn-lt"/>
              </a:rPr>
              <a:t>Saving</a:t>
            </a:r>
            <a:r>
              <a:rPr lang="en-US" sz="2400" dirty="0">
                <a:solidFill>
                  <a:srgbClr val="000000"/>
                </a:solidFill>
                <a:ea typeface="+mn-lt"/>
                <a:cs typeface="+mn-lt"/>
              </a:rPr>
              <a:t> </a:t>
            </a:r>
            <a:r>
              <a:rPr lang="en-US" sz="2400" b="1" baseline="30000" dirty="0">
                <a:solidFill>
                  <a:srgbClr val="000000"/>
                </a:solidFill>
                <a:ea typeface="+mn-lt"/>
                <a:cs typeface="+mn-lt"/>
              </a:rPr>
              <a:t>Def </a:t>
            </a:r>
            <a:r>
              <a:rPr lang="en-US" sz="2400" dirty="0">
                <a:solidFill>
                  <a:srgbClr val="000000"/>
                </a:solidFill>
                <a:ea typeface="+mn-lt"/>
                <a:cs typeface="+mn-lt"/>
              </a:rPr>
              <a:t>This the part of our income that we choose not to spend. IT is also known as deferred Income – as we put the money aside to spend it sometime in the future. These are generally low risk</a:t>
            </a:r>
          </a:p>
          <a:p>
            <a:r>
              <a:rPr lang="en-US" sz="2400" b="1" dirty="0">
                <a:solidFill>
                  <a:srgbClr val="000000"/>
                </a:solidFill>
                <a:ea typeface="+mn-lt"/>
                <a:cs typeface="+mn-lt"/>
              </a:rPr>
              <a:t>Investing</a:t>
            </a:r>
            <a:r>
              <a:rPr lang="en-US" sz="2400" dirty="0">
                <a:solidFill>
                  <a:srgbClr val="000000"/>
                </a:solidFill>
                <a:ea typeface="+mn-lt"/>
                <a:cs typeface="+mn-lt"/>
              </a:rPr>
              <a:t> </a:t>
            </a:r>
            <a:r>
              <a:rPr lang="en-US" sz="2400" b="1" baseline="30000" dirty="0">
                <a:solidFill>
                  <a:srgbClr val="000000"/>
                </a:solidFill>
                <a:ea typeface="+mn-lt"/>
                <a:cs typeface="+mn-lt"/>
              </a:rPr>
              <a:t>Def </a:t>
            </a:r>
            <a:r>
              <a:rPr lang="en-US" sz="2400" dirty="0">
                <a:solidFill>
                  <a:srgbClr val="000000"/>
                </a:solidFill>
                <a:ea typeface="+mn-lt"/>
                <a:cs typeface="+mn-lt"/>
              </a:rPr>
              <a:t>This is putting money aside to try at get a return on it in the future. There is a greater risk </a:t>
            </a:r>
          </a:p>
          <a:p>
            <a:endParaRPr lang="en-US" sz="2400" dirty="0">
              <a:solidFill>
                <a:srgbClr val="000000"/>
              </a:solidFill>
              <a:ea typeface="+mn-lt"/>
              <a:cs typeface="+mn-lt"/>
            </a:endParaRPr>
          </a:p>
          <a:p>
            <a:endParaRPr lang="en-US" sz="2400" dirty="0">
              <a:solidFill>
                <a:srgbClr val="000000"/>
              </a:solidFill>
              <a:cs typeface="Calibri"/>
            </a:endParaRPr>
          </a:p>
        </p:txBody>
      </p:sp>
    </p:spTree>
    <p:extLst>
      <p:ext uri="{BB962C8B-B14F-4D97-AF65-F5344CB8AC3E}">
        <p14:creationId xmlns:p14="http://schemas.microsoft.com/office/powerpoint/2010/main" val="2684512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3A3DAB-6381-4C89-B782-1358CB44B874}"/>
              </a:ext>
            </a:extLst>
          </p:cNvPr>
          <p:cNvSpPr>
            <a:spLocks noGrp="1"/>
          </p:cNvSpPr>
          <p:nvPr>
            <p:ph type="title"/>
          </p:nvPr>
        </p:nvSpPr>
        <p:spPr>
          <a:xfrm>
            <a:off x="640079" y="2053641"/>
            <a:ext cx="3669161" cy="2760098"/>
          </a:xfrm>
        </p:spPr>
        <p:txBody>
          <a:bodyPr>
            <a:normAutofit/>
          </a:bodyPr>
          <a:lstStyle/>
          <a:p>
            <a:r>
              <a:rPr lang="en-US" b="1" dirty="0">
                <a:solidFill>
                  <a:srgbClr val="FFFFFF"/>
                </a:solidFill>
                <a:cs typeface="Calibri Light"/>
              </a:rPr>
              <a:t>WHAT IS SAVING</a:t>
            </a:r>
            <a:endParaRPr lang="en-US">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68DB48CE-5A5C-4D2D-9233-4A42D2559120}"/>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dirty="0">
                <a:solidFill>
                  <a:srgbClr val="000000"/>
                </a:solidFill>
                <a:ea typeface="+mn-lt"/>
                <a:cs typeface="+mn-lt"/>
              </a:rPr>
              <a:t>The main difference between Saving and Investing is the risk and liquidity involved</a:t>
            </a:r>
            <a:endParaRPr lang="en-US" sz="2400" dirty="0">
              <a:solidFill>
                <a:srgbClr val="000000"/>
              </a:solidFill>
              <a:cs typeface="Calibri"/>
            </a:endParaRPr>
          </a:p>
          <a:p>
            <a:r>
              <a:rPr lang="en-US" sz="2400" b="1" dirty="0">
                <a:solidFill>
                  <a:srgbClr val="000000"/>
                </a:solidFill>
                <a:ea typeface="+mn-lt"/>
                <a:cs typeface="+mn-lt"/>
              </a:rPr>
              <a:t>Liquidity</a:t>
            </a:r>
            <a:r>
              <a:rPr lang="en-US" sz="2400" dirty="0">
                <a:solidFill>
                  <a:srgbClr val="000000"/>
                </a:solidFill>
                <a:ea typeface="+mn-lt"/>
                <a:cs typeface="+mn-lt"/>
              </a:rPr>
              <a:t> </a:t>
            </a:r>
            <a:r>
              <a:rPr lang="en-US" sz="2400" b="1" baseline="30000" dirty="0">
                <a:solidFill>
                  <a:srgbClr val="000000"/>
                </a:solidFill>
                <a:ea typeface="+mn-lt"/>
                <a:cs typeface="+mn-lt"/>
              </a:rPr>
              <a:t>Def </a:t>
            </a:r>
            <a:r>
              <a:rPr lang="en-US" sz="2400" dirty="0">
                <a:solidFill>
                  <a:srgbClr val="000000"/>
                </a:solidFill>
                <a:ea typeface="+mn-lt"/>
                <a:cs typeface="+mn-lt"/>
              </a:rPr>
              <a:t>This means how quickly you can get your money when you need it</a:t>
            </a:r>
          </a:p>
          <a:p>
            <a:pPr marL="0" indent="0">
              <a:buNone/>
            </a:pPr>
            <a:endParaRPr lang="en-US" sz="2400" dirty="0">
              <a:solidFill>
                <a:srgbClr val="000000"/>
              </a:solidFill>
              <a:ea typeface="+mn-lt"/>
              <a:cs typeface="+mn-lt"/>
            </a:endParaRPr>
          </a:p>
          <a:p>
            <a:pPr marL="0" indent="0">
              <a:buNone/>
            </a:pPr>
            <a:r>
              <a:rPr lang="en-US" sz="2400" dirty="0">
                <a:solidFill>
                  <a:srgbClr val="000000"/>
                </a:solidFill>
                <a:ea typeface="+mn-lt"/>
                <a:cs typeface="+mn-lt"/>
              </a:rPr>
              <a:t>Examples of Investing included buying property, art and company shares</a:t>
            </a:r>
            <a:endParaRPr lang="en-US" sz="2400" dirty="0">
              <a:solidFill>
                <a:srgbClr val="000000"/>
              </a:solidFill>
              <a:cs typeface="Calibri"/>
            </a:endParaRPr>
          </a:p>
          <a:p>
            <a:endParaRPr lang="en-US" sz="2400" dirty="0">
              <a:solidFill>
                <a:srgbClr val="000000"/>
              </a:solidFill>
              <a:cs typeface="Calibri"/>
            </a:endParaRPr>
          </a:p>
        </p:txBody>
      </p:sp>
    </p:spTree>
    <p:extLst>
      <p:ext uri="{BB962C8B-B14F-4D97-AF65-F5344CB8AC3E}">
        <p14:creationId xmlns:p14="http://schemas.microsoft.com/office/powerpoint/2010/main" val="3496252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0BF7EF2-D18C-4348-8918-2A068AA37BE5}"/>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Calibri"/>
                <a:cs typeface="Calibri"/>
              </a:rPr>
              <a:t>REASONs FOR SAVING MONEY</a:t>
            </a:r>
            <a:endParaRPr lang="en-US">
              <a:solidFill>
                <a:srgbClr val="FFFFFF"/>
              </a:solidFill>
            </a:endParaRPr>
          </a:p>
        </p:txBody>
      </p:sp>
      <p:sp>
        <p:nvSpPr>
          <p:cNvPr id="3" name="Content Placeholder 2">
            <a:extLst>
              <a:ext uri="{FF2B5EF4-FFF2-40B4-BE49-F238E27FC236}">
                <a16:creationId xmlns:a16="http://schemas.microsoft.com/office/drawing/2014/main" id="{5991964D-D29C-406F-AAD4-C4F4FE5873E1}"/>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dirty="0">
                <a:solidFill>
                  <a:srgbClr val="000000"/>
                </a:solidFill>
                <a:ea typeface="+mn-lt"/>
                <a:cs typeface="+mn-lt"/>
              </a:rPr>
              <a:t>The following are some reason why households saves money</a:t>
            </a:r>
            <a:endParaRPr lang="en-US" sz="2400" b="1">
              <a:solidFill>
                <a:srgbClr val="000000"/>
              </a:solidFill>
              <a:ea typeface="+mn-lt"/>
              <a:cs typeface="+mn-lt"/>
            </a:endParaRPr>
          </a:p>
          <a:p>
            <a:pPr marL="457200" indent="-457200">
              <a:buAutoNum type="arabicPeriod"/>
            </a:pPr>
            <a:r>
              <a:rPr lang="en-US" sz="2400" dirty="0">
                <a:solidFill>
                  <a:srgbClr val="000000"/>
                </a:solidFill>
                <a:ea typeface="+mn-lt"/>
                <a:cs typeface="+mn-lt"/>
              </a:rPr>
              <a:t>Future planned expenditure</a:t>
            </a:r>
          </a:p>
          <a:p>
            <a:pPr marL="457200" indent="-457200">
              <a:buAutoNum type="arabicPeriod"/>
            </a:pPr>
            <a:r>
              <a:rPr lang="en-US" sz="2400" dirty="0">
                <a:solidFill>
                  <a:srgbClr val="000000"/>
                </a:solidFill>
                <a:ea typeface="+mn-lt"/>
                <a:cs typeface="+mn-lt"/>
              </a:rPr>
              <a:t>For emergencies</a:t>
            </a:r>
          </a:p>
          <a:p>
            <a:pPr marL="457200" indent="-457200">
              <a:buAutoNum type="arabicPeriod"/>
            </a:pPr>
            <a:r>
              <a:rPr lang="en-US" sz="2400" dirty="0">
                <a:solidFill>
                  <a:srgbClr val="000000"/>
                </a:solidFill>
                <a:ea typeface="+mn-lt"/>
                <a:cs typeface="+mn-lt"/>
              </a:rPr>
              <a:t>For major family events</a:t>
            </a:r>
          </a:p>
          <a:p>
            <a:pPr marL="457200" indent="-457200">
              <a:buAutoNum type="arabicPeriod"/>
            </a:pPr>
            <a:r>
              <a:rPr lang="en-US" sz="2400" dirty="0">
                <a:solidFill>
                  <a:srgbClr val="000000"/>
                </a:solidFill>
                <a:ea typeface="+mn-lt"/>
                <a:cs typeface="+mn-lt"/>
              </a:rPr>
              <a:t>For retirements</a:t>
            </a:r>
          </a:p>
          <a:p>
            <a:pPr marL="457200" indent="-457200">
              <a:buAutoNum type="arabicPeriod"/>
            </a:pPr>
            <a:r>
              <a:rPr lang="en-US" sz="2400" dirty="0">
                <a:solidFill>
                  <a:srgbClr val="000000"/>
                </a:solidFill>
                <a:ea typeface="+mn-lt"/>
                <a:cs typeface="+mn-lt"/>
              </a:rPr>
              <a:t>To improve you credit rating</a:t>
            </a:r>
          </a:p>
          <a:p>
            <a:endParaRPr lang="en-US" sz="2400" dirty="0">
              <a:solidFill>
                <a:srgbClr val="000000"/>
              </a:solidFill>
              <a:cs typeface="Calibri"/>
            </a:endParaRPr>
          </a:p>
        </p:txBody>
      </p:sp>
    </p:spTree>
    <p:extLst>
      <p:ext uri="{BB962C8B-B14F-4D97-AF65-F5344CB8AC3E}">
        <p14:creationId xmlns:p14="http://schemas.microsoft.com/office/powerpoint/2010/main" val="1322069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9002B54-4BD3-45EC-B060-DC409C941A92}"/>
              </a:ext>
            </a:extLst>
          </p:cNvPr>
          <p:cNvSpPr>
            <a:spLocks noGrp="1"/>
          </p:cNvSpPr>
          <p:nvPr>
            <p:ph type="title"/>
          </p:nvPr>
        </p:nvSpPr>
        <p:spPr>
          <a:xfrm>
            <a:off x="640079" y="2053641"/>
            <a:ext cx="3669161" cy="2760098"/>
          </a:xfrm>
        </p:spPr>
        <p:txBody>
          <a:bodyPr>
            <a:normAutofit/>
          </a:bodyPr>
          <a:lstStyle/>
          <a:p>
            <a:r>
              <a:rPr lang="en-US" b="1">
                <a:solidFill>
                  <a:srgbClr val="FFFFFF"/>
                </a:solidFill>
                <a:ea typeface="+mj-lt"/>
                <a:cs typeface="+mj-lt"/>
              </a:rPr>
              <a:t>FACTORS TO CONSIDER WHEN SAVING OR INVESTING</a:t>
            </a:r>
            <a:endParaRPr lang="en-US">
              <a:solidFill>
                <a:srgbClr val="FFFFFF"/>
              </a:solidFill>
            </a:endParaRPr>
          </a:p>
        </p:txBody>
      </p:sp>
      <p:sp>
        <p:nvSpPr>
          <p:cNvPr id="3" name="Content Placeholder 2">
            <a:extLst>
              <a:ext uri="{FF2B5EF4-FFF2-40B4-BE49-F238E27FC236}">
                <a16:creationId xmlns:a16="http://schemas.microsoft.com/office/drawing/2014/main" id="{698FA1E8-3322-4A0A-AD9E-3E69C71DF4B8}"/>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spcBef>
                <a:spcPts val="400"/>
              </a:spcBef>
              <a:buNone/>
            </a:pPr>
            <a:r>
              <a:rPr lang="en-US" sz="2400">
                <a:solidFill>
                  <a:srgbClr val="000000"/>
                </a:solidFill>
                <a:ea typeface="+mn-lt"/>
                <a:cs typeface="+mn-lt"/>
              </a:rPr>
              <a:t>The following are some factors that should be consider before deciding where to save your money</a:t>
            </a:r>
            <a:endParaRPr lang="en-US" sz="2400" b="1">
              <a:solidFill>
                <a:srgbClr val="000000"/>
              </a:solidFill>
              <a:ea typeface="+mn-lt"/>
              <a:cs typeface="+mn-lt"/>
            </a:endParaRPr>
          </a:p>
          <a:p>
            <a:pPr marL="514350" indent="-514350">
              <a:spcBef>
                <a:spcPts val="400"/>
              </a:spcBef>
              <a:buAutoNum type="arabicPeriod"/>
            </a:pPr>
            <a:r>
              <a:rPr lang="en-US" sz="2400">
                <a:solidFill>
                  <a:srgbClr val="000000"/>
                </a:solidFill>
                <a:ea typeface="+mn-lt"/>
                <a:cs typeface="+mn-lt"/>
              </a:rPr>
              <a:t>Risk</a:t>
            </a:r>
          </a:p>
          <a:p>
            <a:pPr marL="514350" indent="-514350">
              <a:spcBef>
                <a:spcPts val="400"/>
              </a:spcBef>
              <a:buAutoNum type="arabicPeriod"/>
            </a:pPr>
            <a:r>
              <a:rPr lang="en-US" sz="2400">
                <a:solidFill>
                  <a:srgbClr val="000000"/>
                </a:solidFill>
                <a:ea typeface="+mn-lt"/>
                <a:cs typeface="+mn-lt"/>
              </a:rPr>
              <a:t>Reward</a:t>
            </a:r>
          </a:p>
          <a:p>
            <a:pPr marL="514350" indent="-514350">
              <a:spcBef>
                <a:spcPts val="400"/>
              </a:spcBef>
              <a:buAutoNum type="arabicPeriod"/>
            </a:pPr>
            <a:r>
              <a:rPr lang="en-US" sz="2400">
                <a:solidFill>
                  <a:srgbClr val="000000"/>
                </a:solidFill>
                <a:ea typeface="+mn-lt"/>
                <a:cs typeface="+mn-lt"/>
              </a:rPr>
              <a:t>Liquidity</a:t>
            </a:r>
          </a:p>
          <a:p>
            <a:pPr marL="514350" indent="-514350">
              <a:spcBef>
                <a:spcPts val="400"/>
              </a:spcBef>
              <a:buAutoNum type="arabicPeriod"/>
            </a:pPr>
            <a:r>
              <a:rPr lang="en-US" sz="2400">
                <a:solidFill>
                  <a:srgbClr val="000000"/>
                </a:solidFill>
                <a:ea typeface="+mn-lt"/>
                <a:cs typeface="+mn-lt"/>
              </a:rPr>
              <a:t>Taxation</a:t>
            </a:r>
          </a:p>
          <a:p>
            <a:pPr marL="514350" indent="-514350">
              <a:spcBef>
                <a:spcPts val="400"/>
              </a:spcBef>
              <a:buAutoNum type="arabicPeriod"/>
            </a:pPr>
            <a:r>
              <a:rPr lang="en-US" sz="2400">
                <a:solidFill>
                  <a:srgbClr val="000000"/>
                </a:solidFill>
                <a:ea typeface="+mn-lt"/>
                <a:cs typeface="+mn-lt"/>
              </a:rPr>
              <a:t>Convenience</a:t>
            </a:r>
          </a:p>
          <a:p>
            <a:pPr marL="514350" indent="-514350">
              <a:spcBef>
                <a:spcPts val="400"/>
              </a:spcBef>
              <a:buAutoNum type="arabicPeriod"/>
            </a:pPr>
            <a:r>
              <a:rPr lang="en-US" sz="2400">
                <a:solidFill>
                  <a:srgbClr val="000000"/>
                </a:solidFill>
                <a:ea typeface="+mn-lt"/>
                <a:cs typeface="+mn-lt"/>
              </a:rPr>
              <a:t>Future Benefits</a:t>
            </a:r>
          </a:p>
          <a:p>
            <a:pPr marL="514350" indent="-514350">
              <a:spcBef>
                <a:spcPts val="400"/>
              </a:spcBef>
              <a:buAutoNum type="arabicPeriod"/>
            </a:pPr>
            <a:r>
              <a:rPr lang="en-US" sz="2400">
                <a:solidFill>
                  <a:srgbClr val="000000"/>
                </a:solidFill>
                <a:ea typeface="+mn-lt"/>
                <a:cs typeface="+mn-lt"/>
              </a:rPr>
              <a:t>Terms and conditions</a:t>
            </a:r>
          </a:p>
          <a:p>
            <a:pPr marL="0" indent="0">
              <a:spcBef>
                <a:spcPts val="400"/>
              </a:spcBef>
              <a:buNone/>
            </a:pPr>
            <a:endParaRPr lang="en-US" sz="2400">
              <a:solidFill>
                <a:srgbClr val="000000"/>
              </a:solidFill>
              <a:ea typeface="+mn-lt"/>
              <a:cs typeface="+mn-lt"/>
            </a:endParaRPr>
          </a:p>
          <a:p>
            <a:pPr>
              <a:spcBef>
                <a:spcPts val="400"/>
              </a:spcBef>
            </a:pPr>
            <a:endParaRPr lang="en-US" sz="2400">
              <a:solidFill>
                <a:srgbClr val="000000"/>
              </a:solidFill>
              <a:cs typeface="Calibri"/>
            </a:endParaRPr>
          </a:p>
        </p:txBody>
      </p:sp>
    </p:spTree>
    <p:extLst>
      <p:ext uri="{BB962C8B-B14F-4D97-AF65-F5344CB8AC3E}">
        <p14:creationId xmlns:p14="http://schemas.microsoft.com/office/powerpoint/2010/main" val="1234661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9002B54-4BD3-45EC-B060-DC409C941A92}"/>
              </a:ext>
            </a:extLst>
          </p:cNvPr>
          <p:cNvSpPr>
            <a:spLocks noGrp="1"/>
          </p:cNvSpPr>
          <p:nvPr>
            <p:ph type="title"/>
          </p:nvPr>
        </p:nvSpPr>
        <p:spPr>
          <a:xfrm>
            <a:off x="640079" y="2053641"/>
            <a:ext cx="3669161" cy="2760098"/>
          </a:xfrm>
        </p:spPr>
        <p:txBody>
          <a:bodyPr>
            <a:normAutofit/>
          </a:bodyPr>
          <a:lstStyle/>
          <a:p>
            <a:r>
              <a:rPr lang="en-US" b="1">
                <a:solidFill>
                  <a:srgbClr val="FFFFFF"/>
                </a:solidFill>
                <a:ea typeface="+mj-lt"/>
                <a:cs typeface="+mj-lt"/>
              </a:rPr>
              <a:t>FACTORS TO CONSIDER WHEN SAVING OR INVESTING</a:t>
            </a:r>
            <a:endParaRPr lang="en-US">
              <a:solidFill>
                <a:srgbClr val="FFFFFF"/>
              </a:solidFill>
            </a:endParaRPr>
          </a:p>
        </p:txBody>
      </p:sp>
      <p:sp>
        <p:nvSpPr>
          <p:cNvPr id="3" name="Content Placeholder 2">
            <a:extLst>
              <a:ext uri="{FF2B5EF4-FFF2-40B4-BE49-F238E27FC236}">
                <a16:creationId xmlns:a16="http://schemas.microsoft.com/office/drawing/2014/main" id="{698FA1E8-3322-4A0A-AD9E-3E69C71DF4B8}"/>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b="1" u="sng">
                <a:solidFill>
                  <a:srgbClr val="000000"/>
                </a:solidFill>
                <a:ea typeface="+mn-lt"/>
                <a:cs typeface="+mn-lt"/>
              </a:rPr>
              <a:t>1. Risk</a:t>
            </a:r>
            <a:endParaRPr lang="en-US" sz="2400" b="1">
              <a:solidFill>
                <a:srgbClr val="000000"/>
              </a:solidFill>
              <a:ea typeface="+mn-lt"/>
              <a:cs typeface="+mn-lt"/>
            </a:endParaRPr>
          </a:p>
          <a:p>
            <a:r>
              <a:rPr lang="en-US" sz="2400">
                <a:solidFill>
                  <a:srgbClr val="000000"/>
                </a:solidFill>
                <a:ea typeface="+mn-lt"/>
                <a:cs typeface="+mn-lt"/>
              </a:rPr>
              <a:t>Will your saving be safe and secure? Money save in a financial institution is safer that under your mattress or in a drawer. Saving with An Post are state guaranteed which means you will definitely repaid by the Government</a:t>
            </a:r>
          </a:p>
          <a:p>
            <a:pPr marL="0" indent="0">
              <a:buNone/>
            </a:pPr>
            <a:endParaRPr lang="en-US" sz="2400">
              <a:solidFill>
                <a:srgbClr val="000000"/>
              </a:solidFill>
              <a:ea typeface="+mn-lt"/>
              <a:cs typeface="+mn-lt"/>
            </a:endParaRPr>
          </a:p>
          <a:p>
            <a:pPr marL="0" indent="0">
              <a:buNone/>
            </a:pPr>
            <a:r>
              <a:rPr lang="en-US" sz="2400" b="1" u="sng">
                <a:solidFill>
                  <a:srgbClr val="000000"/>
                </a:solidFill>
                <a:ea typeface="+mn-lt"/>
                <a:cs typeface="+mn-lt"/>
              </a:rPr>
              <a:t>2. Reward</a:t>
            </a:r>
          </a:p>
          <a:p>
            <a:r>
              <a:rPr lang="en-US" sz="2400">
                <a:solidFill>
                  <a:srgbClr val="000000"/>
                </a:solidFill>
                <a:ea typeface="+mn-lt"/>
                <a:cs typeface="+mn-lt"/>
              </a:rPr>
              <a:t>How much will you earn on your savings. Each financial institution offers different rates – so it is a good idea to shop around for the best APR</a:t>
            </a:r>
          </a:p>
          <a:p>
            <a:pPr marL="0" indent="0">
              <a:buNone/>
            </a:pPr>
            <a:endParaRPr lang="en-US" sz="2400" b="1">
              <a:solidFill>
                <a:srgbClr val="000000"/>
              </a:solidFill>
              <a:ea typeface="+mn-lt"/>
              <a:cs typeface="+mn-lt"/>
            </a:endParaRPr>
          </a:p>
          <a:p>
            <a:endParaRPr lang="en-US" sz="2400" i="1" u="sng">
              <a:solidFill>
                <a:srgbClr val="000000"/>
              </a:solidFill>
              <a:ea typeface="+mn-lt"/>
              <a:cs typeface="+mn-lt"/>
            </a:endParaRPr>
          </a:p>
          <a:p>
            <a:endParaRPr lang="en-US" sz="2400">
              <a:solidFill>
                <a:srgbClr val="000000"/>
              </a:solidFill>
              <a:cs typeface="Calibri"/>
            </a:endParaRPr>
          </a:p>
        </p:txBody>
      </p:sp>
    </p:spTree>
    <p:extLst>
      <p:ext uri="{BB962C8B-B14F-4D97-AF65-F5344CB8AC3E}">
        <p14:creationId xmlns:p14="http://schemas.microsoft.com/office/powerpoint/2010/main" val="1507114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9002B54-4BD3-45EC-B060-DC409C941A92}"/>
              </a:ext>
            </a:extLst>
          </p:cNvPr>
          <p:cNvSpPr>
            <a:spLocks noGrp="1"/>
          </p:cNvSpPr>
          <p:nvPr>
            <p:ph type="title"/>
          </p:nvPr>
        </p:nvSpPr>
        <p:spPr>
          <a:xfrm>
            <a:off x="640079" y="2053641"/>
            <a:ext cx="3669161" cy="2760098"/>
          </a:xfrm>
        </p:spPr>
        <p:txBody>
          <a:bodyPr>
            <a:normAutofit/>
          </a:bodyPr>
          <a:lstStyle/>
          <a:p>
            <a:r>
              <a:rPr lang="en-US" b="1">
                <a:solidFill>
                  <a:srgbClr val="FFFFFF"/>
                </a:solidFill>
                <a:ea typeface="+mj-lt"/>
                <a:cs typeface="+mj-lt"/>
              </a:rPr>
              <a:t>FACTORS TO CONSIDER WHEN SAVING OR INVESTING</a:t>
            </a:r>
            <a:endParaRPr lang="en-US">
              <a:solidFill>
                <a:srgbClr val="FFFFFF"/>
              </a:solidFill>
            </a:endParaRPr>
          </a:p>
        </p:txBody>
      </p:sp>
      <p:sp>
        <p:nvSpPr>
          <p:cNvPr id="3" name="Content Placeholder 2">
            <a:extLst>
              <a:ext uri="{FF2B5EF4-FFF2-40B4-BE49-F238E27FC236}">
                <a16:creationId xmlns:a16="http://schemas.microsoft.com/office/drawing/2014/main" id="{698FA1E8-3322-4A0A-AD9E-3E69C71DF4B8}"/>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b="1">
                <a:solidFill>
                  <a:srgbClr val="000000"/>
                </a:solidFill>
                <a:ea typeface="+mn-lt"/>
                <a:cs typeface="+mn-lt"/>
              </a:rPr>
              <a:t>3. Liquidity</a:t>
            </a:r>
            <a:endParaRPr lang="en-US" sz="2400">
              <a:solidFill>
                <a:srgbClr val="000000"/>
              </a:solidFill>
              <a:ea typeface="+mn-lt"/>
              <a:cs typeface="+mn-lt"/>
            </a:endParaRPr>
          </a:p>
          <a:p>
            <a:r>
              <a:rPr lang="en-US" sz="2400">
                <a:solidFill>
                  <a:srgbClr val="000000"/>
                </a:solidFill>
                <a:ea typeface="+mn-lt"/>
                <a:cs typeface="+mn-lt"/>
              </a:rPr>
              <a:t>Is it easy to withdraw (Take out) your saving if you need too? Some saving account require you to give them written notice and penalties may apply if you withdraw earlier then the terms agreed.</a:t>
            </a:r>
          </a:p>
          <a:p>
            <a:pPr marL="0" indent="0">
              <a:buNone/>
            </a:pPr>
            <a:endParaRPr lang="en-US" sz="2400">
              <a:solidFill>
                <a:srgbClr val="000000"/>
              </a:solidFill>
              <a:ea typeface="+mn-lt"/>
              <a:cs typeface="+mn-lt"/>
            </a:endParaRPr>
          </a:p>
          <a:p>
            <a:pPr marL="0" indent="0">
              <a:buNone/>
            </a:pPr>
            <a:r>
              <a:rPr lang="en-US" sz="2400" b="1" u="sng">
                <a:solidFill>
                  <a:srgbClr val="000000"/>
                </a:solidFill>
                <a:cs typeface="Calibri"/>
              </a:rPr>
              <a:t>4. Taxation</a:t>
            </a:r>
            <a:endParaRPr lang="en-US" sz="2400">
              <a:solidFill>
                <a:srgbClr val="000000"/>
              </a:solidFill>
              <a:ea typeface="+mn-lt"/>
              <a:cs typeface="+mn-lt"/>
            </a:endParaRPr>
          </a:p>
          <a:p>
            <a:pPr>
              <a:buFont typeface="Arial"/>
            </a:pPr>
            <a:r>
              <a:rPr lang="en-US" sz="2400">
                <a:solidFill>
                  <a:srgbClr val="000000"/>
                </a:solidFill>
                <a:cs typeface="Calibri"/>
              </a:rPr>
              <a:t>Will you have to pay taxation on your interest? DIRT is the tax on interest earned on savings. Some saving are not subject to DIRT (An Post)</a:t>
            </a:r>
            <a:endParaRPr lang="en-US" sz="2400">
              <a:solidFill>
                <a:srgbClr val="000000"/>
              </a:solidFill>
            </a:endParaRPr>
          </a:p>
          <a:p>
            <a:pPr marL="0" indent="0">
              <a:buNone/>
            </a:pPr>
            <a:endParaRPr lang="en-US" sz="2400">
              <a:solidFill>
                <a:srgbClr val="000000"/>
              </a:solidFill>
              <a:cs typeface="Calibri"/>
            </a:endParaRPr>
          </a:p>
          <a:p>
            <a:endParaRPr lang="en-US" sz="2400" i="1" u="sng">
              <a:solidFill>
                <a:srgbClr val="000000"/>
              </a:solidFill>
              <a:cs typeface="Calibri"/>
            </a:endParaRPr>
          </a:p>
          <a:p>
            <a:endParaRPr lang="en-US" sz="2400">
              <a:solidFill>
                <a:srgbClr val="000000"/>
              </a:solidFill>
              <a:cs typeface="Calibri"/>
            </a:endParaRPr>
          </a:p>
        </p:txBody>
      </p:sp>
    </p:spTree>
    <p:extLst>
      <p:ext uri="{BB962C8B-B14F-4D97-AF65-F5344CB8AC3E}">
        <p14:creationId xmlns:p14="http://schemas.microsoft.com/office/powerpoint/2010/main" val="34778569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Strand 1  (Savings)</vt:lpstr>
      <vt:lpstr>KEY TERMS</vt:lpstr>
      <vt:lpstr>KEY TERMS</vt:lpstr>
      <vt:lpstr>WHAT IS SAVING</vt:lpstr>
      <vt:lpstr>WHAT IS SAVING</vt:lpstr>
      <vt:lpstr>REASONs FOR SAVING MONEY</vt:lpstr>
      <vt:lpstr>FACTORS TO CONSIDER WHEN SAVING OR INVESTING</vt:lpstr>
      <vt:lpstr>FACTORS TO CONSIDER WHEN SAVING OR INVESTING</vt:lpstr>
      <vt:lpstr>FACTORS TO CONSIDER WHEN SAVING OR INVESTING</vt:lpstr>
      <vt:lpstr>FACTORS TO CONSIDER WHEN SAVING OR INVESTING</vt:lpstr>
      <vt:lpstr>FACTORS TO CONSIDER WHEN SAVING OR INVESTING</vt:lpstr>
      <vt:lpstr>WHERE TO SAVE</vt:lpstr>
      <vt:lpstr>1. COMMERICAL BANKS</vt:lpstr>
      <vt:lpstr>1. COMMERICAL BANKS</vt:lpstr>
      <vt:lpstr>1. COMMERICAL  BANKS</vt:lpstr>
      <vt:lpstr>2. AN POST</vt:lpstr>
      <vt:lpstr>3. CREDIT UNIONS</vt:lpstr>
      <vt:lpstr>3. CREDIT UNIONS</vt:lpstr>
      <vt:lpstr>4. Building Societies</vt:lpstr>
      <vt:lpstr>CALCULATING INTEREST ON SAVINGS</vt:lpstr>
      <vt:lpstr>CALCULATING INTEREST ON SAVINGS</vt:lpstr>
      <vt:lpstr>CALCULATING INTEREST ON SAVINGS</vt:lpstr>
      <vt:lpstr>CALCULATING INTEREST ON SAVINGS</vt:lpstr>
      <vt:lpstr>Calculations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229</cp:revision>
  <dcterms:created xsi:type="dcterms:W3CDTF">2021-01-03T18:42:56Z</dcterms:created>
  <dcterms:modified xsi:type="dcterms:W3CDTF">2021-01-03T19:28:19Z</dcterms:modified>
</cp:coreProperties>
</file>