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8ED1AF-735F-E5D7-5025-6842B3926852}" v="17" dt="2021-01-03T18:41:17.564"/>
    <p1510:client id="{ACEC292C-5D90-4902-9943-1BD5C8781009}" v="368" dt="2021-01-03T17:36:10.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1</a:t>
            </a:r>
            <a:br>
              <a:rPr lang="en-US" dirty="0">
                <a:solidFill>
                  <a:srgbClr val="FFFFFF"/>
                </a:solidFill>
                <a:cs typeface="Calibri Light"/>
              </a:rPr>
            </a:br>
            <a:r>
              <a:rPr lang="en-US" dirty="0">
                <a:solidFill>
                  <a:srgbClr val="FFFFFF"/>
                </a:solidFill>
                <a:cs typeface="Calibri Light"/>
              </a:rPr>
              <a:t>(Borrowing)</a:t>
            </a:r>
            <a:endParaRPr lang="en-US" dirty="0">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1300">
                <a:solidFill>
                  <a:srgbClr val="FFFFFF"/>
                </a:solidFill>
                <a:cs typeface="Calibri"/>
              </a:rPr>
              <a:t>1.5 </a:t>
            </a:r>
            <a:r>
              <a:rPr lang="en-US" sz="1300">
                <a:solidFill>
                  <a:srgbClr val="FFFFFF"/>
                </a:solidFill>
                <a:ea typeface="+mn-lt"/>
                <a:cs typeface="+mn-lt"/>
              </a:rPr>
              <a:t>Identify reasons for saving and borrowing money, relate the reasons to determining appropriate sources of finance with respect to their purpose, costs and risks</a:t>
            </a:r>
            <a:endParaRPr lang="en-US" sz="13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9E8F7D9-1600-4C5D-B004-E5E443BC3790}"/>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Short Term </a:t>
            </a:r>
            <a:endParaRPr lang="en-US" sz="4000">
              <a:solidFill>
                <a:srgbClr val="FFFFFF"/>
              </a:solidFill>
            </a:endParaRPr>
          </a:p>
        </p:txBody>
      </p:sp>
      <p:sp>
        <p:nvSpPr>
          <p:cNvPr id="3" name="Content Placeholder 2">
            <a:extLst>
              <a:ext uri="{FF2B5EF4-FFF2-40B4-BE49-F238E27FC236}">
                <a16:creationId xmlns:a16="http://schemas.microsoft.com/office/drawing/2014/main" id="{04FD6B27-D689-47C1-BB19-4A5949119E3C}"/>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b="1">
                <a:solidFill>
                  <a:srgbClr val="000000"/>
                </a:solidFill>
                <a:ea typeface="+mn-lt"/>
                <a:cs typeface="+mn-lt"/>
              </a:rPr>
              <a:t>Credit Cards</a:t>
            </a:r>
            <a:endParaRPr lang="en-US" b="1">
              <a:solidFill>
                <a:srgbClr val="000000"/>
              </a:solidFill>
              <a:ea typeface="+mn-lt"/>
              <a:cs typeface="+mn-lt"/>
            </a:endParaRPr>
          </a:p>
          <a:p>
            <a:r>
              <a:rPr lang="en-IE">
                <a:solidFill>
                  <a:srgbClr val="000000"/>
                </a:solidFill>
                <a:ea typeface="+mn-lt"/>
                <a:cs typeface="+mn-lt"/>
              </a:rPr>
              <a:t>Card holders can buy now and pay later. </a:t>
            </a:r>
            <a:endParaRPr lang="en-US">
              <a:solidFill>
                <a:srgbClr val="000000"/>
              </a:solidFill>
              <a:ea typeface="+mn-lt"/>
              <a:cs typeface="+mn-lt"/>
            </a:endParaRPr>
          </a:p>
          <a:p>
            <a:r>
              <a:rPr lang="en-IE">
                <a:solidFill>
                  <a:srgbClr val="000000"/>
                </a:solidFill>
                <a:ea typeface="+mn-lt"/>
                <a:cs typeface="+mn-lt"/>
              </a:rPr>
              <a:t>This is an expensive source of finance as the interest charged can be very high.</a:t>
            </a:r>
            <a:endParaRPr lang="en-US">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317507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0F029C-460D-42B5-A832-2B85EAB408B7}"/>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ea typeface="+mj-lt"/>
                <a:cs typeface="+mj-lt"/>
              </a:rPr>
              <a:t>Medium Term</a:t>
            </a:r>
            <a:endParaRPr lang="en-US" sz="4000">
              <a:solidFill>
                <a:srgbClr val="FFFFFF"/>
              </a:solidFill>
            </a:endParaRPr>
          </a:p>
        </p:txBody>
      </p:sp>
      <p:sp>
        <p:nvSpPr>
          <p:cNvPr id="3" name="Content Placeholder 2">
            <a:extLst>
              <a:ext uri="{FF2B5EF4-FFF2-40B4-BE49-F238E27FC236}">
                <a16:creationId xmlns:a16="http://schemas.microsoft.com/office/drawing/2014/main" id="{D09DBA5B-4A28-4F9F-97D1-5D912F9028E8}"/>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IE" b="1">
                <a:solidFill>
                  <a:srgbClr val="000000"/>
                </a:solidFill>
                <a:ea typeface="+mn-lt"/>
                <a:cs typeface="+mn-lt"/>
              </a:rPr>
              <a:t>Medium Term Loan</a:t>
            </a:r>
            <a:endParaRPr lang="en-US" b="1">
              <a:solidFill>
                <a:srgbClr val="000000"/>
              </a:solidFill>
              <a:ea typeface="+mn-lt"/>
              <a:cs typeface="+mn-lt"/>
            </a:endParaRPr>
          </a:p>
          <a:p>
            <a:pPr marL="514350" indent="-514350">
              <a:buAutoNum type="arabicPeriod"/>
            </a:pPr>
            <a:r>
              <a:rPr lang="en-IE">
                <a:solidFill>
                  <a:srgbClr val="000000"/>
                </a:solidFill>
                <a:ea typeface="+mn-lt"/>
                <a:cs typeface="+mn-lt"/>
              </a:rPr>
              <a:t>This source of finance can be arranged from banks, building societies and credit unions. </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Borrowers usually make fixed repayment on a monthly basis over an agreed period of time. </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This repayment includes the interest and the loan.</a:t>
            </a:r>
            <a:endParaRPr lang="en-US">
              <a:solidFill>
                <a:srgbClr val="000000"/>
              </a:solidFill>
              <a:ea typeface="+mn-lt"/>
              <a:cs typeface="+mn-lt"/>
            </a:endParaRPr>
          </a:p>
          <a:p>
            <a:pPr marL="0" indent="0">
              <a:buNone/>
            </a:pPr>
            <a:endParaRPr lang="en-IE" u="sng" dirty="0">
              <a:solidFill>
                <a:srgbClr val="000000"/>
              </a:solidFill>
              <a:ea typeface="+mn-lt"/>
              <a:cs typeface="+mn-lt"/>
            </a:endParaRPr>
          </a:p>
          <a:p>
            <a:pPr marL="0" indent="0">
              <a:buNone/>
            </a:pPr>
            <a:endParaRPr lang="en-IE" u="sng" dirty="0">
              <a:solidFill>
                <a:srgbClr val="000000"/>
              </a:solidFill>
              <a:ea typeface="+mn-lt"/>
              <a:cs typeface="+mn-lt"/>
            </a:endParaRPr>
          </a:p>
          <a:p>
            <a:pPr marL="0" indent="0">
              <a:buNone/>
            </a:pPr>
            <a:endParaRPr lang="en-IE" dirty="0">
              <a:solidFill>
                <a:srgbClr val="000000"/>
              </a:solidFill>
              <a:ea typeface="+mn-lt"/>
              <a:cs typeface="+mn-lt"/>
            </a:endParaRPr>
          </a:p>
          <a:p>
            <a:pPr marL="0" indent="0">
              <a:buNone/>
            </a:pPr>
            <a:endParaRPr lang="en-IE" dirty="0">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500496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0F029C-460D-42B5-A832-2B85EAB408B7}"/>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ea typeface="+mj-lt"/>
                <a:cs typeface="+mj-lt"/>
              </a:rPr>
              <a:t>Medium Term</a:t>
            </a:r>
            <a:endParaRPr lang="en-US" sz="4000">
              <a:solidFill>
                <a:srgbClr val="FFFFFF"/>
              </a:solidFill>
            </a:endParaRPr>
          </a:p>
        </p:txBody>
      </p:sp>
      <p:sp>
        <p:nvSpPr>
          <p:cNvPr id="3" name="Content Placeholder 2">
            <a:extLst>
              <a:ext uri="{FF2B5EF4-FFF2-40B4-BE49-F238E27FC236}">
                <a16:creationId xmlns:a16="http://schemas.microsoft.com/office/drawing/2014/main" id="{D09DBA5B-4A28-4F9F-97D1-5D912F9028E8}"/>
              </a:ext>
            </a:extLst>
          </p:cNvPr>
          <p:cNvSpPr>
            <a:spLocks noGrp="1"/>
          </p:cNvSpPr>
          <p:nvPr>
            <p:ph idx="1"/>
          </p:nvPr>
        </p:nvSpPr>
        <p:spPr>
          <a:xfrm>
            <a:off x="1179226" y="3092970"/>
            <a:ext cx="9833548" cy="2693976"/>
          </a:xfrm>
        </p:spPr>
        <p:txBody>
          <a:bodyPr vert="horz" lIns="91440" tIns="45720" rIns="91440" bIns="45720" rtlCol="0" anchor="t">
            <a:normAutofit fontScale="92500" lnSpcReduction="10000"/>
          </a:bodyPr>
          <a:lstStyle/>
          <a:p>
            <a:pPr marL="0" indent="0">
              <a:buNone/>
            </a:pPr>
            <a:r>
              <a:rPr lang="en-IE" b="1">
                <a:solidFill>
                  <a:srgbClr val="000000"/>
                </a:solidFill>
                <a:ea typeface="+mn-lt"/>
                <a:cs typeface="+mn-lt"/>
              </a:rPr>
              <a:t>Hire Purchase</a:t>
            </a:r>
            <a:endParaRPr lang="en-US" b="1">
              <a:solidFill>
                <a:srgbClr val="000000"/>
              </a:solidFill>
              <a:ea typeface="+mn-lt"/>
              <a:cs typeface="+mn-lt"/>
            </a:endParaRPr>
          </a:p>
          <a:p>
            <a:pPr marL="514350" indent="-514350">
              <a:buAutoNum type="arabicPeriod"/>
            </a:pPr>
            <a:r>
              <a:rPr lang="en-IE">
                <a:solidFill>
                  <a:srgbClr val="000000"/>
                </a:solidFill>
                <a:ea typeface="+mn-lt"/>
                <a:cs typeface="+mn-lt"/>
              </a:rPr>
              <a:t>This is when the borrower pays a deposit and an agreed number of instalments. </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Ownership of the asset doesn’t pass to the buyer until they have paid the very las instalment. </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There is no security required but it can be a very expensive source of finance</a:t>
            </a:r>
            <a:endParaRPr lang="en-US">
              <a:solidFill>
                <a:srgbClr val="000000"/>
              </a:solidFill>
              <a:ea typeface="+mn-lt"/>
              <a:cs typeface="+mn-lt"/>
            </a:endParaRPr>
          </a:p>
          <a:p>
            <a:pPr marL="0" indent="0">
              <a:buNone/>
            </a:pPr>
            <a:endParaRPr lang="en-IE" dirty="0">
              <a:solidFill>
                <a:srgbClr val="000000"/>
              </a:solidFill>
              <a:ea typeface="+mn-lt"/>
              <a:cs typeface="+mn-lt"/>
            </a:endParaRPr>
          </a:p>
          <a:p>
            <a:pPr marL="0" indent="0">
              <a:buNone/>
            </a:pPr>
            <a:endParaRPr lang="en-IE" dirty="0">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3362720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60F029C-460D-42B5-A832-2B85EAB408B7}"/>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ea typeface="+mj-lt"/>
                <a:cs typeface="+mj-lt"/>
              </a:rPr>
              <a:t>Medium Term</a:t>
            </a:r>
            <a:endParaRPr lang="en-US" sz="4000">
              <a:solidFill>
                <a:srgbClr val="FFFFFF"/>
              </a:solidFill>
            </a:endParaRPr>
          </a:p>
        </p:txBody>
      </p:sp>
      <p:sp>
        <p:nvSpPr>
          <p:cNvPr id="3" name="Content Placeholder 2">
            <a:extLst>
              <a:ext uri="{FF2B5EF4-FFF2-40B4-BE49-F238E27FC236}">
                <a16:creationId xmlns:a16="http://schemas.microsoft.com/office/drawing/2014/main" id="{D09DBA5B-4A28-4F9F-97D1-5D912F9028E8}"/>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b="1">
                <a:solidFill>
                  <a:srgbClr val="000000"/>
                </a:solidFill>
                <a:ea typeface="+mn-lt"/>
                <a:cs typeface="+mn-lt"/>
              </a:rPr>
              <a:t>Leasing</a:t>
            </a:r>
            <a:endParaRPr lang="en-US" b="1">
              <a:solidFill>
                <a:srgbClr val="000000"/>
              </a:solidFill>
              <a:ea typeface="+mn-lt"/>
              <a:cs typeface="+mn-lt"/>
            </a:endParaRPr>
          </a:p>
          <a:p>
            <a:r>
              <a:rPr lang="en-IE">
                <a:solidFill>
                  <a:srgbClr val="000000"/>
                </a:solidFill>
                <a:ea typeface="+mn-lt"/>
                <a:cs typeface="+mn-lt"/>
              </a:rPr>
              <a:t>This involves renting the asset. </a:t>
            </a:r>
            <a:endParaRPr lang="en-US">
              <a:solidFill>
                <a:srgbClr val="000000"/>
              </a:solidFill>
              <a:ea typeface="+mn-lt"/>
              <a:cs typeface="+mn-lt"/>
            </a:endParaRPr>
          </a:p>
          <a:p>
            <a:r>
              <a:rPr lang="en-IE">
                <a:solidFill>
                  <a:srgbClr val="000000"/>
                </a:solidFill>
                <a:ea typeface="+mn-lt"/>
                <a:cs typeface="+mn-lt"/>
              </a:rPr>
              <a:t>The person can use the asset straight away and will pay fixed regular payments to the leasing company. </a:t>
            </a:r>
            <a:endParaRPr lang="en-US">
              <a:solidFill>
                <a:srgbClr val="000000"/>
              </a:solidFill>
              <a:ea typeface="+mn-lt"/>
              <a:cs typeface="+mn-lt"/>
            </a:endParaRPr>
          </a:p>
          <a:p>
            <a:r>
              <a:rPr lang="en-IE">
                <a:solidFill>
                  <a:srgbClr val="000000"/>
                </a:solidFill>
                <a:ea typeface="+mn-lt"/>
                <a:cs typeface="+mn-lt"/>
              </a:rPr>
              <a:t>They will never own the asset.</a:t>
            </a:r>
            <a:endParaRPr lang="en-US">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1030117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E1610E1-FBD0-4BCF-B23B-8AF0C7D99FBE}"/>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Long Term </a:t>
            </a:r>
            <a:endParaRPr lang="en-US" sz="4000">
              <a:solidFill>
                <a:srgbClr val="FFFFFF"/>
              </a:solidFill>
            </a:endParaRPr>
          </a:p>
        </p:txBody>
      </p:sp>
      <p:sp>
        <p:nvSpPr>
          <p:cNvPr id="3" name="Content Placeholder 2">
            <a:extLst>
              <a:ext uri="{FF2B5EF4-FFF2-40B4-BE49-F238E27FC236}">
                <a16:creationId xmlns:a16="http://schemas.microsoft.com/office/drawing/2014/main" id="{76B399A5-3BDA-45F7-8C2C-8E4B201FA4EC}"/>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IE" sz="2400" b="1" u="sng">
                <a:solidFill>
                  <a:srgbClr val="000000"/>
                </a:solidFill>
                <a:ea typeface="+mn-lt"/>
                <a:cs typeface="+mn-lt"/>
              </a:rPr>
              <a:t>Long Term Loan/Mortgage</a:t>
            </a:r>
            <a:endParaRPr lang="en-US" sz="2400" b="1">
              <a:solidFill>
                <a:srgbClr val="000000"/>
              </a:solidFill>
              <a:ea typeface="+mn-lt"/>
              <a:cs typeface="+mn-lt"/>
            </a:endParaRPr>
          </a:p>
          <a:p>
            <a:r>
              <a:rPr lang="en-IE" sz="2400">
                <a:solidFill>
                  <a:srgbClr val="000000"/>
                </a:solidFill>
                <a:ea typeface="+mn-lt"/>
                <a:cs typeface="+mn-lt"/>
              </a:rPr>
              <a:t>This is usually money borrowed to buy a house. </a:t>
            </a:r>
            <a:endParaRPr lang="en-US" sz="2400">
              <a:solidFill>
                <a:srgbClr val="000000"/>
              </a:solidFill>
              <a:ea typeface="+mn-lt"/>
              <a:cs typeface="+mn-lt"/>
            </a:endParaRPr>
          </a:p>
          <a:p>
            <a:r>
              <a:rPr lang="en-IE" sz="2400">
                <a:solidFill>
                  <a:srgbClr val="000000"/>
                </a:solidFill>
                <a:ea typeface="+mn-lt"/>
                <a:cs typeface="+mn-lt"/>
              </a:rPr>
              <a:t>The borrower is entering into a contract with the bank to repay back the loan plus interest. </a:t>
            </a:r>
            <a:endParaRPr lang="en-US" sz="2400">
              <a:solidFill>
                <a:srgbClr val="000000"/>
              </a:solidFill>
              <a:ea typeface="+mn-lt"/>
              <a:cs typeface="+mn-lt"/>
            </a:endParaRPr>
          </a:p>
          <a:p>
            <a:r>
              <a:rPr lang="en-IE" sz="2400">
                <a:solidFill>
                  <a:srgbClr val="000000"/>
                </a:solidFill>
                <a:ea typeface="+mn-lt"/>
                <a:cs typeface="+mn-lt"/>
              </a:rPr>
              <a:t>The house is usually used as collateral if the loan can’t be paid back the house will be sold to pay back the debt. These loans are usually repaid back between 15 and 25 years</a:t>
            </a:r>
            <a:endParaRPr lang="en-US" sz="240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406148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C269DE4-4DC2-4C9A-A52A-65E3EF19DE2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6D57A6FD-9EBE-4E6D-B8EB-8ECAF24E3E2B}"/>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400" b="1">
                <a:solidFill>
                  <a:srgbClr val="000000"/>
                </a:solidFill>
                <a:ea typeface="+mn-lt"/>
                <a:cs typeface="+mn-lt"/>
              </a:rPr>
              <a:t>Borrowing</a:t>
            </a:r>
            <a:r>
              <a:rPr lang="en-US" sz="2400" dirty="0">
                <a:solidFill>
                  <a:srgbClr val="000000"/>
                </a:solidFill>
                <a:ea typeface="+mn-lt"/>
                <a:cs typeface="+mn-lt"/>
              </a:rPr>
              <a:t> </a:t>
            </a:r>
            <a:r>
              <a:rPr lang="en-IE" sz="2400" b="1" baseline="30000">
                <a:solidFill>
                  <a:srgbClr val="000000"/>
                </a:solidFill>
                <a:ea typeface="+mn-lt"/>
                <a:cs typeface="+mn-lt"/>
              </a:rPr>
              <a:t>Def </a:t>
            </a:r>
            <a:r>
              <a:rPr lang="en-IE" sz="2400">
                <a:solidFill>
                  <a:srgbClr val="000000"/>
                </a:solidFill>
                <a:ea typeface="+mn-lt"/>
                <a:cs typeface="+mn-lt"/>
              </a:rPr>
              <a:t>This means getting the money from a person or financial institution in exchange for a promise to pay it back with interest in the future (*agreed time)</a:t>
            </a:r>
            <a:endParaRPr lang="en-US" sz="2400" dirty="0">
              <a:solidFill>
                <a:srgbClr val="000000"/>
              </a:solidFill>
              <a:ea typeface="+mn-lt"/>
              <a:cs typeface="+mn-lt"/>
            </a:endParaRPr>
          </a:p>
          <a:p>
            <a:r>
              <a:rPr lang="en-IE" sz="2400" b="1">
                <a:solidFill>
                  <a:srgbClr val="000000"/>
                </a:solidFill>
                <a:ea typeface="+mn-lt"/>
                <a:cs typeface="+mn-lt"/>
              </a:rPr>
              <a:t>Financial Cost</a:t>
            </a:r>
            <a:r>
              <a:rPr lang="en-US" sz="2400" dirty="0">
                <a:solidFill>
                  <a:srgbClr val="000000"/>
                </a:solidFill>
                <a:ea typeface="+mn-lt"/>
                <a:cs typeface="+mn-lt"/>
              </a:rPr>
              <a:t> </a:t>
            </a:r>
            <a:r>
              <a:rPr lang="en-IE" sz="2400" b="1" baseline="30000">
                <a:solidFill>
                  <a:srgbClr val="000000"/>
                </a:solidFill>
                <a:ea typeface="+mn-lt"/>
                <a:cs typeface="+mn-lt"/>
              </a:rPr>
              <a:t>Def </a:t>
            </a:r>
            <a:r>
              <a:rPr lang="en-IE" sz="2400">
                <a:solidFill>
                  <a:srgbClr val="000000"/>
                </a:solidFill>
                <a:ea typeface="+mn-lt"/>
                <a:cs typeface="+mn-lt"/>
              </a:rPr>
              <a:t>Interest is the financial accost of borrowing. This is the extra that has to be paid back on top of the loan.</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323516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E56564C-5052-4006-B44D-B7AE7E7BD839}"/>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B0457910-A6FD-4D87-9419-A1A20164391D}"/>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400" b="1">
                <a:solidFill>
                  <a:srgbClr val="000000"/>
                </a:solidFill>
                <a:ea typeface="+mn-lt"/>
                <a:cs typeface="+mn-lt"/>
              </a:rPr>
              <a:t>Instalment</a:t>
            </a:r>
            <a:r>
              <a:rPr lang="en-US" sz="2400" dirty="0">
                <a:solidFill>
                  <a:srgbClr val="000000"/>
                </a:solidFill>
                <a:ea typeface="+mn-lt"/>
                <a:cs typeface="+mn-lt"/>
              </a:rPr>
              <a:t> </a:t>
            </a:r>
            <a:r>
              <a:rPr lang="en-IE" sz="2400" b="1" baseline="30000">
                <a:solidFill>
                  <a:srgbClr val="000000"/>
                </a:solidFill>
                <a:ea typeface="+mn-lt"/>
                <a:cs typeface="+mn-lt"/>
              </a:rPr>
              <a:t>Def </a:t>
            </a:r>
            <a:r>
              <a:rPr lang="en-IE" sz="2400">
                <a:solidFill>
                  <a:srgbClr val="000000"/>
                </a:solidFill>
                <a:ea typeface="+mn-lt"/>
                <a:cs typeface="+mn-lt"/>
              </a:rPr>
              <a:t>This is a fixed sum of money that must be paid back over several payments spread over an agreed period of time</a:t>
            </a:r>
            <a:endParaRPr lang="en-US" sz="2400" dirty="0">
              <a:solidFill>
                <a:srgbClr val="000000"/>
              </a:solidFill>
              <a:ea typeface="+mn-lt"/>
              <a:cs typeface="+mn-lt"/>
            </a:endParaRPr>
          </a:p>
          <a:p>
            <a:r>
              <a:rPr lang="en-IE" sz="2400" b="1">
                <a:solidFill>
                  <a:srgbClr val="000000"/>
                </a:solidFill>
                <a:ea typeface="+mn-lt"/>
                <a:cs typeface="+mn-lt"/>
              </a:rPr>
              <a:t>Asset</a:t>
            </a:r>
            <a:r>
              <a:rPr lang="en-US" sz="2400" dirty="0">
                <a:solidFill>
                  <a:srgbClr val="000000"/>
                </a:solidFill>
                <a:ea typeface="+mn-lt"/>
                <a:cs typeface="+mn-lt"/>
              </a:rPr>
              <a:t> </a:t>
            </a:r>
            <a:r>
              <a:rPr lang="en-IE" sz="2400" b="1" baseline="30000">
                <a:solidFill>
                  <a:srgbClr val="000000"/>
                </a:solidFill>
                <a:ea typeface="+mn-lt"/>
                <a:cs typeface="+mn-lt"/>
              </a:rPr>
              <a:t>Def </a:t>
            </a:r>
            <a:r>
              <a:rPr lang="en-IE" sz="2400">
                <a:solidFill>
                  <a:srgbClr val="000000"/>
                </a:solidFill>
                <a:ea typeface="+mn-lt"/>
                <a:cs typeface="+mn-lt"/>
              </a:rPr>
              <a:t>This is anything owned by a person or business that has a monetary value</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381165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B94829-0FE2-4D02-A00C-32AB80AB2B95}"/>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SHOULD WE BORROW MONEY</a:t>
            </a:r>
            <a:endParaRPr lang="en-US" sz="4000">
              <a:solidFill>
                <a:srgbClr val="FFFFFF"/>
              </a:solidFill>
            </a:endParaRPr>
          </a:p>
        </p:txBody>
      </p:sp>
      <p:sp>
        <p:nvSpPr>
          <p:cNvPr id="3" name="Content Placeholder 2">
            <a:extLst>
              <a:ext uri="{FF2B5EF4-FFF2-40B4-BE49-F238E27FC236}">
                <a16:creationId xmlns:a16="http://schemas.microsoft.com/office/drawing/2014/main" id="{1018DE7E-BB05-4DC2-B7F5-CAC581935E00}"/>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a:solidFill>
                  <a:srgbClr val="000000"/>
                </a:solidFill>
                <a:ea typeface="+mn-lt"/>
                <a:cs typeface="+mn-lt"/>
              </a:rPr>
              <a:t>It may not be always possible to buy what we need or want. </a:t>
            </a:r>
            <a:endParaRPr lang="en-US">
              <a:solidFill>
                <a:srgbClr val="000000"/>
              </a:solidFill>
              <a:ea typeface="+mn-lt"/>
              <a:cs typeface="+mn-lt"/>
            </a:endParaRPr>
          </a:p>
          <a:p>
            <a:r>
              <a:rPr lang="en-IE">
                <a:solidFill>
                  <a:srgbClr val="000000"/>
                </a:solidFill>
                <a:ea typeface="+mn-lt"/>
                <a:cs typeface="+mn-lt"/>
              </a:rPr>
              <a:t>One way to overcome this is to borrow money</a:t>
            </a:r>
            <a:endParaRPr lang="en-US">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270970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ABBE31A-C0F2-43A1-AD9B-3E91A05C136B}"/>
              </a:ext>
            </a:extLst>
          </p:cNvPr>
          <p:cNvSpPr>
            <a:spLocks noGrp="1"/>
          </p:cNvSpPr>
          <p:nvPr>
            <p:ph type="title"/>
          </p:nvPr>
        </p:nvSpPr>
        <p:spPr>
          <a:xfrm>
            <a:off x="1179226" y="826680"/>
            <a:ext cx="9833548" cy="1325563"/>
          </a:xfrm>
        </p:spPr>
        <p:txBody>
          <a:bodyPr>
            <a:normAutofit/>
          </a:bodyPr>
          <a:lstStyle/>
          <a:p>
            <a:pPr algn="ctr"/>
            <a:r>
              <a:rPr lang="en-IE" sz="4000">
                <a:solidFill>
                  <a:srgbClr val="FFFFFF"/>
                </a:solidFill>
                <a:latin typeface="Calibri"/>
                <a:cs typeface="Calibri"/>
              </a:rPr>
              <a:t>Before we borrow money....</a:t>
            </a:r>
            <a:endParaRPr lang="en-US" sz="4000">
              <a:solidFill>
                <a:srgbClr val="FFFFFF"/>
              </a:solidFill>
            </a:endParaRPr>
          </a:p>
        </p:txBody>
      </p:sp>
      <p:sp>
        <p:nvSpPr>
          <p:cNvPr id="3" name="Content Placeholder 2">
            <a:extLst>
              <a:ext uri="{FF2B5EF4-FFF2-40B4-BE49-F238E27FC236}">
                <a16:creationId xmlns:a16="http://schemas.microsoft.com/office/drawing/2014/main" id="{90759216-C996-445B-AFE9-A551FAA81819}"/>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a:solidFill>
                  <a:srgbClr val="000000"/>
                </a:solidFill>
                <a:ea typeface="+mn-lt"/>
                <a:cs typeface="+mn-lt"/>
              </a:rPr>
              <a:t>We should ask ourselves the following questions</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Do I relay need this item?</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Can I get the money another way?</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How much will it cost</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Can I afford the repayments?</a:t>
            </a:r>
            <a:endParaRPr lang="en-US">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790530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2D38C6-CAEC-4CD4-99BB-4DBF22436EEB}"/>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REASONS FOR HOUSEHOLD BORROWING</a:t>
            </a:r>
            <a:endParaRPr lang="en-US" sz="4000">
              <a:solidFill>
                <a:srgbClr val="FFFFFF"/>
              </a:solidFill>
            </a:endParaRPr>
          </a:p>
        </p:txBody>
      </p:sp>
      <p:sp>
        <p:nvSpPr>
          <p:cNvPr id="3" name="Content Placeholder 2">
            <a:extLst>
              <a:ext uri="{FF2B5EF4-FFF2-40B4-BE49-F238E27FC236}">
                <a16:creationId xmlns:a16="http://schemas.microsoft.com/office/drawing/2014/main" id="{A688E11E-97E9-4C02-9DCE-EDEB3AEA6F82}"/>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a:solidFill>
                  <a:srgbClr val="000000"/>
                </a:solidFill>
                <a:ea typeface="+mn-lt"/>
                <a:cs typeface="+mn-lt"/>
              </a:rPr>
              <a:t>The following are some reasons why households borrow money</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To pay for expensive items like a house</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To deal with short falls or deficits </a:t>
            </a:r>
            <a:endParaRPr lang="en-US">
              <a:solidFill>
                <a:srgbClr val="000000"/>
              </a:solidFill>
              <a:ea typeface="+mn-lt"/>
              <a:cs typeface="+mn-lt"/>
            </a:endParaRPr>
          </a:p>
          <a:p>
            <a:pPr marL="514350" indent="-514350">
              <a:buAutoNum type="arabicPeriod"/>
            </a:pPr>
            <a:r>
              <a:rPr lang="en-IE">
                <a:solidFill>
                  <a:srgbClr val="000000"/>
                </a:solidFill>
                <a:ea typeface="+mn-lt"/>
                <a:cs typeface="+mn-lt"/>
              </a:rPr>
              <a:t>For emergencies</a:t>
            </a:r>
            <a:endParaRPr lang="en-US">
              <a:solidFill>
                <a:srgbClr val="000000"/>
              </a:solidFill>
              <a:ea typeface="+mn-lt"/>
              <a:cs typeface="+mn-lt"/>
            </a:endParaRPr>
          </a:p>
          <a:p>
            <a:endParaRPr lang="en-US" dirty="0">
              <a:solidFill>
                <a:srgbClr val="000000"/>
              </a:solidFill>
              <a:cs typeface="Calibri"/>
            </a:endParaRPr>
          </a:p>
        </p:txBody>
      </p:sp>
    </p:spTree>
    <p:extLst>
      <p:ext uri="{BB962C8B-B14F-4D97-AF65-F5344CB8AC3E}">
        <p14:creationId xmlns:p14="http://schemas.microsoft.com/office/powerpoint/2010/main" val="125911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E9D242E-6FDB-4614-A740-1AD247DE670A}"/>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BORROWING MONEY</a:t>
            </a:r>
            <a:endParaRPr lang="en-US" sz="4000">
              <a:solidFill>
                <a:srgbClr val="FFFFFF"/>
              </a:solidFill>
            </a:endParaRPr>
          </a:p>
        </p:txBody>
      </p:sp>
      <p:sp>
        <p:nvSpPr>
          <p:cNvPr id="3" name="Content Placeholder 2">
            <a:extLst>
              <a:ext uri="{FF2B5EF4-FFF2-40B4-BE49-F238E27FC236}">
                <a16:creationId xmlns:a16="http://schemas.microsoft.com/office/drawing/2014/main" id="{BE348973-604B-4F1E-B84F-9EC29F630951}"/>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endParaRPr lang="en-IE" b="1" dirty="0">
              <a:solidFill>
                <a:srgbClr val="000000"/>
              </a:solidFill>
              <a:ea typeface="+mn-lt"/>
              <a:cs typeface="+mn-lt"/>
            </a:endParaRPr>
          </a:p>
          <a:p>
            <a:r>
              <a:rPr lang="en-IE">
                <a:solidFill>
                  <a:srgbClr val="000000"/>
                </a:solidFill>
                <a:ea typeface="+mn-lt"/>
                <a:cs typeface="+mn-lt"/>
              </a:rPr>
              <a:t>Borrowers need to match they type of lean with the type of need. This is known as the matching concept. </a:t>
            </a:r>
            <a:endParaRPr lang="en-US">
              <a:solidFill>
                <a:srgbClr val="000000"/>
              </a:solidFill>
              <a:ea typeface="+mn-lt"/>
              <a:cs typeface="+mn-lt"/>
            </a:endParaRPr>
          </a:p>
          <a:p>
            <a:r>
              <a:rPr lang="en-IE">
                <a:solidFill>
                  <a:srgbClr val="000000"/>
                </a:solidFill>
                <a:ea typeface="+mn-lt"/>
                <a:cs typeface="+mn-lt"/>
              </a:rPr>
              <a:t>See the table below on the next slide</a:t>
            </a:r>
            <a:endParaRPr lang="en-US" dirty="0">
              <a:solidFill>
                <a:srgbClr val="000000"/>
              </a:solidFill>
              <a:cs typeface="Calibri"/>
            </a:endParaRPr>
          </a:p>
          <a:p>
            <a:endParaRPr lang="en-US" dirty="0">
              <a:solidFill>
                <a:srgbClr val="000000"/>
              </a:solidFill>
              <a:cs typeface="Calibri"/>
            </a:endParaRPr>
          </a:p>
        </p:txBody>
      </p:sp>
    </p:spTree>
    <p:extLst>
      <p:ext uri="{BB962C8B-B14F-4D97-AF65-F5344CB8AC3E}">
        <p14:creationId xmlns:p14="http://schemas.microsoft.com/office/powerpoint/2010/main" val="316968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AF5C66A-E8F2-4E13-98A3-FE96597C5A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AC860275-E106-493A-8BF0-E0A91130EF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344CF65-7D2C-437B-BB96-A0797CAB3BCF}"/>
              </a:ext>
            </a:extLst>
          </p:cNvPr>
          <p:cNvSpPr>
            <a:spLocks noGrp="1"/>
          </p:cNvSpPr>
          <p:nvPr>
            <p:ph type="title"/>
          </p:nvPr>
        </p:nvSpPr>
        <p:spPr>
          <a:xfrm>
            <a:off x="1179576" y="822960"/>
            <a:ext cx="9829800" cy="1325880"/>
          </a:xfrm>
        </p:spPr>
        <p:txBody>
          <a:bodyPr>
            <a:normAutofit/>
          </a:bodyPr>
          <a:lstStyle/>
          <a:p>
            <a:pPr algn="ctr"/>
            <a:r>
              <a:rPr lang="en-IE" sz="4000" b="1">
                <a:solidFill>
                  <a:srgbClr val="FFFFFF"/>
                </a:solidFill>
                <a:latin typeface="Calibri"/>
                <a:cs typeface="Calibri"/>
              </a:rPr>
              <a:t>BORROWING MONEY</a:t>
            </a:r>
            <a:endParaRPr lang="en-US" sz="4000">
              <a:solidFill>
                <a:srgbClr val="FFFFFF"/>
              </a:solidFill>
            </a:endParaRPr>
          </a:p>
        </p:txBody>
      </p:sp>
      <p:graphicFrame>
        <p:nvGraphicFramePr>
          <p:cNvPr id="8" name="Content Placeholder 4">
            <a:extLst>
              <a:ext uri="{FF2B5EF4-FFF2-40B4-BE49-F238E27FC236}">
                <a16:creationId xmlns:a16="http://schemas.microsoft.com/office/drawing/2014/main" id="{E3BCF429-C7DC-4A7E-8DBE-D81396296CDB}"/>
              </a:ext>
            </a:extLst>
          </p:cNvPr>
          <p:cNvGraphicFramePr>
            <a:graphicFrameLocks/>
          </p:cNvGraphicFramePr>
          <p:nvPr>
            <p:extLst>
              <p:ext uri="{D42A27DB-BD31-4B8C-83A1-F6EECF244321}">
                <p14:modId xmlns:p14="http://schemas.microsoft.com/office/powerpoint/2010/main" val="3743779478"/>
              </p:ext>
            </p:extLst>
          </p:nvPr>
        </p:nvGraphicFramePr>
        <p:xfrm>
          <a:off x="804671" y="3018448"/>
          <a:ext cx="10463534" cy="3522152"/>
        </p:xfrm>
        <a:graphic>
          <a:graphicData uri="http://schemas.openxmlformats.org/drawingml/2006/table">
            <a:tbl>
              <a:tblPr firstRow="1" bandRow="1">
                <a:tableStyleId>{5C22544A-7EE6-4342-B048-85BDC9FD1C3A}</a:tableStyleId>
              </a:tblPr>
              <a:tblGrid>
                <a:gridCol w="2519305">
                  <a:extLst>
                    <a:ext uri="{9D8B030D-6E8A-4147-A177-3AD203B41FA5}">
                      <a16:colId xmlns:a16="http://schemas.microsoft.com/office/drawing/2014/main" val="3905230479"/>
                    </a:ext>
                  </a:extLst>
                </a:gridCol>
                <a:gridCol w="2610078">
                  <a:extLst>
                    <a:ext uri="{9D8B030D-6E8A-4147-A177-3AD203B41FA5}">
                      <a16:colId xmlns:a16="http://schemas.microsoft.com/office/drawing/2014/main" val="2527321799"/>
                    </a:ext>
                  </a:extLst>
                </a:gridCol>
                <a:gridCol w="2521414">
                  <a:extLst>
                    <a:ext uri="{9D8B030D-6E8A-4147-A177-3AD203B41FA5}">
                      <a16:colId xmlns:a16="http://schemas.microsoft.com/office/drawing/2014/main" val="2262004368"/>
                    </a:ext>
                  </a:extLst>
                </a:gridCol>
                <a:gridCol w="2812737">
                  <a:extLst>
                    <a:ext uri="{9D8B030D-6E8A-4147-A177-3AD203B41FA5}">
                      <a16:colId xmlns:a16="http://schemas.microsoft.com/office/drawing/2014/main" val="3238228904"/>
                    </a:ext>
                  </a:extLst>
                </a:gridCol>
              </a:tblGrid>
              <a:tr h="541232">
                <a:tc>
                  <a:txBody>
                    <a:bodyPr/>
                    <a:lstStyle/>
                    <a:p>
                      <a:pPr algn="ctr" rtl="0" fontAlgn="base"/>
                      <a:r>
                        <a:rPr lang="en-IE" sz="2400">
                          <a:effectLst/>
                        </a:rPr>
                        <a:t>Need </a:t>
                      </a:r>
                      <a:endParaRPr lang="en-IE" sz="2400" b="0" i="0">
                        <a:effectLst/>
                      </a:endParaRPr>
                    </a:p>
                  </a:txBody>
                  <a:tcPr marL="57578" marR="57578" marT="28789" marB="28789"/>
                </a:tc>
                <a:tc>
                  <a:txBody>
                    <a:bodyPr/>
                    <a:lstStyle/>
                    <a:p>
                      <a:pPr algn="ctr" rtl="0" fontAlgn="base"/>
                      <a:r>
                        <a:rPr lang="en-IE" sz="2400">
                          <a:effectLst/>
                        </a:rPr>
                        <a:t>Example </a:t>
                      </a:r>
                      <a:endParaRPr lang="en-IE" sz="2400" b="0" i="0">
                        <a:effectLst/>
                      </a:endParaRPr>
                    </a:p>
                  </a:txBody>
                  <a:tcPr marL="57578" marR="57578" marT="28789" marB="28789"/>
                </a:tc>
                <a:tc>
                  <a:txBody>
                    <a:bodyPr/>
                    <a:lstStyle/>
                    <a:p>
                      <a:pPr algn="ctr" rtl="0" fontAlgn="base"/>
                      <a:r>
                        <a:rPr lang="en-IE" sz="2400">
                          <a:effectLst/>
                        </a:rPr>
                        <a:t>Repayment Duration </a:t>
                      </a:r>
                      <a:endParaRPr lang="en-IE" sz="2400" b="0" i="0">
                        <a:effectLst/>
                      </a:endParaRPr>
                    </a:p>
                  </a:txBody>
                  <a:tcPr marL="57578" marR="57578" marT="28789" marB="28789"/>
                </a:tc>
                <a:tc>
                  <a:txBody>
                    <a:bodyPr/>
                    <a:lstStyle/>
                    <a:p>
                      <a:pPr algn="ctr" rtl="0" fontAlgn="base"/>
                      <a:r>
                        <a:rPr lang="en-IE" sz="2400">
                          <a:effectLst/>
                        </a:rPr>
                        <a:t>Source of Finance </a:t>
                      </a:r>
                      <a:endParaRPr lang="en-IE" sz="2400" b="0" i="0">
                        <a:effectLst/>
                      </a:endParaRPr>
                    </a:p>
                  </a:txBody>
                  <a:tcPr marL="57578" marR="57578" marT="28789" marB="28789"/>
                </a:tc>
                <a:extLst>
                  <a:ext uri="{0D108BD9-81ED-4DB2-BD59-A6C34878D82A}">
                    <a16:rowId xmlns:a16="http://schemas.microsoft.com/office/drawing/2014/main" val="3336224336"/>
                  </a:ext>
                </a:extLst>
              </a:tr>
              <a:tr h="771543">
                <a:tc>
                  <a:txBody>
                    <a:bodyPr/>
                    <a:lstStyle/>
                    <a:p>
                      <a:pPr algn="l" rtl="0" fontAlgn="base"/>
                      <a:r>
                        <a:rPr lang="en-IE" sz="2400">
                          <a:effectLst/>
                        </a:rPr>
                        <a:t>Short term </a:t>
                      </a:r>
                      <a:endParaRPr lang="en-IE" sz="2400" b="0" i="0">
                        <a:effectLst/>
                      </a:endParaRPr>
                    </a:p>
                  </a:txBody>
                  <a:tcPr marL="57578" marR="57578" marT="28789" marB="28789"/>
                </a:tc>
                <a:tc>
                  <a:txBody>
                    <a:bodyPr/>
                    <a:lstStyle/>
                    <a:p>
                      <a:pPr algn="l" rtl="0" fontAlgn="base"/>
                      <a:r>
                        <a:rPr lang="en-IE" sz="2400">
                          <a:effectLst/>
                        </a:rPr>
                        <a:t>Budget Deficit </a:t>
                      </a:r>
                      <a:endParaRPr lang="en-IE" sz="2400" b="0" i="0">
                        <a:effectLst/>
                      </a:endParaRPr>
                    </a:p>
                  </a:txBody>
                  <a:tcPr marL="57578" marR="57578" marT="28789" marB="28789"/>
                </a:tc>
                <a:tc>
                  <a:txBody>
                    <a:bodyPr/>
                    <a:lstStyle/>
                    <a:p>
                      <a:pPr algn="l" rtl="0" fontAlgn="base"/>
                      <a:r>
                        <a:rPr lang="en-IE" sz="2400">
                          <a:effectLst/>
                        </a:rPr>
                        <a:t>Within one year </a:t>
                      </a:r>
                      <a:endParaRPr lang="en-IE" sz="2400" b="0" i="0">
                        <a:effectLst/>
                      </a:endParaRPr>
                    </a:p>
                  </a:txBody>
                  <a:tcPr marL="57578" marR="57578" marT="28789" marB="28789"/>
                </a:tc>
                <a:tc>
                  <a:txBody>
                    <a:bodyPr/>
                    <a:lstStyle/>
                    <a:p>
                      <a:pPr algn="l" rtl="0" fontAlgn="base"/>
                      <a:r>
                        <a:rPr lang="en-IE" sz="2400">
                          <a:effectLst/>
                        </a:rPr>
                        <a:t>Bank over draft credit cards </a:t>
                      </a:r>
                      <a:endParaRPr lang="en-IE" sz="2400" b="0" i="0">
                        <a:effectLst/>
                      </a:endParaRPr>
                    </a:p>
                  </a:txBody>
                  <a:tcPr marL="57578" marR="57578" marT="28789" marB="28789"/>
                </a:tc>
                <a:extLst>
                  <a:ext uri="{0D108BD9-81ED-4DB2-BD59-A6C34878D82A}">
                    <a16:rowId xmlns:a16="http://schemas.microsoft.com/office/drawing/2014/main" val="2997463133"/>
                  </a:ext>
                </a:extLst>
              </a:tr>
              <a:tr h="1001855">
                <a:tc>
                  <a:txBody>
                    <a:bodyPr/>
                    <a:lstStyle/>
                    <a:p>
                      <a:pPr algn="l" rtl="0" fontAlgn="base"/>
                      <a:r>
                        <a:rPr lang="en-IE" sz="2400">
                          <a:effectLst/>
                        </a:rPr>
                        <a:t>Medium Term </a:t>
                      </a:r>
                      <a:endParaRPr lang="en-IE" sz="2400" b="0" i="0">
                        <a:effectLst/>
                      </a:endParaRPr>
                    </a:p>
                  </a:txBody>
                  <a:tcPr marL="57578" marR="57578" marT="28789" marB="28789"/>
                </a:tc>
                <a:tc>
                  <a:txBody>
                    <a:bodyPr/>
                    <a:lstStyle/>
                    <a:p>
                      <a:pPr algn="l" rtl="0" fontAlgn="base"/>
                      <a:r>
                        <a:rPr lang="en-IE" sz="2400">
                          <a:effectLst/>
                        </a:rPr>
                        <a:t>Purchase of a car </a:t>
                      </a:r>
                      <a:endParaRPr lang="en-IE" sz="2400" b="0" i="0">
                        <a:effectLst/>
                      </a:endParaRPr>
                    </a:p>
                  </a:txBody>
                  <a:tcPr marL="57578" marR="57578" marT="28789" marB="28789"/>
                </a:tc>
                <a:tc>
                  <a:txBody>
                    <a:bodyPr/>
                    <a:lstStyle/>
                    <a:p>
                      <a:pPr algn="l" rtl="0" fontAlgn="base"/>
                      <a:r>
                        <a:rPr lang="en-IE" sz="2400">
                          <a:effectLst/>
                        </a:rPr>
                        <a:t>One to five years </a:t>
                      </a:r>
                      <a:endParaRPr lang="en-IE" sz="2400" b="0" i="0">
                        <a:effectLst/>
                      </a:endParaRPr>
                    </a:p>
                  </a:txBody>
                  <a:tcPr marL="57578" marR="57578" marT="28789" marB="28789"/>
                </a:tc>
                <a:tc>
                  <a:txBody>
                    <a:bodyPr/>
                    <a:lstStyle/>
                    <a:p>
                      <a:pPr algn="l" rtl="0" fontAlgn="base"/>
                      <a:r>
                        <a:rPr lang="en-IE" sz="2400">
                          <a:effectLst/>
                        </a:rPr>
                        <a:t>Medium term loan, Hire Purchases, Leasing </a:t>
                      </a:r>
                      <a:endParaRPr lang="en-IE" sz="2400" b="0" i="0">
                        <a:effectLst/>
                      </a:endParaRPr>
                    </a:p>
                  </a:txBody>
                  <a:tcPr marL="57578" marR="57578" marT="28789" marB="28789"/>
                </a:tc>
                <a:extLst>
                  <a:ext uri="{0D108BD9-81ED-4DB2-BD59-A6C34878D82A}">
                    <a16:rowId xmlns:a16="http://schemas.microsoft.com/office/drawing/2014/main" val="2719598577"/>
                  </a:ext>
                </a:extLst>
              </a:tr>
              <a:tr h="541232">
                <a:tc>
                  <a:txBody>
                    <a:bodyPr/>
                    <a:lstStyle/>
                    <a:p>
                      <a:pPr algn="l" rtl="0" fontAlgn="base"/>
                      <a:r>
                        <a:rPr lang="en-IE" sz="2400">
                          <a:effectLst/>
                        </a:rPr>
                        <a:t>Long Term </a:t>
                      </a:r>
                      <a:endParaRPr lang="en-IE" sz="2400" b="0" i="0">
                        <a:effectLst/>
                      </a:endParaRPr>
                    </a:p>
                  </a:txBody>
                  <a:tcPr marL="57578" marR="57578" marT="28789" marB="28789"/>
                </a:tc>
                <a:tc>
                  <a:txBody>
                    <a:bodyPr/>
                    <a:lstStyle/>
                    <a:p>
                      <a:pPr algn="l" rtl="0" fontAlgn="base"/>
                      <a:r>
                        <a:rPr lang="en-IE" sz="2400">
                          <a:effectLst/>
                        </a:rPr>
                        <a:t>Purchases of a house </a:t>
                      </a:r>
                      <a:endParaRPr lang="en-IE" sz="2400" b="0" i="0">
                        <a:effectLst/>
                      </a:endParaRPr>
                    </a:p>
                  </a:txBody>
                  <a:tcPr marL="57578" marR="57578" marT="28789" marB="28789"/>
                </a:tc>
                <a:tc>
                  <a:txBody>
                    <a:bodyPr/>
                    <a:lstStyle/>
                    <a:p>
                      <a:pPr algn="l" rtl="0" fontAlgn="base"/>
                      <a:r>
                        <a:rPr lang="en-IE" sz="2400">
                          <a:effectLst/>
                        </a:rPr>
                        <a:t>More than Five Years </a:t>
                      </a:r>
                      <a:endParaRPr lang="en-IE" sz="2400" b="0" i="0">
                        <a:effectLst/>
                      </a:endParaRPr>
                    </a:p>
                  </a:txBody>
                  <a:tcPr marL="57578" marR="57578" marT="28789" marB="28789"/>
                </a:tc>
                <a:tc>
                  <a:txBody>
                    <a:bodyPr/>
                    <a:lstStyle/>
                    <a:p>
                      <a:pPr algn="l" rtl="0" fontAlgn="base"/>
                      <a:r>
                        <a:rPr lang="en-IE" sz="2400">
                          <a:effectLst/>
                        </a:rPr>
                        <a:t>Mortgage </a:t>
                      </a:r>
                      <a:endParaRPr lang="en-IE" sz="2400" b="0" i="0">
                        <a:effectLst/>
                      </a:endParaRPr>
                    </a:p>
                  </a:txBody>
                  <a:tcPr marL="57578" marR="57578" marT="28789" marB="28789"/>
                </a:tc>
                <a:extLst>
                  <a:ext uri="{0D108BD9-81ED-4DB2-BD59-A6C34878D82A}">
                    <a16:rowId xmlns:a16="http://schemas.microsoft.com/office/drawing/2014/main" val="1019306245"/>
                  </a:ext>
                </a:extLst>
              </a:tr>
            </a:tbl>
          </a:graphicData>
        </a:graphic>
      </p:graphicFrame>
    </p:spTree>
    <p:extLst>
      <p:ext uri="{BB962C8B-B14F-4D97-AF65-F5344CB8AC3E}">
        <p14:creationId xmlns:p14="http://schemas.microsoft.com/office/powerpoint/2010/main" val="143125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9E8F7D9-1600-4C5D-B004-E5E443BC3790}"/>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Short Term </a:t>
            </a:r>
            <a:endParaRPr lang="en-US" sz="4000">
              <a:solidFill>
                <a:srgbClr val="FFFFFF"/>
              </a:solidFill>
            </a:endParaRPr>
          </a:p>
        </p:txBody>
      </p:sp>
      <p:sp>
        <p:nvSpPr>
          <p:cNvPr id="3" name="Content Placeholder 2">
            <a:extLst>
              <a:ext uri="{FF2B5EF4-FFF2-40B4-BE49-F238E27FC236}">
                <a16:creationId xmlns:a16="http://schemas.microsoft.com/office/drawing/2014/main" id="{04FD6B27-D689-47C1-BB19-4A5949119E3C}"/>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b="1">
                <a:solidFill>
                  <a:srgbClr val="000000"/>
                </a:solidFill>
                <a:ea typeface="+mn-lt"/>
                <a:cs typeface="+mn-lt"/>
              </a:rPr>
              <a:t>Bank Overdraft</a:t>
            </a:r>
            <a:endParaRPr lang="en-US" b="1">
              <a:solidFill>
                <a:srgbClr val="000000"/>
              </a:solidFill>
              <a:ea typeface="+mn-lt"/>
              <a:cs typeface="+mn-lt"/>
            </a:endParaRPr>
          </a:p>
          <a:p>
            <a:pPr marL="457200" indent="-457200">
              <a:buAutoNum type="arabicPeriod"/>
            </a:pPr>
            <a:r>
              <a:rPr lang="en-IE">
                <a:solidFill>
                  <a:srgbClr val="000000"/>
                </a:solidFill>
                <a:ea typeface="+mn-lt"/>
                <a:cs typeface="+mn-lt"/>
              </a:rPr>
              <a:t>This is when the account holder is given permission by their bank to withdraw more money from their account then is in it. </a:t>
            </a:r>
            <a:endParaRPr lang="en-US" dirty="0">
              <a:solidFill>
                <a:srgbClr val="000000"/>
              </a:solidFill>
              <a:ea typeface="+mn-lt"/>
              <a:cs typeface="+mn-lt"/>
            </a:endParaRPr>
          </a:p>
          <a:p>
            <a:pPr marL="457200" indent="-457200">
              <a:buAutoNum type="arabicPeriod"/>
            </a:pPr>
            <a:r>
              <a:rPr lang="en-IE">
                <a:solidFill>
                  <a:srgbClr val="000000"/>
                </a:solidFill>
                <a:ea typeface="+mn-lt"/>
                <a:cs typeface="+mn-lt"/>
              </a:rPr>
              <a:t>It is an agreement with the bank to take out extra money up to a certain limit</a:t>
            </a:r>
            <a:endParaRPr lang="en-US" dirty="0">
              <a:solidFill>
                <a:srgbClr val="000000"/>
              </a:solidFill>
              <a:ea typeface="+mn-lt"/>
              <a:cs typeface="+mn-lt"/>
            </a:endParaRPr>
          </a:p>
          <a:p>
            <a:pPr marL="0" indent="0">
              <a:buNone/>
            </a:pPr>
            <a:endParaRPr lang="en-IE" i="1" u="sng" dirty="0">
              <a:solidFill>
                <a:srgbClr val="000000"/>
              </a:solidFill>
              <a:ea typeface="+mn-lt"/>
              <a:cs typeface="+mn-lt"/>
            </a:endParaRPr>
          </a:p>
          <a:p>
            <a:endParaRPr lang="en-US" dirty="0">
              <a:solidFill>
                <a:srgbClr val="000000"/>
              </a:solidFill>
              <a:ea typeface="+mn-lt"/>
              <a:cs typeface="+mn-lt"/>
            </a:endParaRPr>
          </a:p>
        </p:txBody>
      </p:sp>
    </p:spTree>
    <p:extLst>
      <p:ext uri="{BB962C8B-B14F-4D97-AF65-F5344CB8AC3E}">
        <p14:creationId xmlns:p14="http://schemas.microsoft.com/office/powerpoint/2010/main" val="20556078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Strand 1 (Borrowing)</vt:lpstr>
      <vt:lpstr>Key Terms</vt:lpstr>
      <vt:lpstr>Key Terms</vt:lpstr>
      <vt:lpstr>SHOULD WE BORROW MONEY</vt:lpstr>
      <vt:lpstr>Before we borrow money....</vt:lpstr>
      <vt:lpstr>REASONS FOR HOUSEHOLD BORROWING</vt:lpstr>
      <vt:lpstr>BORROWING MONEY</vt:lpstr>
      <vt:lpstr>BORROWING MONEY</vt:lpstr>
      <vt:lpstr>Short Term </vt:lpstr>
      <vt:lpstr>Short Term </vt:lpstr>
      <vt:lpstr>Medium Term</vt:lpstr>
      <vt:lpstr>Medium Term</vt:lpstr>
      <vt:lpstr>Medium Term</vt:lpstr>
      <vt:lpstr>Long Term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89</cp:revision>
  <dcterms:created xsi:type="dcterms:W3CDTF">2021-01-03T16:40:25Z</dcterms:created>
  <dcterms:modified xsi:type="dcterms:W3CDTF">2021-01-03T18:42:11Z</dcterms:modified>
</cp:coreProperties>
</file>