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A498DF-7F0B-4DAD-AD61-2DD3E3C55A2E}" v="1323" dt="2021-01-03T15:58:12.2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a:solidFill>
                  <a:srgbClr val="FFFFFF"/>
                </a:solidFill>
                <a:cs typeface="Calibri Light"/>
              </a:rPr>
              <a:t>Strand 1</a:t>
            </a:r>
            <a:endParaRPr lang="en-US">
              <a:solidFill>
                <a:srgbClr val="FFFFFF"/>
              </a:solidFill>
            </a:endParaRPr>
          </a:p>
        </p:txBody>
      </p:sp>
      <p:sp>
        <p:nvSpPr>
          <p:cNvPr id="3" name="Subtitle 2"/>
          <p:cNvSpPr>
            <a:spLocks noGrp="1"/>
          </p:cNvSpPr>
          <p:nvPr>
            <p:ph type="subTitle" idx="1"/>
          </p:nvPr>
        </p:nvSpPr>
        <p:spPr>
          <a:xfrm>
            <a:off x="3045368" y="4074718"/>
            <a:ext cx="6105194" cy="682079"/>
          </a:xfrm>
        </p:spPr>
        <p:txBody>
          <a:bodyPr vert="horz" lIns="91440" tIns="45720" rIns="91440" bIns="45720" rtlCol="0">
            <a:normAutofit/>
          </a:bodyPr>
          <a:lstStyle/>
          <a:p>
            <a:r>
              <a:rPr lang="en-US" sz="2000">
                <a:solidFill>
                  <a:srgbClr val="FFFFFF"/>
                </a:solidFill>
                <a:ea typeface="+mn-lt"/>
                <a:cs typeface="+mn-lt"/>
              </a:rPr>
              <a:t>1.4 - Explain key personal taxes and charges and suggest the occasions when and why they might arise </a:t>
            </a:r>
            <a:endParaRPr lang="en-US" sz="2000">
              <a:solidFill>
                <a:srgbClr val="FFFFFF"/>
              </a:solidFill>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827D7D9-B0C5-4111-A5DE-7E9F89080B8F}"/>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95383741-AD8B-4E76-92C0-CBBAF7F2A904}"/>
              </a:ext>
            </a:extLst>
          </p:cNvPr>
          <p:cNvSpPr>
            <a:spLocks noGrp="1"/>
          </p:cNvSpPr>
          <p:nvPr>
            <p:ph idx="1"/>
          </p:nvPr>
        </p:nvSpPr>
        <p:spPr>
          <a:xfrm>
            <a:off x="1179226" y="3092970"/>
            <a:ext cx="9833548" cy="2693976"/>
          </a:xfrm>
        </p:spPr>
        <p:txBody>
          <a:bodyPr vert="horz" lIns="91440" tIns="45720" rIns="91440" bIns="45720" rtlCol="0" anchor="t">
            <a:normAutofit fontScale="92500" lnSpcReduction="10000"/>
          </a:bodyPr>
          <a:lstStyle/>
          <a:p>
            <a:endParaRPr lang="en-US" sz="2000">
              <a:solidFill>
                <a:srgbClr val="000000"/>
              </a:solidFill>
            </a:endParaRPr>
          </a:p>
          <a:p>
            <a:r>
              <a:rPr lang="en-IE" b="1">
                <a:ea typeface="+mn-lt"/>
                <a:cs typeface="+mn-lt"/>
              </a:rPr>
              <a:t>Tax Credit</a:t>
            </a:r>
            <a:r>
              <a:rPr lang="en-US">
                <a:ea typeface="+mn-lt"/>
                <a:cs typeface="+mn-lt"/>
              </a:rPr>
              <a:t> </a:t>
            </a:r>
            <a:r>
              <a:rPr lang="en-IE" b="1" baseline="30000">
                <a:ea typeface="+mn-lt"/>
                <a:cs typeface="+mn-lt"/>
              </a:rPr>
              <a:t>Def</a:t>
            </a:r>
            <a:r>
              <a:rPr lang="en-IE">
                <a:ea typeface="+mn-lt"/>
                <a:cs typeface="+mn-lt"/>
              </a:rPr>
              <a:t> This is the amount by which your tax bill will be reduce by. Your Tax credit are sent by revenue and are different depending on the person circumstances</a:t>
            </a:r>
            <a:endParaRPr lang="en-US">
              <a:ea typeface="+mn-lt"/>
              <a:cs typeface="+mn-lt"/>
            </a:endParaRPr>
          </a:p>
          <a:p>
            <a:r>
              <a:rPr lang="en-IE" b="1">
                <a:ea typeface="+mn-lt"/>
                <a:cs typeface="+mn-lt"/>
              </a:rPr>
              <a:t>Gross Pay</a:t>
            </a:r>
            <a:r>
              <a:rPr lang="en-US" dirty="0">
                <a:ea typeface="+mn-lt"/>
                <a:cs typeface="+mn-lt"/>
              </a:rPr>
              <a:t> </a:t>
            </a:r>
            <a:r>
              <a:rPr lang="en-IE" b="1" baseline="30000">
                <a:ea typeface="+mn-lt"/>
                <a:cs typeface="+mn-lt"/>
              </a:rPr>
              <a:t>Def</a:t>
            </a:r>
            <a:r>
              <a:rPr lang="en-IE">
                <a:ea typeface="+mn-lt"/>
                <a:cs typeface="+mn-lt"/>
              </a:rPr>
              <a:t> This is the amount of pay before any deductions</a:t>
            </a:r>
            <a:endParaRPr lang="en-US">
              <a:ea typeface="+mn-lt"/>
              <a:cs typeface="+mn-lt"/>
            </a:endParaRPr>
          </a:p>
          <a:p>
            <a:r>
              <a:rPr lang="en-IE" b="1">
                <a:ea typeface="+mn-lt"/>
                <a:cs typeface="+mn-lt"/>
              </a:rPr>
              <a:t>Net Pay</a:t>
            </a:r>
            <a:r>
              <a:rPr lang="en-US" dirty="0">
                <a:ea typeface="+mn-lt"/>
                <a:cs typeface="+mn-lt"/>
              </a:rPr>
              <a:t> </a:t>
            </a:r>
            <a:r>
              <a:rPr lang="en-IE" b="1" baseline="30000">
                <a:ea typeface="+mn-lt"/>
                <a:cs typeface="+mn-lt"/>
              </a:rPr>
              <a:t>Def</a:t>
            </a:r>
            <a:r>
              <a:rPr lang="en-IE">
                <a:ea typeface="+mn-lt"/>
                <a:cs typeface="+mn-lt"/>
              </a:rPr>
              <a:t> This is Gross Pay less any Deductions. It is also known as Take home pay</a:t>
            </a:r>
            <a:endParaRPr lang="en-US">
              <a:ea typeface="+mn-lt"/>
              <a:cs typeface="+mn-lt"/>
            </a:endParaRPr>
          </a:p>
          <a:p>
            <a:endParaRPr lang="en-US" dirty="0">
              <a:ea typeface="+mn-lt"/>
              <a:cs typeface="+mn-lt"/>
            </a:endParaRPr>
          </a:p>
        </p:txBody>
      </p:sp>
    </p:spTree>
    <p:extLst>
      <p:ext uri="{BB962C8B-B14F-4D97-AF65-F5344CB8AC3E}">
        <p14:creationId xmlns:p14="http://schemas.microsoft.com/office/powerpoint/2010/main" val="2650100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827D7D9-B0C5-4111-A5DE-7E9F89080B8F}"/>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95383741-AD8B-4E76-92C0-CBBAF7F2A904}"/>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457200" indent="-457200"/>
            <a:r>
              <a:rPr lang="en-IE" b="1">
                <a:ea typeface="+mn-lt"/>
                <a:cs typeface="+mn-lt"/>
              </a:rPr>
              <a:t>Deductions</a:t>
            </a:r>
            <a:r>
              <a:rPr lang="en-US" dirty="0">
                <a:ea typeface="+mn-lt"/>
                <a:cs typeface="+mn-lt"/>
              </a:rPr>
              <a:t> </a:t>
            </a:r>
            <a:r>
              <a:rPr lang="en-IE" b="1" baseline="30000">
                <a:ea typeface="+mn-lt"/>
                <a:cs typeface="+mn-lt"/>
              </a:rPr>
              <a:t>Def</a:t>
            </a:r>
            <a:r>
              <a:rPr lang="en-IE">
                <a:ea typeface="+mn-lt"/>
                <a:cs typeface="+mn-lt"/>
              </a:rPr>
              <a:t> These are l lth payments that are taken away from gross pay. It included Statutory Deduction – these must be paid and are sent to Revenue (PAYE, PRSI and USC) and Voluntary Deduction – these are deduction that the employee chooses (VHI, Savings, Pension)</a:t>
            </a:r>
            <a:endParaRPr lang="en-US" dirty="0">
              <a:ea typeface="+mn-lt"/>
              <a:cs typeface="+mn-lt"/>
            </a:endParaRPr>
          </a:p>
          <a:p>
            <a:endParaRPr lang="en-US" dirty="0">
              <a:cs typeface="Calibri"/>
            </a:endParaRPr>
          </a:p>
        </p:txBody>
      </p:sp>
    </p:spTree>
    <p:extLst>
      <p:ext uri="{BB962C8B-B14F-4D97-AF65-F5344CB8AC3E}">
        <p14:creationId xmlns:p14="http://schemas.microsoft.com/office/powerpoint/2010/main" val="3356296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B6705B0-8E25-4851-9169-8474674E0565}"/>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WHAT ARE TAXES</a:t>
            </a:r>
            <a:endParaRPr lang="en-US" sz="4000">
              <a:solidFill>
                <a:srgbClr val="FFFFFF"/>
              </a:solidFill>
            </a:endParaRPr>
          </a:p>
        </p:txBody>
      </p:sp>
      <p:sp>
        <p:nvSpPr>
          <p:cNvPr id="3" name="Content Placeholder 2">
            <a:extLst>
              <a:ext uri="{FF2B5EF4-FFF2-40B4-BE49-F238E27FC236}">
                <a16:creationId xmlns:a16="http://schemas.microsoft.com/office/drawing/2014/main" id="{32D36CBE-E2B5-4689-A8D2-EBD44BC0ADD0}"/>
              </a:ext>
            </a:extLst>
          </p:cNvPr>
          <p:cNvSpPr>
            <a:spLocks noGrp="1"/>
          </p:cNvSpPr>
          <p:nvPr>
            <p:ph idx="1"/>
          </p:nvPr>
        </p:nvSpPr>
        <p:spPr>
          <a:xfrm>
            <a:off x="1179226" y="3092970"/>
            <a:ext cx="9833548" cy="2693976"/>
          </a:xfrm>
        </p:spPr>
        <p:txBody>
          <a:bodyPr vert="horz" lIns="91440" tIns="45720" rIns="91440" bIns="45720" rtlCol="0" anchor="t">
            <a:normAutofit lnSpcReduction="10000"/>
          </a:bodyPr>
          <a:lstStyle/>
          <a:p>
            <a:endParaRPr lang="en-IE" sz="2000" b="1">
              <a:solidFill>
                <a:srgbClr val="000000"/>
              </a:solidFill>
              <a:ea typeface="+mn-lt"/>
              <a:cs typeface="+mn-lt"/>
            </a:endParaRPr>
          </a:p>
          <a:p>
            <a:r>
              <a:rPr lang="en-IE" sz="2400" b="1">
                <a:solidFill>
                  <a:srgbClr val="000000"/>
                </a:solidFill>
                <a:ea typeface="+mn-lt"/>
                <a:cs typeface="+mn-lt"/>
              </a:rPr>
              <a:t>Tax</a:t>
            </a:r>
            <a:r>
              <a:rPr lang="en-US" sz="2400" dirty="0">
                <a:solidFill>
                  <a:srgbClr val="000000"/>
                </a:solidFill>
                <a:ea typeface="+mn-lt"/>
                <a:cs typeface="+mn-lt"/>
              </a:rPr>
              <a:t> </a:t>
            </a:r>
            <a:r>
              <a:rPr lang="en-IE" sz="2400" b="1" baseline="30000">
                <a:solidFill>
                  <a:srgbClr val="000000"/>
                </a:solidFill>
                <a:ea typeface="+mn-lt"/>
                <a:cs typeface="+mn-lt"/>
              </a:rPr>
              <a:t>Def</a:t>
            </a:r>
            <a:r>
              <a:rPr lang="en-IE" sz="2400">
                <a:solidFill>
                  <a:srgbClr val="000000"/>
                </a:solidFill>
                <a:ea typeface="+mn-lt"/>
                <a:cs typeface="+mn-lt"/>
              </a:rPr>
              <a:t> This is a compulsory payment to Government. It is charged on income, business profits or added to the cost of goods and services.</a:t>
            </a:r>
            <a:endParaRPr lang="en-US" sz="2400" dirty="0">
              <a:solidFill>
                <a:srgbClr val="000000"/>
              </a:solidFill>
              <a:ea typeface="+mn-lt"/>
              <a:cs typeface="+mn-lt"/>
            </a:endParaRPr>
          </a:p>
          <a:p>
            <a:r>
              <a:rPr lang="en-IE" sz="2400">
                <a:solidFill>
                  <a:srgbClr val="000000"/>
                </a:solidFill>
                <a:ea typeface="+mn-lt"/>
                <a:cs typeface="+mn-lt"/>
              </a:rPr>
              <a:t>The state agency responsible for collecting tax if the Office for Revenue and Commission. </a:t>
            </a:r>
            <a:endParaRPr lang="en-US" sz="2400" dirty="0">
              <a:solidFill>
                <a:srgbClr val="000000"/>
              </a:solidFill>
              <a:ea typeface="+mn-lt"/>
              <a:cs typeface="+mn-lt"/>
            </a:endParaRPr>
          </a:p>
          <a:p>
            <a:r>
              <a:rPr lang="en-IE" sz="2400">
                <a:solidFill>
                  <a:srgbClr val="000000"/>
                </a:solidFill>
                <a:ea typeface="+mn-lt"/>
                <a:cs typeface="+mn-lt"/>
              </a:rPr>
              <a:t>This money is used by the Government to pay their expense and run country.</a:t>
            </a:r>
            <a:endParaRPr lang="en-US" sz="2400">
              <a:solidFill>
                <a:srgbClr val="000000"/>
              </a:solidFill>
              <a:ea typeface="+mn-lt"/>
              <a:cs typeface="+mn-lt"/>
            </a:endParaRPr>
          </a:p>
          <a:p>
            <a:endParaRPr lang="en-US" sz="2000">
              <a:solidFill>
                <a:srgbClr val="000000"/>
              </a:solidFill>
              <a:cs typeface="Calibri"/>
            </a:endParaRPr>
          </a:p>
        </p:txBody>
      </p:sp>
    </p:spTree>
    <p:extLst>
      <p:ext uri="{BB962C8B-B14F-4D97-AF65-F5344CB8AC3E}">
        <p14:creationId xmlns:p14="http://schemas.microsoft.com/office/powerpoint/2010/main" val="95528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C310846-C4B4-4231-A12A-60CAC23189DE}"/>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WHY PAY TAXES</a:t>
            </a:r>
            <a:endParaRPr lang="en-US" sz="4000">
              <a:solidFill>
                <a:srgbClr val="FFFFFF"/>
              </a:solidFill>
              <a:cs typeface="Calibri Light" panose="020F0302020204030204"/>
            </a:endParaRPr>
          </a:p>
        </p:txBody>
      </p:sp>
      <p:sp>
        <p:nvSpPr>
          <p:cNvPr id="3" name="Content Placeholder 2">
            <a:extLst>
              <a:ext uri="{FF2B5EF4-FFF2-40B4-BE49-F238E27FC236}">
                <a16:creationId xmlns:a16="http://schemas.microsoft.com/office/drawing/2014/main" id="{8750E5C6-A55B-45F5-8840-7DBCCBEFB273}"/>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endParaRPr lang="en-IE" sz="2000" b="1">
              <a:solidFill>
                <a:srgbClr val="000000"/>
              </a:solidFill>
              <a:ea typeface="+mn-lt"/>
              <a:cs typeface="+mn-lt"/>
            </a:endParaRPr>
          </a:p>
          <a:p>
            <a:r>
              <a:rPr lang="en-IE" sz="2200">
                <a:solidFill>
                  <a:srgbClr val="000000"/>
                </a:solidFill>
                <a:ea typeface="+mn-lt"/>
                <a:cs typeface="+mn-lt"/>
              </a:rPr>
              <a:t>Government uses the income to fund essential public services. For example, Health, Education, Transport</a:t>
            </a:r>
            <a:endParaRPr lang="en-US" sz="2200">
              <a:solidFill>
                <a:srgbClr val="000000"/>
              </a:solidFill>
              <a:ea typeface="+mn-lt"/>
              <a:cs typeface="+mn-lt"/>
            </a:endParaRPr>
          </a:p>
          <a:p>
            <a:r>
              <a:rPr lang="en-IE" sz="2200">
                <a:solidFill>
                  <a:srgbClr val="000000"/>
                </a:solidFill>
                <a:ea typeface="+mn-lt"/>
                <a:cs typeface="+mn-lt"/>
              </a:rPr>
              <a:t>The Government uses the tax to distribute wealth within an economy. </a:t>
            </a:r>
            <a:endParaRPr lang="en-US" sz="2200">
              <a:solidFill>
                <a:srgbClr val="000000"/>
              </a:solidFill>
              <a:ea typeface="+mn-lt"/>
              <a:cs typeface="+mn-lt"/>
            </a:endParaRPr>
          </a:p>
          <a:p>
            <a:r>
              <a:rPr lang="en-IE" sz="2200">
                <a:solidFill>
                  <a:srgbClr val="000000"/>
                </a:solidFill>
                <a:ea typeface="+mn-lt"/>
                <a:cs typeface="+mn-lt"/>
              </a:rPr>
              <a:t>The government uses the tax to promote or discourage certain activities. For example, lower tax to increase consumer spending and job creation but if they higher tax on cigarettes people may not smoke</a:t>
            </a:r>
            <a:endParaRPr lang="en-US" sz="2200">
              <a:solidFill>
                <a:srgbClr val="000000"/>
              </a:solidFill>
              <a:ea typeface="+mn-lt"/>
              <a:cs typeface="+mn-lt"/>
            </a:endParaRPr>
          </a:p>
          <a:p>
            <a:endParaRPr lang="en-US" sz="2000">
              <a:solidFill>
                <a:srgbClr val="000000"/>
              </a:solidFill>
              <a:cs typeface="Calibri"/>
            </a:endParaRPr>
          </a:p>
        </p:txBody>
      </p:sp>
    </p:spTree>
    <p:extLst>
      <p:ext uri="{BB962C8B-B14F-4D97-AF65-F5344CB8AC3E}">
        <p14:creationId xmlns:p14="http://schemas.microsoft.com/office/powerpoint/2010/main" val="3641891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B2A42-B31C-4DAF-B632-4FA40C5CB3C2}"/>
              </a:ext>
            </a:extLst>
          </p:cNvPr>
          <p:cNvSpPr>
            <a:spLocks noGrp="1"/>
          </p:cNvSpPr>
          <p:nvPr>
            <p:ph type="title"/>
          </p:nvPr>
        </p:nvSpPr>
        <p:spPr/>
        <p:txBody>
          <a:bodyPr/>
          <a:lstStyle/>
          <a:p>
            <a:r>
              <a:rPr lang="en-IE" b="1">
                <a:ea typeface="+mj-lt"/>
                <a:cs typeface="+mj-lt"/>
              </a:rPr>
              <a:t>COMMON HOUSEHLD AND PERSONAL TAXES</a:t>
            </a:r>
            <a:endParaRPr lang="en-US">
              <a:ea typeface="+mj-lt"/>
              <a:cs typeface="+mj-lt"/>
            </a:endParaRPr>
          </a:p>
        </p:txBody>
      </p:sp>
      <p:graphicFrame>
        <p:nvGraphicFramePr>
          <p:cNvPr id="4" name="Table 4">
            <a:extLst>
              <a:ext uri="{FF2B5EF4-FFF2-40B4-BE49-F238E27FC236}">
                <a16:creationId xmlns:a16="http://schemas.microsoft.com/office/drawing/2014/main" id="{39E98426-2D8D-47D5-916B-FB5ECEFDCD83}"/>
              </a:ext>
            </a:extLst>
          </p:cNvPr>
          <p:cNvGraphicFramePr>
            <a:graphicFrameLocks noGrp="1"/>
          </p:cNvGraphicFramePr>
          <p:nvPr>
            <p:ph idx="1"/>
            <p:extLst>
              <p:ext uri="{D42A27DB-BD31-4B8C-83A1-F6EECF244321}">
                <p14:modId xmlns:p14="http://schemas.microsoft.com/office/powerpoint/2010/main" val="2363873878"/>
              </p:ext>
            </p:extLst>
          </p:nvPr>
        </p:nvGraphicFramePr>
        <p:xfrm>
          <a:off x="838200" y="1825625"/>
          <a:ext cx="10515600" cy="22250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928625781"/>
                    </a:ext>
                  </a:extLst>
                </a:gridCol>
                <a:gridCol w="5257800">
                  <a:extLst>
                    <a:ext uri="{9D8B030D-6E8A-4147-A177-3AD203B41FA5}">
                      <a16:colId xmlns:a16="http://schemas.microsoft.com/office/drawing/2014/main" val="3352393426"/>
                    </a:ext>
                  </a:extLst>
                </a:gridCol>
              </a:tblGrid>
              <a:tr h="370840">
                <a:tc>
                  <a:txBody>
                    <a:bodyPr/>
                    <a:lstStyle/>
                    <a:p>
                      <a:r>
                        <a:rPr lang="en-US"/>
                        <a:t>1. PAYE</a:t>
                      </a:r>
                    </a:p>
                  </a:txBody>
                  <a:tcPr/>
                </a:tc>
                <a:tc>
                  <a:txBody>
                    <a:bodyPr/>
                    <a:lstStyle/>
                    <a:p>
                      <a:r>
                        <a:rPr lang="en-US"/>
                        <a:t>2. Self Assessment Incoem Tax</a:t>
                      </a:r>
                    </a:p>
                  </a:txBody>
                  <a:tcPr/>
                </a:tc>
                <a:extLst>
                  <a:ext uri="{0D108BD9-81ED-4DB2-BD59-A6C34878D82A}">
                    <a16:rowId xmlns:a16="http://schemas.microsoft.com/office/drawing/2014/main" val="211989246"/>
                  </a:ext>
                </a:extLst>
              </a:tr>
              <a:tr h="370840">
                <a:tc>
                  <a:txBody>
                    <a:bodyPr/>
                    <a:lstStyle/>
                    <a:p>
                      <a:r>
                        <a:rPr lang="en-US"/>
                        <a:t>3. Universial Social Charge (USC)</a:t>
                      </a:r>
                    </a:p>
                  </a:txBody>
                  <a:tcPr/>
                </a:tc>
                <a:tc>
                  <a:txBody>
                    <a:bodyPr/>
                    <a:lstStyle/>
                    <a:p>
                      <a:r>
                        <a:rPr lang="en-US"/>
                        <a:t>4. Vauled Added Tax (VAT)</a:t>
                      </a:r>
                    </a:p>
                  </a:txBody>
                  <a:tcPr/>
                </a:tc>
                <a:extLst>
                  <a:ext uri="{0D108BD9-81ED-4DB2-BD59-A6C34878D82A}">
                    <a16:rowId xmlns:a16="http://schemas.microsoft.com/office/drawing/2014/main" val="4042635673"/>
                  </a:ext>
                </a:extLst>
              </a:tr>
              <a:tr h="370840">
                <a:tc>
                  <a:txBody>
                    <a:bodyPr/>
                    <a:lstStyle/>
                    <a:p>
                      <a:r>
                        <a:rPr lang="en-US"/>
                        <a:t>5. Custome Duties</a:t>
                      </a:r>
                    </a:p>
                  </a:txBody>
                  <a:tcPr/>
                </a:tc>
                <a:tc>
                  <a:txBody>
                    <a:bodyPr/>
                    <a:lstStyle/>
                    <a:p>
                      <a:r>
                        <a:rPr lang="en-US"/>
                        <a:t>6. Excise Duties</a:t>
                      </a:r>
                    </a:p>
                  </a:txBody>
                  <a:tcPr/>
                </a:tc>
                <a:extLst>
                  <a:ext uri="{0D108BD9-81ED-4DB2-BD59-A6C34878D82A}">
                    <a16:rowId xmlns:a16="http://schemas.microsoft.com/office/drawing/2014/main" val="3204436902"/>
                  </a:ext>
                </a:extLst>
              </a:tr>
              <a:tr h="370840">
                <a:tc>
                  <a:txBody>
                    <a:bodyPr/>
                    <a:lstStyle/>
                    <a:p>
                      <a:r>
                        <a:rPr lang="en-US"/>
                        <a:t>7. Local Propety Tax </a:t>
                      </a:r>
                    </a:p>
                  </a:txBody>
                  <a:tcPr/>
                </a:tc>
                <a:tc>
                  <a:txBody>
                    <a:bodyPr/>
                    <a:lstStyle/>
                    <a:p>
                      <a:r>
                        <a:rPr lang="en-US"/>
                        <a:t>8. Stamp duty</a:t>
                      </a:r>
                    </a:p>
                  </a:txBody>
                  <a:tcPr/>
                </a:tc>
                <a:extLst>
                  <a:ext uri="{0D108BD9-81ED-4DB2-BD59-A6C34878D82A}">
                    <a16:rowId xmlns:a16="http://schemas.microsoft.com/office/drawing/2014/main" val="2553689466"/>
                  </a:ext>
                </a:extLst>
              </a:tr>
              <a:tr h="370840">
                <a:tc>
                  <a:txBody>
                    <a:bodyPr/>
                    <a:lstStyle/>
                    <a:p>
                      <a:r>
                        <a:rPr lang="en-US"/>
                        <a:t>9. Motor Tax</a:t>
                      </a:r>
                    </a:p>
                  </a:txBody>
                  <a:tcPr/>
                </a:tc>
                <a:tc>
                  <a:txBody>
                    <a:bodyPr/>
                    <a:lstStyle/>
                    <a:p>
                      <a:r>
                        <a:rPr lang="en-US"/>
                        <a:t>10. Vehicle Registeration Tax (VRT)</a:t>
                      </a:r>
                    </a:p>
                  </a:txBody>
                  <a:tcPr/>
                </a:tc>
                <a:extLst>
                  <a:ext uri="{0D108BD9-81ED-4DB2-BD59-A6C34878D82A}">
                    <a16:rowId xmlns:a16="http://schemas.microsoft.com/office/drawing/2014/main" val="3618160213"/>
                  </a:ext>
                </a:extLst>
              </a:tr>
              <a:tr h="370840">
                <a:tc>
                  <a:txBody>
                    <a:bodyPr/>
                    <a:lstStyle/>
                    <a:p>
                      <a:r>
                        <a:rPr lang="en-US"/>
                        <a:t>11.Deposit Interest REtention Tax (DIRT)</a:t>
                      </a:r>
                    </a:p>
                  </a:txBody>
                  <a:tcPr/>
                </a:tc>
                <a:tc>
                  <a:txBody>
                    <a:bodyPr/>
                    <a:lstStyle/>
                    <a:p>
                      <a:r>
                        <a:rPr lang="en-US"/>
                        <a:t>12. Capital Gains Tax (CGT)</a:t>
                      </a:r>
                    </a:p>
                  </a:txBody>
                  <a:tcPr/>
                </a:tc>
                <a:extLst>
                  <a:ext uri="{0D108BD9-81ED-4DB2-BD59-A6C34878D82A}">
                    <a16:rowId xmlns:a16="http://schemas.microsoft.com/office/drawing/2014/main" val="3643561326"/>
                  </a:ext>
                </a:extLst>
              </a:tr>
            </a:tbl>
          </a:graphicData>
        </a:graphic>
      </p:graphicFrame>
    </p:spTree>
    <p:extLst>
      <p:ext uri="{BB962C8B-B14F-4D97-AF65-F5344CB8AC3E}">
        <p14:creationId xmlns:p14="http://schemas.microsoft.com/office/powerpoint/2010/main" val="2516462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4692014-86D7-4BD6-A283-01CC3DB162B9}"/>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TYPES OF TAX</a:t>
            </a:r>
            <a:endParaRPr lang="en-US" sz="4000">
              <a:solidFill>
                <a:srgbClr val="FFFFFF"/>
              </a:solidFill>
            </a:endParaRPr>
          </a:p>
        </p:txBody>
      </p:sp>
      <p:sp>
        <p:nvSpPr>
          <p:cNvPr id="3" name="Content Placeholder 2">
            <a:extLst>
              <a:ext uri="{FF2B5EF4-FFF2-40B4-BE49-F238E27FC236}">
                <a16:creationId xmlns:a16="http://schemas.microsoft.com/office/drawing/2014/main" id="{B36BE3DB-7A55-407E-ADF0-F678BB5B2CC9}"/>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buNone/>
            </a:pPr>
            <a:r>
              <a:rPr lang="en-IE" sz="2100">
                <a:solidFill>
                  <a:srgbClr val="000000"/>
                </a:solidFill>
                <a:ea typeface="+mn-lt"/>
                <a:cs typeface="+mn-lt"/>
              </a:rPr>
              <a:t>There are two types of tax. These are 1. direct Tax and 2. Indirect tax</a:t>
            </a:r>
            <a:endParaRPr lang="en-US" sz="2100">
              <a:solidFill>
                <a:srgbClr val="000000"/>
              </a:solidFill>
              <a:ea typeface="+mn-lt"/>
              <a:cs typeface="+mn-lt"/>
            </a:endParaRPr>
          </a:p>
          <a:p>
            <a:pPr marL="0" indent="0">
              <a:buNone/>
            </a:pPr>
            <a:r>
              <a:rPr lang="en-IE" sz="2100" b="1">
                <a:solidFill>
                  <a:srgbClr val="000000"/>
                </a:solidFill>
                <a:ea typeface="+mn-lt"/>
                <a:cs typeface="+mn-lt"/>
              </a:rPr>
              <a:t>1. Direct Tax</a:t>
            </a:r>
            <a:endParaRPr lang="en-US" sz="2100" b="1">
              <a:solidFill>
                <a:srgbClr val="000000"/>
              </a:solidFill>
              <a:ea typeface="+mn-lt"/>
              <a:cs typeface="+mn-lt"/>
            </a:endParaRPr>
          </a:p>
          <a:p>
            <a:r>
              <a:rPr lang="en-IE" sz="2100">
                <a:solidFill>
                  <a:srgbClr val="000000"/>
                </a:solidFill>
                <a:ea typeface="+mn-lt"/>
                <a:cs typeface="+mn-lt"/>
              </a:rPr>
              <a:t>This is tax that is put (Levied) on income as it is earned – it is deducted as source. </a:t>
            </a:r>
            <a:endParaRPr lang="en-US" sz="2100">
              <a:solidFill>
                <a:srgbClr val="000000"/>
              </a:solidFill>
              <a:ea typeface="+mn-lt"/>
              <a:cs typeface="+mn-lt"/>
            </a:endParaRPr>
          </a:p>
          <a:p>
            <a:r>
              <a:rPr lang="en-IE" sz="2100">
                <a:solidFill>
                  <a:srgbClr val="000000"/>
                </a:solidFill>
                <a:ea typeface="+mn-lt"/>
                <a:cs typeface="+mn-lt"/>
              </a:rPr>
              <a:t>This means that the tax is calculated, collected and sent to revenue by the person who is paying the income rather than the person who has earned it. </a:t>
            </a:r>
            <a:endParaRPr lang="en-US" sz="2100">
              <a:solidFill>
                <a:srgbClr val="000000"/>
              </a:solidFill>
              <a:ea typeface="+mn-lt"/>
              <a:cs typeface="+mn-lt"/>
            </a:endParaRPr>
          </a:p>
          <a:p>
            <a:pPr marL="0" indent="0">
              <a:buNone/>
            </a:pPr>
            <a:r>
              <a:rPr lang="en-IE" sz="2100">
                <a:solidFill>
                  <a:srgbClr val="000000"/>
                </a:solidFill>
                <a:ea typeface="+mn-lt"/>
                <a:cs typeface="+mn-lt"/>
              </a:rPr>
              <a:t>For example, DIRT (calculated, collected and sent to revenue by the Bank) PAYE (calculated, collected and sent to revenue by the business)</a:t>
            </a:r>
            <a:endParaRPr lang="en-US" sz="2100">
              <a:solidFill>
                <a:srgbClr val="000000"/>
              </a:solidFill>
              <a:ea typeface="+mn-lt"/>
              <a:cs typeface="+mn-lt"/>
            </a:endParaRPr>
          </a:p>
          <a:p>
            <a:endParaRPr lang="en-IE" sz="1700" i="1" u="sng">
              <a:solidFill>
                <a:srgbClr val="000000"/>
              </a:solidFill>
              <a:ea typeface="+mn-lt"/>
              <a:cs typeface="+mn-lt"/>
            </a:endParaRPr>
          </a:p>
          <a:p>
            <a:endParaRPr lang="en-US" sz="1700">
              <a:solidFill>
                <a:srgbClr val="000000"/>
              </a:solidFill>
              <a:cs typeface="Calibri"/>
            </a:endParaRPr>
          </a:p>
        </p:txBody>
      </p:sp>
    </p:spTree>
    <p:extLst>
      <p:ext uri="{BB962C8B-B14F-4D97-AF65-F5344CB8AC3E}">
        <p14:creationId xmlns:p14="http://schemas.microsoft.com/office/powerpoint/2010/main" val="4180544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4692014-86D7-4BD6-A283-01CC3DB162B9}"/>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TYPES OF TAX</a:t>
            </a:r>
            <a:endParaRPr lang="en-US" sz="4000">
              <a:solidFill>
                <a:srgbClr val="FFFFFF"/>
              </a:solidFill>
            </a:endParaRPr>
          </a:p>
        </p:txBody>
      </p:sp>
      <p:sp>
        <p:nvSpPr>
          <p:cNvPr id="3" name="Content Placeholder 2">
            <a:extLst>
              <a:ext uri="{FF2B5EF4-FFF2-40B4-BE49-F238E27FC236}">
                <a16:creationId xmlns:a16="http://schemas.microsoft.com/office/drawing/2014/main" id="{B36BE3DB-7A55-407E-ADF0-F678BB5B2CC9}"/>
              </a:ext>
            </a:extLst>
          </p:cNvPr>
          <p:cNvSpPr>
            <a:spLocks noGrp="1"/>
          </p:cNvSpPr>
          <p:nvPr>
            <p:ph idx="1"/>
          </p:nvPr>
        </p:nvSpPr>
        <p:spPr>
          <a:xfrm>
            <a:off x="1179226" y="3092970"/>
            <a:ext cx="9833548" cy="2693976"/>
          </a:xfrm>
        </p:spPr>
        <p:txBody>
          <a:bodyPr vert="horz" lIns="91440" tIns="45720" rIns="91440" bIns="45720" rtlCol="0" anchor="t">
            <a:normAutofit lnSpcReduction="10000"/>
          </a:bodyPr>
          <a:lstStyle/>
          <a:p>
            <a:pPr marL="0" indent="0">
              <a:buNone/>
            </a:pPr>
            <a:r>
              <a:rPr lang="en-IE" sz="2400" b="1">
                <a:solidFill>
                  <a:srgbClr val="000000"/>
                </a:solidFill>
                <a:ea typeface="+mn-lt"/>
                <a:cs typeface="+mn-lt"/>
              </a:rPr>
              <a:t>2. Indirect Tax</a:t>
            </a:r>
            <a:endParaRPr lang="en-US" sz="2400" b="1">
              <a:solidFill>
                <a:srgbClr val="000000"/>
              </a:solidFill>
              <a:ea typeface="+mn-lt"/>
              <a:cs typeface="+mn-lt"/>
            </a:endParaRPr>
          </a:p>
          <a:p>
            <a:r>
              <a:rPr lang="en-IE" sz="2400">
                <a:solidFill>
                  <a:srgbClr val="000000"/>
                </a:solidFill>
                <a:ea typeface="+mn-lt"/>
                <a:cs typeface="+mn-lt"/>
              </a:rPr>
              <a:t>These are taxes that are put (Levied) as money is spent on goods and services. </a:t>
            </a:r>
            <a:endParaRPr lang="en-US" sz="2400">
              <a:solidFill>
                <a:srgbClr val="000000"/>
              </a:solidFill>
              <a:ea typeface="+mn-lt"/>
              <a:cs typeface="+mn-lt"/>
            </a:endParaRPr>
          </a:p>
          <a:p>
            <a:pPr marL="0" indent="0">
              <a:buNone/>
            </a:pPr>
            <a:r>
              <a:rPr lang="en-IE" sz="2400">
                <a:solidFill>
                  <a:srgbClr val="000000"/>
                </a:solidFill>
                <a:ea typeface="+mn-lt"/>
                <a:cs typeface="+mn-lt"/>
              </a:rPr>
              <a:t>For example, VAT, Excise Duty and Custom Duty.</a:t>
            </a:r>
            <a:endParaRPr lang="en-US" sz="2400">
              <a:solidFill>
                <a:srgbClr val="000000"/>
              </a:solidFill>
              <a:ea typeface="+mn-lt"/>
              <a:cs typeface="+mn-lt"/>
            </a:endParaRPr>
          </a:p>
          <a:p>
            <a:pPr marL="0" indent="0">
              <a:buNone/>
            </a:pPr>
            <a:r>
              <a:rPr lang="en-IE" sz="2400">
                <a:ea typeface="+mn-lt"/>
                <a:cs typeface="+mn-lt"/>
              </a:rPr>
              <a:t>Indirect tax is the same for all no matter how much you earn. This can put pressure of low income because this tax takes a greater proportion of their income that someone who has high income</a:t>
            </a:r>
            <a:endParaRPr lang="en-US" sz="2400">
              <a:ea typeface="+mn-lt"/>
              <a:cs typeface="+mn-lt"/>
            </a:endParaRPr>
          </a:p>
        </p:txBody>
      </p:sp>
    </p:spTree>
    <p:extLst>
      <p:ext uri="{BB962C8B-B14F-4D97-AF65-F5344CB8AC3E}">
        <p14:creationId xmlns:p14="http://schemas.microsoft.com/office/powerpoint/2010/main" val="846805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C7831FB-F530-43AF-9D31-4D34D231D901}"/>
              </a:ext>
            </a:extLst>
          </p:cNvPr>
          <p:cNvSpPr>
            <a:spLocks noGrp="1"/>
          </p:cNvSpPr>
          <p:nvPr>
            <p:ph type="title"/>
          </p:nvPr>
        </p:nvSpPr>
        <p:spPr>
          <a:xfrm>
            <a:off x="1179226" y="826680"/>
            <a:ext cx="9833548" cy="1325563"/>
          </a:xfrm>
        </p:spPr>
        <p:txBody>
          <a:bodyPr>
            <a:normAutofit/>
          </a:bodyPr>
          <a:lstStyle/>
          <a:p>
            <a:pPr algn="ctr"/>
            <a:r>
              <a:rPr lang="en-IE" sz="4000" b="1">
                <a:solidFill>
                  <a:srgbClr val="FFFFFF"/>
                </a:solidFill>
                <a:latin typeface="Calibri"/>
                <a:cs typeface="Calibri"/>
              </a:rPr>
              <a:t>MPACT OF TAX ON HOUSEHOLD AND INDIVIDUALS</a:t>
            </a:r>
            <a:endParaRPr lang="en-US" sz="4000">
              <a:solidFill>
                <a:srgbClr val="FFFFFF"/>
              </a:solidFill>
            </a:endParaRPr>
          </a:p>
        </p:txBody>
      </p:sp>
      <p:sp>
        <p:nvSpPr>
          <p:cNvPr id="3" name="Content Placeholder 2">
            <a:extLst>
              <a:ext uri="{FF2B5EF4-FFF2-40B4-BE49-F238E27FC236}">
                <a16:creationId xmlns:a16="http://schemas.microsoft.com/office/drawing/2014/main" id="{3B4F1EA0-6BD9-49BC-9D69-07F37C754CF9}"/>
              </a:ext>
            </a:extLst>
          </p:cNvPr>
          <p:cNvSpPr>
            <a:spLocks noGrp="1"/>
          </p:cNvSpPr>
          <p:nvPr>
            <p:ph idx="1"/>
          </p:nvPr>
        </p:nvSpPr>
        <p:spPr>
          <a:xfrm>
            <a:off x="1179226" y="3092970"/>
            <a:ext cx="9833548" cy="2693976"/>
          </a:xfrm>
        </p:spPr>
        <p:txBody>
          <a:bodyPr vert="horz" lIns="91440" tIns="45720" rIns="91440" bIns="45720" rtlCol="0" anchor="t">
            <a:noAutofit/>
          </a:bodyPr>
          <a:lstStyle/>
          <a:p>
            <a:pPr marL="514350" indent="-514350">
              <a:buAutoNum type="arabicPeriod"/>
            </a:pPr>
            <a:r>
              <a:rPr lang="en-IE" sz="1900">
                <a:solidFill>
                  <a:srgbClr val="000000"/>
                </a:solidFill>
                <a:ea typeface="+mn-lt"/>
                <a:cs typeface="+mn-lt"/>
              </a:rPr>
              <a:t>Cost of living will rise </a:t>
            </a:r>
            <a:endParaRPr lang="en-US" sz="1900">
              <a:solidFill>
                <a:srgbClr val="000000"/>
              </a:solidFill>
              <a:ea typeface="+mn-lt"/>
              <a:cs typeface="+mn-lt"/>
            </a:endParaRPr>
          </a:p>
          <a:p>
            <a:pPr marL="514350" indent="-514350">
              <a:buAutoNum type="arabicPeriod"/>
            </a:pPr>
            <a:r>
              <a:rPr lang="en-IE" sz="1900">
                <a:solidFill>
                  <a:srgbClr val="000000"/>
                </a:solidFill>
                <a:ea typeface="+mn-lt"/>
                <a:cs typeface="+mn-lt"/>
              </a:rPr>
              <a:t>Households will have less disposable income</a:t>
            </a:r>
            <a:endParaRPr lang="en-US" sz="1900">
              <a:solidFill>
                <a:srgbClr val="000000"/>
              </a:solidFill>
              <a:ea typeface="+mn-lt"/>
              <a:cs typeface="+mn-lt"/>
            </a:endParaRPr>
          </a:p>
          <a:p>
            <a:pPr marL="514350" indent="-514350">
              <a:buAutoNum type="arabicPeriod"/>
            </a:pPr>
            <a:r>
              <a:rPr lang="en-IE" sz="1900">
                <a:solidFill>
                  <a:srgbClr val="000000"/>
                </a:solidFill>
                <a:ea typeface="+mn-lt"/>
                <a:cs typeface="+mn-lt"/>
              </a:rPr>
              <a:t>Households will have less to invest</a:t>
            </a:r>
            <a:endParaRPr lang="en-US" sz="1900">
              <a:solidFill>
                <a:srgbClr val="000000"/>
              </a:solidFill>
              <a:ea typeface="+mn-lt"/>
              <a:cs typeface="+mn-lt"/>
            </a:endParaRPr>
          </a:p>
          <a:p>
            <a:pPr marL="514350" indent="-514350">
              <a:buAutoNum type="arabicPeriod"/>
            </a:pPr>
            <a:r>
              <a:rPr lang="en-IE" sz="1900">
                <a:solidFill>
                  <a:srgbClr val="000000"/>
                </a:solidFill>
                <a:ea typeface="+mn-lt"/>
                <a:cs typeface="+mn-lt"/>
              </a:rPr>
              <a:t>Household cashflow will be affected by having less net cash</a:t>
            </a:r>
            <a:endParaRPr lang="en-US" sz="1900">
              <a:solidFill>
                <a:srgbClr val="000000"/>
              </a:solidFill>
              <a:ea typeface="+mn-lt"/>
              <a:cs typeface="+mn-lt"/>
            </a:endParaRPr>
          </a:p>
          <a:p>
            <a:pPr marL="514350" indent="-514350">
              <a:buAutoNum type="arabicPeriod"/>
            </a:pPr>
            <a:r>
              <a:rPr lang="en-IE" sz="1900">
                <a:solidFill>
                  <a:srgbClr val="000000"/>
                </a:solidFill>
                <a:ea typeface="+mn-lt"/>
                <a:cs typeface="+mn-lt"/>
              </a:rPr>
              <a:t>Government will be receiving les tax this means that there is less money to distributed to the public</a:t>
            </a:r>
            <a:endParaRPr lang="en-US" sz="1900">
              <a:solidFill>
                <a:srgbClr val="000000"/>
              </a:solidFill>
              <a:ea typeface="+mn-lt"/>
              <a:cs typeface="+mn-lt"/>
            </a:endParaRPr>
          </a:p>
          <a:p>
            <a:pPr marL="0" indent="0">
              <a:buNone/>
            </a:pPr>
            <a:r>
              <a:rPr lang="en-IE" sz="1900">
                <a:solidFill>
                  <a:srgbClr val="000000"/>
                </a:solidFill>
                <a:ea typeface="+mn-lt"/>
                <a:cs typeface="+mn-lt"/>
              </a:rPr>
              <a:t>If taxes were to be abolished (Gotten rid of) households would have more disposable income but will probably have to pay for service that are free</a:t>
            </a:r>
            <a:endParaRPr lang="en-US" sz="1900">
              <a:solidFill>
                <a:srgbClr val="000000"/>
              </a:solidFill>
              <a:ea typeface="+mn-lt"/>
              <a:cs typeface="+mn-lt"/>
            </a:endParaRPr>
          </a:p>
          <a:p>
            <a:endParaRPr lang="en-US" sz="1700">
              <a:solidFill>
                <a:srgbClr val="000000"/>
              </a:solidFill>
              <a:cs typeface="Calibri"/>
            </a:endParaRPr>
          </a:p>
        </p:txBody>
      </p:sp>
    </p:spTree>
    <p:extLst>
      <p:ext uri="{BB962C8B-B14F-4D97-AF65-F5344CB8AC3E}">
        <p14:creationId xmlns:p14="http://schemas.microsoft.com/office/powerpoint/2010/main" val="2672783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69B6545-6D0C-4778-9ED2-23FCEDA032E6}"/>
              </a:ext>
            </a:extLst>
          </p:cNvPr>
          <p:cNvSpPr>
            <a:spLocks noGrp="1"/>
          </p:cNvSpPr>
          <p:nvPr>
            <p:ph type="title"/>
          </p:nvPr>
        </p:nvSpPr>
        <p:spPr>
          <a:xfrm>
            <a:off x="1179226" y="826680"/>
            <a:ext cx="9833548" cy="1325563"/>
          </a:xfrm>
        </p:spPr>
        <p:txBody>
          <a:bodyPr>
            <a:normAutofit/>
          </a:bodyPr>
          <a:lstStyle/>
          <a:p>
            <a:pPr algn="ctr"/>
            <a:r>
              <a:rPr lang="en-US" sz="4000" b="1">
                <a:solidFill>
                  <a:srgbClr val="FFFFFF"/>
                </a:solidFill>
                <a:ea typeface="+mj-lt"/>
                <a:cs typeface="+mj-lt"/>
              </a:rPr>
              <a:t>GETTING STARTED WITH INCOME TAX</a:t>
            </a:r>
            <a:endParaRPr lang="en-US" sz="4000">
              <a:solidFill>
                <a:srgbClr val="FFFFFF"/>
              </a:solidFill>
            </a:endParaRPr>
          </a:p>
        </p:txBody>
      </p:sp>
      <p:sp>
        <p:nvSpPr>
          <p:cNvPr id="3" name="Content Placeholder 2">
            <a:extLst>
              <a:ext uri="{FF2B5EF4-FFF2-40B4-BE49-F238E27FC236}">
                <a16:creationId xmlns:a16="http://schemas.microsoft.com/office/drawing/2014/main" id="{328DB5D4-2D4D-4C16-B2FC-0D1F2674B8DF}"/>
              </a:ext>
            </a:extLst>
          </p:cNvPr>
          <p:cNvSpPr>
            <a:spLocks noGrp="1"/>
          </p:cNvSpPr>
          <p:nvPr>
            <p:ph idx="1"/>
          </p:nvPr>
        </p:nvSpPr>
        <p:spPr>
          <a:xfrm>
            <a:off x="1179226" y="3092970"/>
            <a:ext cx="9833548" cy="2693976"/>
          </a:xfrm>
        </p:spPr>
        <p:txBody>
          <a:bodyPr vert="horz" lIns="91440" tIns="45720" rIns="91440" bIns="45720" rtlCol="0">
            <a:normAutofit/>
          </a:bodyPr>
          <a:lstStyle/>
          <a:p>
            <a:pPr marL="514350" indent="-514350">
              <a:buAutoNum type="arabicPeriod"/>
            </a:pPr>
            <a:r>
              <a:rPr lang="en-IE" sz="2000">
                <a:solidFill>
                  <a:srgbClr val="000000"/>
                </a:solidFill>
                <a:ea typeface="+mn-lt"/>
                <a:cs typeface="+mn-lt"/>
              </a:rPr>
              <a:t>When you start a new job, the employer will need you PPSN to send to Revenue to inform them that you as starting employment with them. </a:t>
            </a:r>
            <a:endParaRPr lang="en-US" sz="2000">
              <a:solidFill>
                <a:srgbClr val="000000"/>
              </a:solidFill>
              <a:ea typeface="+mn-lt"/>
              <a:cs typeface="+mn-lt"/>
            </a:endParaRPr>
          </a:p>
          <a:p>
            <a:pPr marL="514350" indent="-514350">
              <a:buAutoNum type="arabicPeriod"/>
            </a:pPr>
            <a:r>
              <a:rPr lang="en-IE" sz="2000">
                <a:solidFill>
                  <a:srgbClr val="000000"/>
                </a:solidFill>
                <a:ea typeface="+mn-lt"/>
                <a:cs typeface="+mn-lt"/>
              </a:rPr>
              <a:t>Once you have you PPSN you will have to register with revenue to make sure you are paying the correct tax</a:t>
            </a:r>
            <a:endParaRPr lang="en-US" sz="2000">
              <a:solidFill>
                <a:srgbClr val="000000"/>
              </a:solidFill>
              <a:ea typeface="+mn-lt"/>
              <a:cs typeface="+mn-lt"/>
            </a:endParaRPr>
          </a:p>
          <a:p>
            <a:pPr marL="514350" indent="-514350">
              <a:buAutoNum type="arabicPeriod"/>
            </a:pPr>
            <a:r>
              <a:rPr lang="en-IE" sz="2000">
                <a:solidFill>
                  <a:srgbClr val="000000"/>
                </a:solidFill>
                <a:ea typeface="+mn-lt"/>
                <a:cs typeface="+mn-lt"/>
              </a:rPr>
              <a:t>Once your registration is completed Revenue will see you a certificate of tax credit and standard rate cut off point.</a:t>
            </a:r>
            <a:endParaRPr lang="en-US" sz="2000">
              <a:solidFill>
                <a:srgbClr val="000000"/>
              </a:solidFill>
              <a:ea typeface="+mn-lt"/>
              <a:cs typeface="+mn-lt"/>
            </a:endParaRPr>
          </a:p>
          <a:p>
            <a:pPr marL="514350" indent="-514350">
              <a:buAutoNum type="arabicPeriod"/>
            </a:pPr>
            <a:r>
              <a:rPr lang="en-IE" sz="2000">
                <a:solidFill>
                  <a:srgbClr val="000000"/>
                </a:solidFill>
                <a:ea typeface="+mn-lt"/>
                <a:cs typeface="+mn-lt"/>
              </a:rPr>
              <a:t>If you don’t register with revenue you will pay emergency tax on your income which in about 50%</a:t>
            </a:r>
            <a:endParaRPr lang="en-US" sz="2000">
              <a:solidFill>
                <a:srgbClr val="000000"/>
              </a:solidFill>
              <a:ea typeface="+mn-lt"/>
              <a:cs typeface="+mn-lt"/>
            </a:endParaRPr>
          </a:p>
          <a:p>
            <a:endParaRPr lang="en-US" sz="2000">
              <a:solidFill>
                <a:srgbClr val="000000"/>
              </a:solidFill>
              <a:cs typeface="Calibri"/>
            </a:endParaRPr>
          </a:p>
        </p:txBody>
      </p:sp>
    </p:spTree>
    <p:extLst>
      <p:ext uri="{BB962C8B-B14F-4D97-AF65-F5344CB8AC3E}">
        <p14:creationId xmlns:p14="http://schemas.microsoft.com/office/powerpoint/2010/main" val="262418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970DACA-9109-4CE7-9D11-EB52B58673C5}"/>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Interperting a Wage Slip</a:t>
            </a:r>
            <a:endParaRPr lang="en-US" sz="4000">
              <a:solidFill>
                <a:srgbClr val="FFFFFF"/>
              </a:solidFill>
            </a:endParaRPr>
          </a:p>
        </p:txBody>
      </p:sp>
      <p:sp>
        <p:nvSpPr>
          <p:cNvPr id="3" name="Content Placeholder 2">
            <a:extLst>
              <a:ext uri="{FF2B5EF4-FFF2-40B4-BE49-F238E27FC236}">
                <a16:creationId xmlns:a16="http://schemas.microsoft.com/office/drawing/2014/main" id="{785A4F46-D716-4BA5-86E0-A42FF7C63992}"/>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US" sz="1900">
                <a:solidFill>
                  <a:srgbClr val="000000"/>
                </a:solidFill>
                <a:cs typeface="Calibri"/>
              </a:rPr>
              <a:t>As aprt of studying Junior Cycle Business studies you will have to calculate the folliwing</a:t>
            </a:r>
            <a:endParaRPr lang="en-US" sz="1900">
              <a:solidFill>
                <a:srgbClr val="000000"/>
              </a:solidFill>
            </a:endParaRPr>
          </a:p>
          <a:p>
            <a:pPr marL="0" indent="0">
              <a:buNone/>
            </a:pPr>
            <a:r>
              <a:rPr lang="en-US" sz="1900">
                <a:solidFill>
                  <a:srgbClr val="000000"/>
                </a:solidFill>
                <a:cs typeface="Calibri"/>
              </a:rPr>
              <a:t>1. A Wage slip</a:t>
            </a:r>
          </a:p>
          <a:p>
            <a:pPr marL="0" indent="0">
              <a:buNone/>
            </a:pPr>
            <a:r>
              <a:rPr lang="en-US" sz="1900">
                <a:solidFill>
                  <a:srgbClr val="000000"/>
                </a:solidFill>
                <a:cs typeface="Calibri"/>
              </a:rPr>
              <a:t>2. Calcualte a person Take home pay</a:t>
            </a:r>
          </a:p>
          <a:p>
            <a:pPr marL="0" indent="0">
              <a:buNone/>
            </a:pPr>
            <a:endParaRPr lang="en-US" sz="1900">
              <a:solidFill>
                <a:srgbClr val="000000"/>
              </a:solidFill>
              <a:cs typeface="Calibri"/>
            </a:endParaRPr>
          </a:p>
          <a:p>
            <a:pPr marL="0" indent="0">
              <a:buNone/>
            </a:pPr>
            <a:r>
              <a:rPr lang="en-US" sz="1900">
                <a:solidFill>
                  <a:srgbClr val="000000"/>
                </a:solidFill>
                <a:cs typeface="Calibri"/>
              </a:rPr>
              <a:t>See the following tutorial videos to help</a:t>
            </a:r>
          </a:p>
          <a:p>
            <a:pPr marL="0" indent="0">
              <a:buNone/>
            </a:pPr>
            <a:r>
              <a:rPr lang="en-US" sz="1900">
                <a:solidFill>
                  <a:srgbClr val="000000"/>
                </a:solidFill>
                <a:cs typeface="Calibri"/>
              </a:rPr>
              <a:t>Calcualte wage slip -  </a:t>
            </a:r>
            <a:r>
              <a:rPr lang="en-US" sz="1900">
                <a:ea typeface="+mn-lt"/>
                <a:cs typeface="+mn-lt"/>
              </a:rPr>
              <a:t>https://mrryanjcb.weebly.com/tutorial-videos-111.html</a:t>
            </a:r>
          </a:p>
          <a:p>
            <a:pPr marL="0" indent="0">
              <a:buNone/>
            </a:pPr>
            <a:r>
              <a:rPr lang="en-US" sz="1900">
                <a:solidFill>
                  <a:srgbClr val="000000"/>
                </a:solidFill>
                <a:cs typeface="Calibri"/>
              </a:rPr>
              <a:t>Take home pay - </a:t>
            </a:r>
            <a:r>
              <a:rPr lang="en-US" sz="1900">
                <a:solidFill>
                  <a:srgbClr val="000000"/>
                </a:solidFill>
                <a:ea typeface="+mn-lt"/>
                <a:cs typeface="+mn-lt"/>
              </a:rPr>
              <a:t>https://mrryanjcb.weebly.com/14---past-exam-questions-14.html</a:t>
            </a:r>
            <a:endParaRPr lang="en-US" sz="1900">
              <a:solidFill>
                <a:srgbClr val="000000"/>
              </a:solidFill>
              <a:cs typeface="Calibri"/>
            </a:endParaRPr>
          </a:p>
          <a:p>
            <a:pPr marL="0" indent="0">
              <a:buNone/>
            </a:pPr>
            <a:endParaRPr lang="en-US" dirty="0">
              <a:cs typeface="Calibri"/>
            </a:endParaRPr>
          </a:p>
        </p:txBody>
      </p:sp>
    </p:spTree>
    <p:extLst>
      <p:ext uri="{BB962C8B-B14F-4D97-AF65-F5344CB8AC3E}">
        <p14:creationId xmlns:p14="http://schemas.microsoft.com/office/powerpoint/2010/main" val="2666007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F43CA64-B6B0-4696-B97E-D7AB5D94C283}"/>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9C83501B-80A5-4FEC-9888-8EDAEA7C5EE2}"/>
              </a:ext>
            </a:extLst>
          </p:cNvPr>
          <p:cNvSpPr>
            <a:spLocks noGrp="1"/>
          </p:cNvSpPr>
          <p:nvPr>
            <p:ph idx="1"/>
          </p:nvPr>
        </p:nvSpPr>
        <p:spPr>
          <a:xfrm>
            <a:off x="1179226" y="3092970"/>
            <a:ext cx="9833548" cy="2693976"/>
          </a:xfrm>
        </p:spPr>
        <p:txBody>
          <a:bodyPr vert="horz" lIns="91440" tIns="45720" rIns="91440" bIns="45720" rtlCol="0" anchor="t">
            <a:normAutofit/>
          </a:bodyPr>
          <a:lstStyle/>
          <a:p>
            <a:r>
              <a:rPr lang="en-IE" sz="2200" b="1" dirty="0">
                <a:solidFill>
                  <a:srgbClr val="000000"/>
                </a:solidFill>
                <a:ea typeface="+mn-lt"/>
                <a:cs typeface="+mn-lt"/>
              </a:rPr>
              <a:t>Tax</a:t>
            </a:r>
            <a:r>
              <a:rPr lang="en-US" sz="2200" dirty="0">
                <a:solidFill>
                  <a:srgbClr val="000000"/>
                </a:solidFill>
                <a:ea typeface="+mn-lt"/>
                <a:cs typeface="+mn-lt"/>
              </a:rPr>
              <a:t> </a:t>
            </a:r>
            <a:r>
              <a:rPr lang="en-IE" sz="2200" b="1" baseline="30000" dirty="0">
                <a:solidFill>
                  <a:srgbClr val="000000"/>
                </a:solidFill>
                <a:ea typeface="+mn-lt"/>
                <a:cs typeface="+mn-lt"/>
              </a:rPr>
              <a:t>Def</a:t>
            </a:r>
            <a:r>
              <a:rPr lang="en-IE" sz="2200" dirty="0">
                <a:solidFill>
                  <a:srgbClr val="000000"/>
                </a:solidFill>
                <a:ea typeface="+mn-lt"/>
                <a:cs typeface="+mn-lt"/>
              </a:rPr>
              <a:t> This is a compulsory payment to Government. It is charged on income, business profits or added to the cost of goods and services.</a:t>
            </a:r>
          </a:p>
          <a:p>
            <a:r>
              <a:rPr lang="en-IE" sz="2200" b="1" dirty="0">
                <a:solidFill>
                  <a:srgbClr val="000000"/>
                </a:solidFill>
                <a:ea typeface="+mn-lt"/>
                <a:cs typeface="+mn-lt"/>
              </a:rPr>
              <a:t>Tax Liability</a:t>
            </a:r>
            <a:r>
              <a:rPr lang="en-IE" sz="2200" dirty="0">
                <a:solidFill>
                  <a:srgbClr val="000000"/>
                </a:solidFill>
                <a:ea typeface="+mn-lt"/>
                <a:cs typeface="+mn-lt"/>
              </a:rPr>
              <a:t> </a:t>
            </a:r>
            <a:r>
              <a:rPr lang="en-IE" sz="2200" b="1" baseline="30000" dirty="0">
                <a:solidFill>
                  <a:srgbClr val="000000"/>
                </a:solidFill>
                <a:ea typeface="+mn-lt"/>
                <a:cs typeface="+mn-lt"/>
              </a:rPr>
              <a:t>Def</a:t>
            </a:r>
            <a:r>
              <a:rPr lang="en-IE" sz="2200" dirty="0">
                <a:solidFill>
                  <a:srgbClr val="000000"/>
                </a:solidFill>
                <a:ea typeface="+mn-lt"/>
                <a:cs typeface="+mn-lt"/>
              </a:rPr>
              <a:t> This means that a certain amount of money must be paid to the Government. It is the responsibility of each person to make sure that they pay the correct tax.</a:t>
            </a:r>
          </a:p>
          <a:p>
            <a:r>
              <a:rPr lang="en-IE" sz="2200" b="1" dirty="0">
                <a:solidFill>
                  <a:srgbClr val="000000"/>
                </a:solidFill>
                <a:ea typeface="+mn-lt"/>
                <a:cs typeface="+mn-lt"/>
              </a:rPr>
              <a:t>Tax Avoidance</a:t>
            </a:r>
            <a:r>
              <a:rPr lang="en-IE" sz="2200" dirty="0">
                <a:solidFill>
                  <a:srgbClr val="000000"/>
                </a:solidFill>
                <a:ea typeface="+mn-lt"/>
                <a:cs typeface="+mn-lt"/>
              </a:rPr>
              <a:t> </a:t>
            </a:r>
            <a:r>
              <a:rPr lang="en-IE" sz="2200" b="1" baseline="30000" dirty="0">
                <a:solidFill>
                  <a:srgbClr val="000000"/>
                </a:solidFill>
                <a:ea typeface="+mn-lt"/>
                <a:cs typeface="+mn-lt"/>
              </a:rPr>
              <a:t>Def</a:t>
            </a:r>
            <a:r>
              <a:rPr lang="en-IE" sz="2200" dirty="0">
                <a:solidFill>
                  <a:srgbClr val="000000"/>
                </a:solidFill>
                <a:ea typeface="+mn-lt"/>
                <a:cs typeface="+mn-lt"/>
              </a:rPr>
              <a:t> This is a legal way of reducing the amount of tax that you must pay. For example, you can claim tax credits which will reduce your tax bill</a:t>
            </a:r>
          </a:p>
        </p:txBody>
      </p:sp>
    </p:spTree>
    <p:extLst>
      <p:ext uri="{BB962C8B-B14F-4D97-AF65-F5344CB8AC3E}">
        <p14:creationId xmlns:p14="http://schemas.microsoft.com/office/powerpoint/2010/main" val="4194927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4CC89E5-362E-4803-9F13-C21B6D084B9B}"/>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A4DDE095-94CA-45A7-B8D0-D3E531EA1158}"/>
              </a:ext>
            </a:extLst>
          </p:cNvPr>
          <p:cNvSpPr>
            <a:spLocks noGrp="1"/>
          </p:cNvSpPr>
          <p:nvPr>
            <p:ph idx="1"/>
          </p:nvPr>
        </p:nvSpPr>
        <p:spPr>
          <a:xfrm>
            <a:off x="1179226" y="3092970"/>
            <a:ext cx="9833548" cy="2693976"/>
          </a:xfrm>
        </p:spPr>
        <p:txBody>
          <a:bodyPr vert="horz" lIns="91440" tIns="45720" rIns="91440" bIns="45720" rtlCol="0" anchor="t">
            <a:normAutofit/>
          </a:bodyPr>
          <a:lstStyle/>
          <a:p>
            <a:r>
              <a:rPr lang="en-IE" sz="2000" b="1" dirty="0">
                <a:solidFill>
                  <a:srgbClr val="000000"/>
                </a:solidFill>
                <a:ea typeface="+mn-lt"/>
                <a:cs typeface="+mn-lt"/>
              </a:rPr>
              <a:t>Tax Evasion</a:t>
            </a:r>
            <a:r>
              <a:rPr lang="en-US" sz="2000" dirty="0">
                <a:solidFill>
                  <a:srgbClr val="000000"/>
                </a:solidFill>
                <a:ea typeface="+mn-lt"/>
                <a:cs typeface="+mn-lt"/>
              </a:rPr>
              <a:t> </a:t>
            </a:r>
            <a:r>
              <a:rPr lang="en-IE" sz="2000" b="1" baseline="30000" dirty="0">
                <a:solidFill>
                  <a:srgbClr val="000000"/>
                </a:solidFill>
                <a:ea typeface="+mn-lt"/>
                <a:cs typeface="+mn-lt"/>
              </a:rPr>
              <a:t>Def</a:t>
            </a:r>
            <a:r>
              <a:rPr lang="en-IE" sz="2000" dirty="0">
                <a:solidFill>
                  <a:srgbClr val="000000"/>
                </a:solidFill>
                <a:ea typeface="+mn-lt"/>
                <a:cs typeface="+mn-lt"/>
              </a:rPr>
              <a:t> This is illegal and usually happens when people fail to declare some or all their tax. Those found guilty will pay interest and penalties or may go to jail.</a:t>
            </a:r>
          </a:p>
          <a:p>
            <a:r>
              <a:rPr lang="en-IE" sz="2000" b="1" dirty="0">
                <a:solidFill>
                  <a:srgbClr val="000000"/>
                </a:solidFill>
                <a:ea typeface="+mn-lt"/>
                <a:cs typeface="+mn-lt"/>
              </a:rPr>
              <a:t>PAYE</a:t>
            </a:r>
            <a:r>
              <a:rPr lang="en-IE" sz="2000" dirty="0">
                <a:solidFill>
                  <a:srgbClr val="000000"/>
                </a:solidFill>
                <a:ea typeface="+mn-lt"/>
                <a:cs typeface="+mn-lt"/>
              </a:rPr>
              <a:t> </a:t>
            </a:r>
            <a:r>
              <a:rPr lang="en-IE" sz="2000" b="1" baseline="30000" dirty="0">
                <a:solidFill>
                  <a:srgbClr val="000000"/>
                </a:solidFill>
                <a:ea typeface="+mn-lt"/>
                <a:cs typeface="+mn-lt"/>
              </a:rPr>
              <a:t>Def</a:t>
            </a:r>
            <a:r>
              <a:rPr lang="en-IE" sz="2000" dirty="0">
                <a:solidFill>
                  <a:srgbClr val="000000"/>
                </a:solidFill>
                <a:ea typeface="+mn-lt"/>
                <a:cs typeface="+mn-lt"/>
              </a:rPr>
              <a:t> This is known as Pay As You Earn. It is paid by employees on their wages, salaries, BIK, bonus or overtime. The employer will deduct  before paying the employee and sent it to Revenue.</a:t>
            </a:r>
          </a:p>
          <a:p>
            <a:r>
              <a:rPr lang="en-IE" sz="2000" b="1" dirty="0">
                <a:solidFill>
                  <a:srgbClr val="000000"/>
                </a:solidFill>
                <a:ea typeface="+mn-lt"/>
                <a:cs typeface="+mn-lt"/>
              </a:rPr>
              <a:t>Self-Assessment Income Tax</a:t>
            </a:r>
            <a:r>
              <a:rPr lang="en-IE" sz="2000" dirty="0">
                <a:solidFill>
                  <a:srgbClr val="000000"/>
                </a:solidFill>
                <a:ea typeface="+mn-lt"/>
                <a:cs typeface="+mn-lt"/>
              </a:rPr>
              <a:t> </a:t>
            </a:r>
            <a:r>
              <a:rPr lang="en-IE" sz="2000" b="1" baseline="30000" dirty="0">
                <a:solidFill>
                  <a:srgbClr val="000000"/>
                </a:solidFill>
                <a:ea typeface="+mn-lt"/>
                <a:cs typeface="+mn-lt"/>
              </a:rPr>
              <a:t>Def</a:t>
            </a:r>
            <a:r>
              <a:rPr lang="en-IE" sz="2000" dirty="0">
                <a:solidFill>
                  <a:srgbClr val="000000"/>
                </a:solidFill>
                <a:ea typeface="+mn-lt"/>
                <a:cs typeface="+mn-lt"/>
              </a:rPr>
              <a:t> This is tax that is paid by self-employed. The person calculates how must tax they have to pay and send it to Revenue. To make sure they are paying the correct tax Revenue will conduct regular Tax Audits.</a:t>
            </a:r>
          </a:p>
          <a:p>
            <a:endParaRPr lang="en-IE" sz="2000">
              <a:solidFill>
                <a:srgbClr val="000000"/>
              </a:solidFill>
              <a:ea typeface="+mn-lt"/>
              <a:cs typeface="+mn-lt"/>
            </a:endParaRPr>
          </a:p>
        </p:txBody>
      </p:sp>
    </p:spTree>
    <p:extLst>
      <p:ext uri="{BB962C8B-B14F-4D97-AF65-F5344CB8AC3E}">
        <p14:creationId xmlns:p14="http://schemas.microsoft.com/office/powerpoint/2010/main" val="3460162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423BF54-D551-487B-867C-AABAFD7B4D4E}"/>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94402B3A-BC9F-4AE2-A665-2F552AE5ED51}"/>
              </a:ext>
            </a:extLst>
          </p:cNvPr>
          <p:cNvSpPr>
            <a:spLocks noGrp="1"/>
          </p:cNvSpPr>
          <p:nvPr>
            <p:ph idx="1"/>
          </p:nvPr>
        </p:nvSpPr>
        <p:spPr>
          <a:xfrm>
            <a:off x="1179226" y="3092970"/>
            <a:ext cx="9833548" cy="2693976"/>
          </a:xfrm>
        </p:spPr>
        <p:txBody>
          <a:bodyPr vert="horz" lIns="91440" tIns="45720" rIns="91440" bIns="45720" rtlCol="0" anchor="t">
            <a:normAutofit/>
          </a:bodyPr>
          <a:lstStyle/>
          <a:p>
            <a:r>
              <a:rPr lang="en-IE" sz="2100" b="1" dirty="0">
                <a:solidFill>
                  <a:srgbClr val="000000"/>
                </a:solidFill>
                <a:ea typeface="+mn-lt"/>
                <a:cs typeface="+mn-lt"/>
              </a:rPr>
              <a:t>Tax Audits</a:t>
            </a:r>
            <a:r>
              <a:rPr lang="en-US" sz="2100" dirty="0">
                <a:solidFill>
                  <a:srgbClr val="000000"/>
                </a:solidFill>
                <a:ea typeface="+mn-lt"/>
                <a:cs typeface="+mn-lt"/>
              </a:rPr>
              <a:t> </a:t>
            </a:r>
            <a:r>
              <a:rPr lang="en-IE" sz="2100" b="1" baseline="30000" dirty="0">
                <a:solidFill>
                  <a:srgbClr val="000000"/>
                </a:solidFill>
                <a:ea typeface="+mn-lt"/>
                <a:cs typeface="+mn-lt"/>
              </a:rPr>
              <a:t>Def</a:t>
            </a:r>
            <a:r>
              <a:rPr lang="en-IE" sz="2100" dirty="0">
                <a:solidFill>
                  <a:srgbClr val="000000"/>
                </a:solidFill>
                <a:ea typeface="+mn-lt"/>
                <a:cs typeface="+mn-lt"/>
              </a:rPr>
              <a:t> This is when revenue check that a business sis paying the correct tax. They do this by looking the business accounts</a:t>
            </a:r>
            <a:endParaRPr lang="en-US" sz="2100" dirty="0">
              <a:solidFill>
                <a:srgbClr val="000000"/>
              </a:solidFill>
              <a:ea typeface="+mn-lt"/>
              <a:cs typeface="+mn-lt"/>
            </a:endParaRPr>
          </a:p>
          <a:p>
            <a:r>
              <a:rPr lang="en-IE" sz="2100" b="1" dirty="0">
                <a:solidFill>
                  <a:srgbClr val="000000"/>
                </a:solidFill>
                <a:ea typeface="+mn-lt"/>
                <a:cs typeface="+mn-lt"/>
              </a:rPr>
              <a:t>Universal Social Charge</a:t>
            </a:r>
            <a:r>
              <a:rPr lang="en-US" sz="2100" dirty="0">
                <a:solidFill>
                  <a:srgbClr val="000000"/>
                </a:solidFill>
                <a:ea typeface="+mn-lt"/>
                <a:cs typeface="+mn-lt"/>
              </a:rPr>
              <a:t> </a:t>
            </a:r>
            <a:r>
              <a:rPr lang="en-IE" sz="2100" b="1" baseline="30000" dirty="0">
                <a:solidFill>
                  <a:srgbClr val="000000"/>
                </a:solidFill>
                <a:ea typeface="+mn-lt"/>
                <a:cs typeface="+mn-lt"/>
              </a:rPr>
              <a:t>Def</a:t>
            </a:r>
            <a:r>
              <a:rPr lang="en-IE" sz="2100" dirty="0">
                <a:solidFill>
                  <a:srgbClr val="000000"/>
                </a:solidFill>
                <a:ea typeface="+mn-lt"/>
                <a:cs typeface="+mn-lt"/>
              </a:rPr>
              <a:t> This is also known as USC. It is payed on income over a certain level. It is paid at different level and it is an extra tax on top of PAYE</a:t>
            </a:r>
            <a:endParaRPr lang="en-US" sz="2100" dirty="0">
              <a:solidFill>
                <a:srgbClr val="000000"/>
              </a:solidFill>
              <a:ea typeface="+mn-lt"/>
              <a:cs typeface="+mn-lt"/>
            </a:endParaRPr>
          </a:p>
          <a:p>
            <a:r>
              <a:rPr lang="en-IE" sz="2100" b="1" dirty="0">
                <a:solidFill>
                  <a:srgbClr val="000000"/>
                </a:solidFill>
                <a:ea typeface="+mn-lt"/>
                <a:cs typeface="+mn-lt"/>
              </a:rPr>
              <a:t>Value Added Tax</a:t>
            </a:r>
            <a:r>
              <a:rPr lang="en-US" sz="2100" dirty="0">
                <a:solidFill>
                  <a:srgbClr val="000000"/>
                </a:solidFill>
                <a:ea typeface="+mn-lt"/>
                <a:cs typeface="+mn-lt"/>
              </a:rPr>
              <a:t> </a:t>
            </a:r>
            <a:r>
              <a:rPr lang="en-IE" sz="2100" b="1" baseline="30000" dirty="0">
                <a:solidFill>
                  <a:srgbClr val="000000"/>
                </a:solidFill>
                <a:ea typeface="+mn-lt"/>
                <a:cs typeface="+mn-lt"/>
              </a:rPr>
              <a:t>Def</a:t>
            </a:r>
            <a:r>
              <a:rPr lang="en-IE" sz="2100" dirty="0">
                <a:solidFill>
                  <a:srgbClr val="000000"/>
                </a:solidFill>
                <a:ea typeface="+mn-lt"/>
                <a:cs typeface="+mn-lt"/>
              </a:rPr>
              <a:t> This is also known as VAT and is a tax on goods and services. VAT is usually included in the price of the product or service. The rate of tax at present in Ireland is 23%. Some items are except from tax – for example Children’s clothing.</a:t>
            </a:r>
            <a:endParaRPr lang="en-US" sz="2100" dirty="0">
              <a:solidFill>
                <a:srgbClr val="000000"/>
              </a:solidFill>
              <a:ea typeface="+mn-lt"/>
              <a:cs typeface="+mn-lt"/>
            </a:endParaRPr>
          </a:p>
          <a:p>
            <a:endParaRPr lang="en-US" sz="2000">
              <a:solidFill>
                <a:srgbClr val="000000"/>
              </a:solidFill>
              <a:cs typeface="Calibri"/>
            </a:endParaRPr>
          </a:p>
        </p:txBody>
      </p:sp>
    </p:spTree>
    <p:extLst>
      <p:ext uri="{BB962C8B-B14F-4D97-AF65-F5344CB8AC3E}">
        <p14:creationId xmlns:p14="http://schemas.microsoft.com/office/powerpoint/2010/main" val="3080536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AED0D91-583F-4B4B-AB87-0A7AEF300B91}"/>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64872325-ABB2-475D-9EA7-C0A0EF157024}"/>
              </a:ext>
            </a:extLst>
          </p:cNvPr>
          <p:cNvSpPr>
            <a:spLocks noGrp="1"/>
          </p:cNvSpPr>
          <p:nvPr>
            <p:ph idx="1"/>
          </p:nvPr>
        </p:nvSpPr>
        <p:spPr>
          <a:xfrm>
            <a:off x="1179226" y="3092970"/>
            <a:ext cx="9833548" cy="2693976"/>
          </a:xfrm>
        </p:spPr>
        <p:txBody>
          <a:bodyPr vert="horz" lIns="91440" tIns="45720" rIns="91440" bIns="45720" rtlCol="0" anchor="t">
            <a:noAutofit/>
          </a:bodyPr>
          <a:lstStyle/>
          <a:p>
            <a:pPr marL="342900" indent="-342900"/>
            <a:r>
              <a:rPr lang="en-IE" sz="2000" b="1" dirty="0">
                <a:solidFill>
                  <a:srgbClr val="000000"/>
                </a:solidFill>
                <a:ea typeface="+mn-lt"/>
                <a:cs typeface="+mn-lt"/>
              </a:rPr>
              <a:t>Duties Def This is a tax  Duties</a:t>
            </a:r>
            <a:r>
              <a:rPr lang="en-US" sz="2000" dirty="0">
                <a:solidFill>
                  <a:srgbClr val="000000"/>
                </a:solidFill>
                <a:ea typeface="+mn-lt"/>
                <a:cs typeface="+mn-lt"/>
              </a:rPr>
              <a:t> </a:t>
            </a:r>
            <a:r>
              <a:rPr lang="en-IE" sz="2000" b="1" baseline="30000" dirty="0">
                <a:solidFill>
                  <a:srgbClr val="000000"/>
                </a:solidFill>
                <a:ea typeface="+mn-lt"/>
                <a:cs typeface="+mn-lt"/>
              </a:rPr>
              <a:t>Def</a:t>
            </a:r>
            <a:r>
              <a:rPr lang="en-IE" sz="2000" dirty="0">
                <a:solidFill>
                  <a:srgbClr val="000000"/>
                </a:solidFill>
                <a:ea typeface="+mn-lt"/>
                <a:cs typeface="+mn-lt"/>
              </a:rPr>
              <a:t> This is a tax on goods form outside the EU</a:t>
            </a:r>
          </a:p>
          <a:p>
            <a:pPr marL="342900" indent="-342900"/>
            <a:r>
              <a:rPr lang="en-IE" sz="2000" b="1" dirty="0">
                <a:solidFill>
                  <a:srgbClr val="000000"/>
                </a:solidFill>
                <a:ea typeface="+mn-lt"/>
                <a:cs typeface="+mn-lt"/>
              </a:rPr>
              <a:t>Excise Duties</a:t>
            </a:r>
            <a:r>
              <a:rPr lang="en-US" sz="2000" dirty="0">
                <a:solidFill>
                  <a:srgbClr val="000000"/>
                </a:solidFill>
                <a:ea typeface="+mn-lt"/>
                <a:cs typeface="+mn-lt"/>
              </a:rPr>
              <a:t> </a:t>
            </a:r>
            <a:r>
              <a:rPr lang="en-IE" sz="2000" b="1" baseline="30000" dirty="0">
                <a:solidFill>
                  <a:srgbClr val="000000"/>
                </a:solidFill>
                <a:ea typeface="+mn-lt"/>
                <a:cs typeface="+mn-lt"/>
              </a:rPr>
              <a:t>Def</a:t>
            </a:r>
            <a:r>
              <a:rPr lang="en-IE" sz="2000" dirty="0">
                <a:solidFill>
                  <a:srgbClr val="000000"/>
                </a:solidFill>
                <a:ea typeface="+mn-lt"/>
                <a:cs typeface="+mn-lt"/>
              </a:rPr>
              <a:t> This is a tax that is levied on certain goods. For example, petrol, Alcohol </a:t>
            </a:r>
          </a:p>
          <a:p>
            <a:pPr marL="342900" indent="-342900"/>
            <a:r>
              <a:rPr lang="en-IE" sz="2000" b="1" dirty="0">
                <a:solidFill>
                  <a:srgbClr val="000000"/>
                </a:solidFill>
                <a:ea typeface="+mn-lt"/>
                <a:cs typeface="+mn-lt"/>
              </a:rPr>
              <a:t>Local Property Tax</a:t>
            </a:r>
            <a:r>
              <a:rPr lang="en-US" sz="2000" dirty="0">
                <a:solidFill>
                  <a:srgbClr val="000000"/>
                </a:solidFill>
                <a:ea typeface="+mn-lt"/>
                <a:cs typeface="+mn-lt"/>
              </a:rPr>
              <a:t> </a:t>
            </a:r>
            <a:r>
              <a:rPr lang="en-IE" sz="2000" b="1" baseline="30000" dirty="0">
                <a:solidFill>
                  <a:srgbClr val="000000"/>
                </a:solidFill>
                <a:ea typeface="+mn-lt"/>
                <a:cs typeface="+mn-lt"/>
              </a:rPr>
              <a:t>Def</a:t>
            </a:r>
            <a:r>
              <a:rPr lang="en-IE" sz="2000" dirty="0">
                <a:solidFill>
                  <a:srgbClr val="000000"/>
                </a:solidFill>
                <a:ea typeface="+mn-lt"/>
                <a:cs typeface="+mn-lt"/>
              </a:rPr>
              <a:t> This is a tax that is paid on property.  The tax paid depends on the value of the house. This is a self-assessment tax, so the home owner calculates how much they pay.</a:t>
            </a:r>
            <a:endParaRPr lang="en-US" sz="2000" dirty="0">
              <a:solidFill>
                <a:srgbClr val="000000"/>
              </a:solidFill>
              <a:ea typeface="+mn-lt"/>
              <a:cs typeface="+mn-lt"/>
            </a:endParaRPr>
          </a:p>
          <a:p>
            <a:pPr marL="342900" indent="-342900"/>
            <a:r>
              <a:rPr lang="en-IE" sz="2000" b="1" dirty="0">
                <a:solidFill>
                  <a:srgbClr val="000000"/>
                </a:solidFill>
                <a:ea typeface="+mn-lt"/>
                <a:cs typeface="+mn-lt"/>
              </a:rPr>
              <a:t>Stamp Duty</a:t>
            </a:r>
            <a:r>
              <a:rPr lang="en-US" sz="2000" dirty="0">
                <a:solidFill>
                  <a:srgbClr val="000000"/>
                </a:solidFill>
                <a:ea typeface="+mn-lt"/>
                <a:cs typeface="+mn-lt"/>
              </a:rPr>
              <a:t> </a:t>
            </a:r>
            <a:r>
              <a:rPr lang="en-IE" sz="2000" b="1" baseline="30000" dirty="0">
                <a:solidFill>
                  <a:srgbClr val="000000"/>
                </a:solidFill>
                <a:ea typeface="+mn-lt"/>
                <a:cs typeface="+mn-lt"/>
              </a:rPr>
              <a:t>Def</a:t>
            </a:r>
            <a:r>
              <a:rPr lang="en-IE" sz="2000" dirty="0">
                <a:solidFill>
                  <a:srgbClr val="000000"/>
                </a:solidFill>
                <a:ea typeface="+mn-lt"/>
                <a:cs typeface="+mn-lt"/>
              </a:rPr>
              <a:t> This is a tax on certain documents. It is usually associated with the purchase of property. It is also charged of Debit, Credit and ATM cards </a:t>
            </a:r>
            <a:endParaRPr lang="en-IE" sz="2000">
              <a:solidFill>
                <a:srgbClr val="000000"/>
              </a:solidFill>
              <a:cs typeface="Calibri"/>
            </a:endParaRPr>
          </a:p>
        </p:txBody>
      </p:sp>
    </p:spTree>
    <p:extLst>
      <p:ext uri="{BB962C8B-B14F-4D97-AF65-F5344CB8AC3E}">
        <p14:creationId xmlns:p14="http://schemas.microsoft.com/office/powerpoint/2010/main" val="3092494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07606AD-EFE6-469E-BE2B-741959D67B30}"/>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71A7BAB0-0739-41B6-8AB4-BDDC5C89322D}"/>
              </a:ext>
            </a:extLst>
          </p:cNvPr>
          <p:cNvSpPr>
            <a:spLocks noGrp="1"/>
          </p:cNvSpPr>
          <p:nvPr>
            <p:ph idx="1"/>
          </p:nvPr>
        </p:nvSpPr>
        <p:spPr>
          <a:xfrm>
            <a:off x="1179226" y="3092970"/>
            <a:ext cx="9833548" cy="2693976"/>
          </a:xfrm>
        </p:spPr>
        <p:txBody>
          <a:bodyPr vert="horz" lIns="91440" tIns="45720" rIns="91440" bIns="45720" rtlCol="0" anchor="t">
            <a:normAutofit/>
          </a:bodyPr>
          <a:lstStyle/>
          <a:p>
            <a:r>
              <a:rPr lang="en-IE" sz="2400" b="1" dirty="0">
                <a:solidFill>
                  <a:srgbClr val="000000"/>
                </a:solidFill>
                <a:ea typeface="+mn-lt"/>
                <a:cs typeface="+mn-lt"/>
              </a:rPr>
              <a:t>Motor Tax</a:t>
            </a:r>
            <a:r>
              <a:rPr lang="en-US" sz="2400" dirty="0">
                <a:solidFill>
                  <a:srgbClr val="000000"/>
                </a:solidFill>
                <a:ea typeface="+mn-lt"/>
                <a:cs typeface="+mn-lt"/>
              </a:rPr>
              <a:t> </a:t>
            </a:r>
            <a:r>
              <a:rPr lang="en-IE" sz="2400" b="1" baseline="30000" dirty="0">
                <a:solidFill>
                  <a:srgbClr val="000000"/>
                </a:solidFill>
                <a:ea typeface="+mn-lt"/>
                <a:cs typeface="+mn-lt"/>
              </a:rPr>
              <a:t>Def</a:t>
            </a:r>
            <a:r>
              <a:rPr lang="en-IE" sz="2400" dirty="0">
                <a:solidFill>
                  <a:srgbClr val="000000"/>
                </a:solidFill>
                <a:ea typeface="+mn-lt"/>
                <a:cs typeface="+mn-lt"/>
              </a:rPr>
              <a:t> Tis a compulsory tax for all owners of motor vehicles. It is calculated on an annual basis and paid to the local County Council. </a:t>
            </a:r>
            <a:endParaRPr lang="en-US" sz="2400" dirty="0">
              <a:solidFill>
                <a:srgbClr val="000000"/>
              </a:solidFill>
              <a:ea typeface="+mn-lt"/>
              <a:cs typeface="+mn-lt"/>
            </a:endParaRPr>
          </a:p>
          <a:p>
            <a:r>
              <a:rPr lang="en-IE" sz="2400" b="1" dirty="0">
                <a:solidFill>
                  <a:srgbClr val="000000"/>
                </a:solidFill>
                <a:ea typeface="+mn-lt"/>
                <a:cs typeface="+mn-lt"/>
              </a:rPr>
              <a:t>Vehicle Registration Tax</a:t>
            </a:r>
            <a:r>
              <a:rPr lang="en-US" sz="2400" dirty="0">
                <a:solidFill>
                  <a:srgbClr val="000000"/>
                </a:solidFill>
                <a:ea typeface="+mn-lt"/>
                <a:cs typeface="+mn-lt"/>
              </a:rPr>
              <a:t> </a:t>
            </a:r>
            <a:r>
              <a:rPr lang="en-IE" sz="2400" b="1" baseline="30000" dirty="0">
                <a:solidFill>
                  <a:srgbClr val="000000"/>
                </a:solidFill>
                <a:ea typeface="+mn-lt"/>
                <a:cs typeface="+mn-lt"/>
              </a:rPr>
              <a:t>Def</a:t>
            </a:r>
            <a:r>
              <a:rPr lang="en-IE" sz="2400" dirty="0">
                <a:solidFill>
                  <a:srgbClr val="000000"/>
                </a:solidFill>
                <a:ea typeface="+mn-lt"/>
                <a:cs typeface="+mn-lt"/>
              </a:rPr>
              <a:t> This is also known as VRT. It is paid on cars that are purchases outside on the country.</a:t>
            </a:r>
            <a:endParaRPr lang="en-US" sz="2400" dirty="0">
              <a:solidFill>
                <a:srgbClr val="000000"/>
              </a:solidFill>
              <a:ea typeface="+mn-lt"/>
              <a:cs typeface="+mn-lt"/>
            </a:endParaRPr>
          </a:p>
          <a:p>
            <a:r>
              <a:rPr lang="en-IE" sz="2400" b="1" dirty="0">
                <a:solidFill>
                  <a:srgbClr val="000000"/>
                </a:solidFill>
                <a:ea typeface="+mn-lt"/>
                <a:cs typeface="+mn-lt"/>
              </a:rPr>
              <a:t>Deposit Interest Retention Tax</a:t>
            </a:r>
            <a:r>
              <a:rPr lang="en-US" sz="2400" dirty="0">
                <a:solidFill>
                  <a:srgbClr val="000000"/>
                </a:solidFill>
                <a:ea typeface="+mn-lt"/>
                <a:cs typeface="+mn-lt"/>
              </a:rPr>
              <a:t> </a:t>
            </a:r>
            <a:r>
              <a:rPr lang="en-IE" sz="2400" b="1" baseline="30000" dirty="0">
                <a:solidFill>
                  <a:srgbClr val="000000"/>
                </a:solidFill>
                <a:ea typeface="+mn-lt"/>
                <a:cs typeface="+mn-lt"/>
              </a:rPr>
              <a:t>Def</a:t>
            </a:r>
            <a:r>
              <a:rPr lang="en-IE" sz="2400" dirty="0">
                <a:solidFill>
                  <a:srgbClr val="000000"/>
                </a:solidFill>
                <a:ea typeface="+mn-lt"/>
                <a:cs typeface="+mn-lt"/>
              </a:rPr>
              <a:t> This is a tax that is paid on the interest earned on savings. IT is deducted by the bank and sent off to Revenue</a:t>
            </a:r>
            <a:endParaRPr lang="en-US" sz="2400">
              <a:solidFill>
                <a:srgbClr val="000000"/>
              </a:solidFill>
              <a:ea typeface="+mn-lt"/>
              <a:cs typeface="+mn-lt"/>
            </a:endParaRPr>
          </a:p>
          <a:p>
            <a:endParaRPr lang="en-US" sz="2000">
              <a:solidFill>
                <a:srgbClr val="000000"/>
              </a:solidFill>
              <a:cs typeface="Calibri"/>
            </a:endParaRPr>
          </a:p>
        </p:txBody>
      </p:sp>
    </p:spTree>
    <p:extLst>
      <p:ext uri="{BB962C8B-B14F-4D97-AF65-F5344CB8AC3E}">
        <p14:creationId xmlns:p14="http://schemas.microsoft.com/office/powerpoint/2010/main" val="426219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524B7BC-C463-4785-9D92-3B2DFE1238D1}"/>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a:t>
            </a:r>
            <a:endParaRPr lang="en-US" sz="4000">
              <a:solidFill>
                <a:srgbClr val="FFFFFF"/>
              </a:solidFill>
            </a:endParaRPr>
          </a:p>
        </p:txBody>
      </p:sp>
      <p:sp>
        <p:nvSpPr>
          <p:cNvPr id="3" name="Content Placeholder 2">
            <a:extLst>
              <a:ext uri="{FF2B5EF4-FFF2-40B4-BE49-F238E27FC236}">
                <a16:creationId xmlns:a16="http://schemas.microsoft.com/office/drawing/2014/main" id="{8D1AE007-382A-452D-89B8-6C67EC3F6A02}"/>
              </a:ext>
            </a:extLst>
          </p:cNvPr>
          <p:cNvSpPr>
            <a:spLocks noGrp="1"/>
          </p:cNvSpPr>
          <p:nvPr>
            <p:ph idx="1"/>
          </p:nvPr>
        </p:nvSpPr>
        <p:spPr>
          <a:xfrm>
            <a:off x="1179226" y="3092970"/>
            <a:ext cx="9833548" cy="2693976"/>
          </a:xfrm>
        </p:spPr>
        <p:txBody>
          <a:bodyPr vert="horz" lIns="91440" tIns="45720" rIns="91440" bIns="45720" rtlCol="0" anchor="t">
            <a:normAutofit/>
          </a:bodyPr>
          <a:lstStyle/>
          <a:p>
            <a:r>
              <a:rPr lang="en-IE" sz="2400" b="1" dirty="0">
                <a:solidFill>
                  <a:srgbClr val="000000"/>
                </a:solidFill>
                <a:ea typeface="+mn-lt"/>
                <a:cs typeface="+mn-lt"/>
              </a:rPr>
              <a:t>Capital Gains Tax</a:t>
            </a:r>
            <a:r>
              <a:rPr lang="en-US" sz="2400" dirty="0">
                <a:solidFill>
                  <a:srgbClr val="000000"/>
                </a:solidFill>
                <a:ea typeface="+mn-lt"/>
                <a:cs typeface="+mn-lt"/>
              </a:rPr>
              <a:t> </a:t>
            </a:r>
            <a:r>
              <a:rPr lang="en-IE" sz="2400" b="1" baseline="30000" dirty="0">
                <a:solidFill>
                  <a:srgbClr val="000000"/>
                </a:solidFill>
                <a:ea typeface="+mn-lt"/>
                <a:cs typeface="+mn-lt"/>
              </a:rPr>
              <a:t>Def</a:t>
            </a:r>
            <a:r>
              <a:rPr lang="en-IE" sz="2400" dirty="0">
                <a:solidFill>
                  <a:srgbClr val="000000"/>
                </a:solidFill>
                <a:ea typeface="+mn-lt"/>
                <a:cs typeface="+mn-lt"/>
              </a:rPr>
              <a:t> This is a tax on profits earned from the sale of assets and investments. It doesn’t include the main residence. The tax is on the profit they make form the sale and not the full price.</a:t>
            </a:r>
            <a:endParaRPr lang="en-US" sz="2400" dirty="0">
              <a:solidFill>
                <a:srgbClr val="000000"/>
              </a:solidFill>
              <a:ea typeface="+mn-lt"/>
              <a:cs typeface="+mn-lt"/>
            </a:endParaRPr>
          </a:p>
          <a:p>
            <a:r>
              <a:rPr lang="en-IE" sz="2400" b="1" dirty="0">
                <a:solidFill>
                  <a:srgbClr val="000000"/>
                </a:solidFill>
                <a:ea typeface="+mn-lt"/>
                <a:cs typeface="+mn-lt"/>
              </a:rPr>
              <a:t>Capital</a:t>
            </a:r>
            <a:r>
              <a:rPr lang="en-US" sz="2400" dirty="0">
                <a:solidFill>
                  <a:srgbClr val="000000"/>
                </a:solidFill>
                <a:ea typeface="+mn-lt"/>
                <a:cs typeface="+mn-lt"/>
              </a:rPr>
              <a:t> </a:t>
            </a:r>
            <a:r>
              <a:rPr lang="en-IE" sz="2400" b="1" baseline="30000" dirty="0">
                <a:solidFill>
                  <a:srgbClr val="000000"/>
                </a:solidFill>
                <a:ea typeface="+mn-lt"/>
                <a:cs typeface="+mn-lt"/>
              </a:rPr>
              <a:t>Def</a:t>
            </a:r>
            <a:r>
              <a:rPr lang="en-IE" sz="2400" dirty="0">
                <a:solidFill>
                  <a:srgbClr val="000000"/>
                </a:solidFill>
                <a:ea typeface="+mn-lt"/>
                <a:cs typeface="+mn-lt"/>
              </a:rPr>
              <a:t>  This is the wealth in the form of money.</a:t>
            </a:r>
            <a:endParaRPr lang="en-US" sz="2400" dirty="0">
              <a:solidFill>
                <a:srgbClr val="000000"/>
              </a:solidFill>
              <a:ea typeface="+mn-lt"/>
              <a:cs typeface="+mn-lt"/>
            </a:endParaRPr>
          </a:p>
          <a:p>
            <a:r>
              <a:rPr lang="en-IE" sz="2400" b="1" dirty="0">
                <a:solidFill>
                  <a:srgbClr val="000000"/>
                </a:solidFill>
                <a:ea typeface="+mn-lt"/>
                <a:cs typeface="+mn-lt"/>
              </a:rPr>
              <a:t>Capital Acquisition Tax</a:t>
            </a:r>
            <a:r>
              <a:rPr lang="en-US" sz="2400" dirty="0">
                <a:solidFill>
                  <a:srgbClr val="000000"/>
                </a:solidFill>
                <a:ea typeface="+mn-lt"/>
                <a:cs typeface="+mn-lt"/>
              </a:rPr>
              <a:t> </a:t>
            </a:r>
            <a:r>
              <a:rPr lang="en-IE" sz="2400" b="1" baseline="30000" dirty="0">
                <a:solidFill>
                  <a:srgbClr val="000000"/>
                </a:solidFill>
                <a:ea typeface="+mn-lt"/>
                <a:cs typeface="+mn-lt"/>
              </a:rPr>
              <a:t>Def</a:t>
            </a:r>
            <a:r>
              <a:rPr lang="en-IE" sz="2400" dirty="0">
                <a:solidFill>
                  <a:srgbClr val="000000"/>
                </a:solidFill>
                <a:ea typeface="+mn-lt"/>
                <a:cs typeface="+mn-lt"/>
              </a:rPr>
              <a:t> This is tax that is paid on gifts and inheritance. This is when something if left to a person following the death of someone. The tax is only paid when the value is above a certain amount</a:t>
            </a:r>
            <a:endParaRPr lang="en-US" sz="2400" dirty="0">
              <a:solidFill>
                <a:srgbClr val="000000"/>
              </a:solidFill>
              <a:ea typeface="+mn-lt"/>
              <a:cs typeface="+mn-lt"/>
            </a:endParaRPr>
          </a:p>
          <a:p>
            <a:endParaRPr lang="en-US" sz="2000">
              <a:solidFill>
                <a:srgbClr val="000000"/>
              </a:solidFill>
              <a:cs typeface="Calibri"/>
            </a:endParaRPr>
          </a:p>
        </p:txBody>
      </p:sp>
    </p:spTree>
    <p:extLst>
      <p:ext uri="{BB962C8B-B14F-4D97-AF65-F5344CB8AC3E}">
        <p14:creationId xmlns:p14="http://schemas.microsoft.com/office/powerpoint/2010/main" val="1054373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CD4ED86-1746-4935-B17F-72636C6B95A4}"/>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EAE1C2C3-6D94-4DF6-A19E-808DCC05EB34}"/>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buNone/>
            </a:pPr>
            <a:r>
              <a:rPr lang="en-IE" sz="2000" b="1" dirty="0">
                <a:solidFill>
                  <a:srgbClr val="000000"/>
                </a:solidFill>
                <a:ea typeface="+mn-lt"/>
                <a:cs typeface="+mn-lt"/>
              </a:rPr>
              <a:t>Direct Tax</a:t>
            </a:r>
            <a:r>
              <a:rPr lang="en-IE" sz="2000" dirty="0">
                <a:solidFill>
                  <a:srgbClr val="000000"/>
                </a:solidFill>
                <a:ea typeface="+mn-lt"/>
                <a:cs typeface="+mn-lt"/>
              </a:rPr>
              <a:t> </a:t>
            </a:r>
            <a:r>
              <a:rPr lang="en-IE" sz="2000" baseline="30000" dirty="0">
                <a:solidFill>
                  <a:srgbClr val="000000"/>
                </a:solidFill>
                <a:ea typeface="+mn-lt"/>
                <a:cs typeface="+mn-lt"/>
              </a:rPr>
              <a:t>Def </a:t>
            </a:r>
            <a:r>
              <a:rPr lang="en-IE" sz="2000" dirty="0">
                <a:solidFill>
                  <a:srgbClr val="000000"/>
                </a:solidFill>
                <a:ea typeface="+mn-lt"/>
                <a:cs typeface="+mn-lt"/>
              </a:rPr>
              <a:t>This is tax that is put (Levied) on income as it is earned – it is deducted as source. This means that the tax is calculated, collected and sent to revenue by the person who is paying the income rather than the person who has earned it. For example, DIRT (calculated, collected and sent to revenue by the Bank) PAYE (calculated, collected and sent to revenue by the business)</a:t>
            </a:r>
            <a:endParaRPr lang="en-US" sz="2000">
              <a:solidFill>
                <a:srgbClr val="000000"/>
              </a:solidFill>
              <a:ea typeface="+mn-lt"/>
              <a:cs typeface="+mn-lt"/>
            </a:endParaRPr>
          </a:p>
          <a:p>
            <a:pPr marL="0" indent="0">
              <a:buNone/>
            </a:pPr>
            <a:r>
              <a:rPr lang="en-IE" sz="2000" b="1" i="1" dirty="0">
                <a:solidFill>
                  <a:srgbClr val="000000"/>
                </a:solidFill>
                <a:ea typeface="+mn-lt"/>
                <a:cs typeface="+mn-lt"/>
              </a:rPr>
              <a:t>Indirect Tax </a:t>
            </a:r>
            <a:r>
              <a:rPr lang="en-IE" sz="2000" b="1" baseline="30000" dirty="0">
                <a:solidFill>
                  <a:srgbClr val="000000"/>
                </a:solidFill>
                <a:ea typeface="+mn-lt"/>
                <a:cs typeface="+mn-lt"/>
              </a:rPr>
              <a:t>Def </a:t>
            </a:r>
            <a:r>
              <a:rPr lang="en-IE" sz="2000" dirty="0">
                <a:solidFill>
                  <a:srgbClr val="000000"/>
                </a:solidFill>
                <a:ea typeface="+mn-lt"/>
                <a:cs typeface="+mn-lt"/>
              </a:rPr>
              <a:t>These are taxes that are put (Levied) as money is spent on goods and services. For example, VAT, Excise Duty and Custom Duty.</a:t>
            </a:r>
            <a:endParaRPr lang="en-US" sz="2000" dirty="0">
              <a:solidFill>
                <a:srgbClr val="000000"/>
              </a:solidFill>
              <a:ea typeface="+mn-lt"/>
              <a:cs typeface="+mn-lt"/>
            </a:endParaRPr>
          </a:p>
          <a:p>
            <a:endParaRPr lang="en-US" sz="2000">
              <a:solidFill>
                <a:srgbClr val="000000"/>
              </a:solidFill>
              <a:cs typeface="Calibri"/>
            </a:endParaRPr>
          </a:p>
        </p:txBody>
      </p:sp>
    </p:spTree>
    <p:extLst>
      <p:ext uri="{BB962C8B-B14F-4D97-AF65-F5344CB8AC3E}">
        <p14:creationId xmlns:p14="http://schemas.microsoft.com/office/powerpoint/2010/main" val="3795125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F9E6C82-607B-4998-A279-AF0402E247AE}"/>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Key Terms</a:t>
            </a:r>
            <a:endParaRPr lang="en-US" sz="4000">
              <a:solidFill>
                <a:srgbClr val="FFFFFF"/>
              </a:solidFill>
            </a:endParaRPr>
          </a:p>
        </p:txBody>
      </p:sp>
      <p:sp>
        <p:nvSpPr>
          <p:cNvPr id="3" name="Content Placeholder 2">
            <a:extLst>
              <a:ext uri="{FF2B5EF4-FFF2-40B4-BE49-F238E27FC236}">
                <a16:creationId xmlns:a16="http://schemas.microsoft.com/office/drawing/2014/main" id="{A4B583A0-3D12-447E-BDA4-BE6A74A4660E}"/>
              </a:ext>
            </a:extLst>
          </p:cNvPr>
          <p:cNvSpPr>
            <a:spLocks noGrp="1"/>
          </p:cNvSpPr>
          <p:nvPr>
            <p:ph idx="1"/>
          </p:nvPr>
        </p:nvSpPr>
        <p:spPr>
          <a:xfrm>
            <a:off x="1179226" y="3092970"/>
            <a:ext cx="9833548" cy="2693976"/>
          </a:xfrm>
        </p:spPr>
        <p:txBody>
          <a:bodyPr vert="horz" lIns="91440" tIns="45720" rIns="91440" bIns="45720" rtlCol="0">
            <a:normAutofit/>
          </a:bodyPr>
          <a:lstStyle/>
          <a:p>
            <a:r>
              <a:rPr lang="en-IE" sz="2000" b="1">
                <a:solidFill>
                  <a:srgbClr val="000000"/>
                </a:solidFill>
                <a:ea typeface="+mn-lt"/>
                <a:cs typeface="+mn-lt"/>
              </a:rPr>
              <a:t>Regressive Tax</a:t>
            </a:r>
            <a:r>
              <a:rPr lang="en-US" sz="2000">
                <a:solidFill>
                  <a:srgbClr val="000000"/>
                </a:solidFill>
                <a:ea typeface="+mn-lt"/>
                <a:cs typeface="+mn-lt"/>
              </a:rPr>
              <a:t> </a:t>
            </a:r>
            <a:r>
              <a:rPr lang="en-IE" sz="2000" b="1" baseline="30000">
                <a:solidFill>
                  <a:srgbClr val="000000"/>
                </a:solidFill>
                <a:ea typeface="+mn-lt"/>
                <a:cs typeface="+mn-lt"/>
              </a:rPr>
              <a:t>Def</a:t>
            </a:r>
            <a:r>
              <a:rPr lang="en-IE" sz="2000">
                <a:solidFill>
                  <a:srgbClr val="000000"/>
                </a:solidFill>
                <a:ea typeface="+mn-lt"/>
                <a:cs typeface="+mn-lt"/>
              </a:rPr>
              <a:t> This tax that is paid the same by all not matter how much their income is</a:t>
            </a:r>
            <a:endParaRPr lang="en-US" sz="2000">
              <a:solidFill>
                <a:srgbClr val="000000"/>
              </a:solidFill>
              <a:ea typeface="+mn-lt"/>
              <a:cs typeface="+mn-lt"/>
            </a:endParaRPr>
          </a:p>
          <a:p>
            <a:r>
              <a:rPr lang="en-IE" sz="2000" b="1">
                <a:solidFill>
                  <a:srgbClr val="000000"/>
                </a:solidFill>
                <a:ea typeface="+mn-lt"/>
                <a:cs typeface="+mn-lt"/>
              </a:rPr>
              <a:t>Progressive Tax</a:t>
            </a:r>
            <a:r>
              <a:rPr lang="en-US" sz="2000">
                <a:solidFill>
                  <a:srgbClr val="000000"/>
                </a:solidFill>
                <a:ea typeface="+mn-lt"/>
                <a:cs typeface="+mn-lt"/>
              </a:rPr>
              <a:t> </a:t>
            </a:r>
            <a:r>
              <a:rPr lang="en-IE" sz="2000" b="1" baseline="30000">
                <a:solidFill>
                  <a:srgbClr val="000000"/>
                </a:solidFill>
                <a:ea typeface="+mn-lt"/>
                <a:cs typeface="+mn-lt"/>
              </a:rPr>
              <a:t>Def</a:t>
            </a:r>
            <a:r>
              <a:rPr lang="en-IE" sz="2000">
                <a:solidFill>
                  <a:srgbClr val="000000"/>
                </a:solidFill>
                <a:ea typeface="+mn-lt"/>
                <a:cs typeface="+mn-lt"/>
              </a:rPr>
              <a:t> This is a system where people earning a higher income pay a higher tax</a:t>
            </a:r>
            <a:endParaRPr lang="en-US" sz="2000">
              <a:solidFill>
                <a:srgbClr val="000000"/>
              </a:solidFill>
              <a:ea typeface="+mn-lt"/>
              <a:cs typeface="+mn-lt"/>
            </a:endParaRPr>
          </a:p>
          <a:p>
            <a:r>
              <a:rPr lang="en-IE" sz="2000" b="1">
                <a:solidFill>
                  <a:srgbClr val="000000"/>
                </a:solidFill>
                <a:ea typeface="+mn-lt"/>
                <a:cs typeface="+mn-lt"/>
              </a:rPr>
              <a:t>Tax Rate</a:t>
            </a:r>
            <a:r>
              <a:rPr lang="en-IE" sz="2000">
                <a:solidFill>
                  <a:srgbClr val="000000"/>
                </a:solidFill>
                <a:ea typeface="+mn-lt"/>
                <a:cs typeface="+mn-lt"/>
              </a:rPr>
              <a:t> </a:t>
            </a:r>
            <a:r>
              <a:rPr lang="en-IE" sz="2000" b="1" baseline="30000">
                <a:solidFill>
                  <a:srgbClr val="000000"/>
                </a:solidFill>
                <a:ea typeface="+mn-lt"/>
                <a:cs typeface="+mn-lt"/>
              </a:rPr>
              <a:t>Def</a:t>
            </a:r>
            <a:r>
              <a:rPr lang="en-IE" sz="2000">
                <a:solidFill>
                  <a:srgbClr val="000000"/>
                </a:solidFill>
                <a:ea typeface="+mn-lt"/>
                <a:cs typeface="+mn-lt"/>
              </a:rPr>
              <a:t> This is a percentage of tax that is levied on your income. There are 2 rates – 1. Standard rate of 20% and a higher rate of 40%</a:t>
            </a:r>
          </a:p>
          <a:p>
            <a:r>
              <a:rPr lang="en-IE" sz="2000" b="1">
                <a:solidFill>
                  <a:srgbClr val="000000"/>
                </a:solidFill>
                <a:ea typeface="+mn-lt"/>
                <a:cs typeface="+mn-lt"/>
              </a:rPr>
              <a:t>Standard Rate Cut Off Point</a:t>
            </a:r>
            <a:r>
              <a:rPr lang="en-IE" sz="2000">
                <a:solidFill>
                  <a:srgbClr val="000000"/>
                </a:solidFill>
                <a:ea typeface="+mn-lt"/>
                <a:cs typeface="+mn-lt"/>
              </a:rPr>
              <a:t> </a:t>
            </a:r>
            <a:r>
              <a:rPr lang="en-IE" sz="2000" b="1" baseline="30000">
                <a:solidFill>
                  <a:srgbClr val="000000"/>
                </a:solidFill>
                <a:ea typeface="+mn-lt"/>
                <a:cs typeface="+mn-lt"/>
              </a:rPr>
              <a:t>Def</a:t>
            </a:r>
            <a:r>
              <a:rPr lang="en-IE" sz="2000">
                <a:solidFill>
                  <a:srgbClr val="000000"/>
                </a:solidFill>
                <a:ea typeface="+mn-lt"/>
                <a:cs typeface="+mn-lt"/>
              </a:rPr>
              <a:t> This is also known as SRCOP. This is a document that is sent by revenue that show how much will be taxed at the standard rate cut off point and how much will be taxed at the higher rate cut off point</a:t>
            </a:r>
          </a:p>
          <a:p>
            <a:endParaRPr lang="en-IE" sz="2000">
              <a:solidFill>
                <a:srgbClr val="000000"/>
              </a:solidFill>
              <a:cs typeface="Calibri"/>
            </a:endParaRPr>
          </a:p>
          <a:p>
            <a:endParaRPr lang="en-US" sz="2000">
              <a:solidFill>
                <a:srgbClr val="000000"/>
              </a:solidFill>
              <a:cs typeface="Calibri"/>
            </a:endParaRPr>
          </a:p>
        </p:txBody>
      </p:sp>
    </p:spTree>
    <p:extLst>
      <p:ext uri="{BB962C8B-B14F-4D97-AF65-F5344CB8AC3E}">
        <p14:creationId xmlns:p14="http://schemas.microsoft.com/office/powerpoint/2010/main" val="35805955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Strand 1</vt:lpstr>
      <vt:lpstr>Key Terms</vt:lpstr>
      <vt:lpstr>Key Terms</vt:lpstr>
      <vt:lpstr>Key Terms</vt:lpstr>
      <vt:lpstr>Key Terms</vt:lpstr>
      <vt:lpstr>Key Terms</vt:lpstr>
      <vt:lpstr>Key Term</vt:lpstr>
      <vt:lpstr>Key Terms</vt:lpstr>
      <vt:lpstr>Key Terms</vt:lpstr>
      <vt:lpstr>Key Terms</vt:lpstr>
      <vt:lpstr>Key Terms</vt:lpstr>
      <vt:lpstr>WHAT ARE TAXES</vt:lpstr>
      <vt:lpstr>WHY PAY TAXES</vt:lpstr>
      <vt:lpstr>COMMON HOUSEHLD AND PERSONAL TAXES</vt:lpstr>
      <vt:lpstr>TYPES OF TAX</vt:lpstr>
      <vt:lpstr>TYPES OF TAX</vt:lpstr>
      <vt:lpstr>MPACT OF TAX ON HOUSEHOLD AND INDIVIDUALS</vt:lpstr>
      <vt:lpstr>GETTING STARTED WITH INCOME TAX</vt:lpstr>
      <vt:lpstr>Interperting a Wage Slip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182</cp:revision>
  <dcterms:created xsi:type="dcterms:W3CDTF">2021-01-03T14:13:22Z</dcterms:created>
  <dcterms:modified xsi:type="dcterms:W3CDTF">2021-01-03T15:59:16Z</dcterms:modified>
</cp:coreProperties>
</file>