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7" r:id="rId11"/>
    <p:sldId id="263" r:id="rId12"/>
    <p:sldId id="268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EF747B-1581-4734-A786-AB5D1193208D}" v="989" dt="2021-01-03T11:51:20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Strand 1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rgbClr val="FFFFFF"/>
                </a:solidFill>
                <a:ea typeface="+mn-lt"/>
                <a:cs typeface="+mn-lt"/>
              </a:rPr>
              <a:t>1.3 - Construct a personal financial lifecycle to identify financial needs at different life stages</a:t>
            </a:r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6495B6-2276-4FE5-9943-3B28816D2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Developing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87491-DC55-4038-82B5-803DFD0A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/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People in this stage are thinking about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Increasing their income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</a:p>
          <a:p>
            <a:pPr marL="514350" indent="-514350">
              <a:buAutoNum type="arabicPeriod"/>
            </a:pP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Paying a mortgage/Rent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Saving (Emergency fund)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 / Investments</a:t>
            </a:r>
          </a:p>
          <a:p>
            <a:pPr marL="514350" indent="-514350">
              <a:buAutoNum type="arabicPeriod"/>
            </a:pP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Life Assurance/Retirement plans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Children’s educational costs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endParaRPr lang="en-IE" sz="24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000">
              <a:solidFill>
                <a:srgbClr val="000000"/>
              </a:solidFill>
              <a:ea typeface="+mn-lt"/>
              <a:cs typeface="+mn-lt"/>
            </a:endParaRPr>
          </a:p>
          <a:p>
            <a:endParaRPr lang="en-IE" sz="2000" i="1" u="sng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8049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AA3C77-49A1-4EED-B573-DAE647D08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Pre-Retirement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6E116-4338-4D6A-B5A3-C3B380070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IE">
                <a:solidFill>
                  <a:srgbClr val="000000"/>
                </a:solidFill>
                <a:ea typeface="+mn-lt"/>
                <a:cs typeface="+mn-lt"/>
              </a:rPr>
              <a:t>People in this stage (iusually in thier fifties and sixties) will have older children. Spending on education will probably be for third level. 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IE">
                <a:solidFill>
                  <a:srgbClr val="000000"/>
                </a:solidFill>
                <a:ea typeface="+mn-lt"/>
                <a:cs typeface="+mn-lt"/>
              </a:rPr>
              <a:t>They may need to have extra health and life assurance for themselves. 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IE">
                <a:solidFill>
                  <a:srgbClr val="000000"/>
                </a:solidFill>
                <a:ea typeface="+mn-lt"/>
                <a:cs typeface="+mn-lt"/>
              </a:rPr>
              <a:t>They </a:t>
            </a:r>
            <a:r>
              <a:rPr lang="en-IE" dirty="0">
                <a:solidFill>
                  <a:srgbClr val="000000"/>
                </a:solidFill>
                <a:ea typeface="+mn-lt"/>
                <a:cs typeface="+mn-lt"/>
              </a:rPr>
              <a:t>may also start to put extra money into thier pension. People in this stage will be thinking of the following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IE" sz="2400" dirty="0">
              <a:solidFill>
                <a:srgbClr val="000000"/>
              </a:solidFill>
              <a:ea typeface="+mn-lt"/>
              <a:cs typeface="+mn-lt"/>
            </a:endParaRPr>
          </a:p>
          <a:p>
            <a:br>
              <a:rPr lang="en-US" sz="1000" dirty="0">
                <a:ea typeface="+mn-lt"/>
                <a:cs typeface="+mn-lt"/>
              </a:rPr>
            </a:br>
            <a:endParaRPr lang="en-US" sz="100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1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096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54D731-DA29-4B3C-945A-96E5F62AE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ea typeface="+mj-lt"/>
                <a:cs typeface="+mj-lt"/>
              </a:rPr>
              <a:t>Pre-Retirement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61ACD-0C7A-4154-8B12-8B60BD5D0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IE" sz="2000">
                <a:solidFill>
                  <a:srgbClr val="000000"/>
                </a:solidFill>
                <a:cs typeface="Calibri"/>
              </a:rPr>
              <a:t>Children’s education (Third Level)</a:t>
            </a:r>
            <a:r>
              <a:rPr lang="en-US" sz="2000">
                <a:solidFill>
                  <a:srgbClr val="000000"/>
                </a:solidFill>
                <a:cs typeface="Calibri"/>
              </a:rPr>
              <a:t> (Fifties)</a:t>
            </a:r>
            <a:endParaRPr lang="en-IE" sz="2000">
              <a:solidFill>
                <a:srgbClr val="000000"/>
              </a:solidFill>
              <a:cs typeface="Calibri"/>
            </a:endParaRPr>
          </a:p>
          <a:p>
            <a:r>
              <a:rPr lang="en-IE" sz="2000">
                <a:solidFill>
                  <a:srgbClr val="000000"/>
                </a:solidFill>
                <a:cs typeface="Calibri"/>
              </a:rPr>
              <a:t>Life assurance and health insurance 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(Fifties)</a:t>
            </a:r>
            <a:endParaRPr lang="en-US" sz="2000">
              <a:ea typeface="+mn-lt"/>
              <a:cs typeface="+mn-lt"/>
            </a:endParaRPr>
          </a:p>
          <a:p>
            <a:r>
              <a:rPr lang="en-IE" sz="2000">
                <a:solidFill>
                  <a:srgbClr val="000000"/>
                </a:solidFill>
                <a:cs typeface="Calibri"/>
              </a:rPr>
              <a:t>Pension funding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 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(Fifties)</a:t>
            </a:r>
            <a:endParaRPr lang="en-IE">
              <a:solidFill>
                <a:srgbClr val="000000"/>
              </a:solidFill>
              <a:cs typeface="Calibri"/>
            </a:endParaRPr>
          </a:p>
          <a:p>
            <a:r>
              <a:rPr lang="en-IE" sz="2000">
                <a:solidFill>
                  <a:srgbClr val="000000"/>
                </a:solidFill>
                <a:cs typeface="Calibri"/>
              </a:rPr>
              <a:t>Meeting needs of aging parents 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(Fifties)</a:t>
            </a:r>
            <a:endParaRPr lang="en-IE">
              <a:cs typeface="Calibri"/>
            </a:endParaRPr>
          </a:p>
          <a:p>
            <a:r>
              <a:rPr lang="en-IE" sz="2000">
                <a:solidFill>
                  <a:srgbClr val="000000"/>
                </a:solidFill>
                <a:cs typeface="Calibri"/>
              </a:rPr>
              <a:t>Retiring</a:t>
            </a:r>
            <a:r>
              <a:rPr lang="en-US" sz="2000">
                <a:solidFill>
                  <a:srgbClr val="000000"/>
                </a:solidFill>
                <a:cs typeface="Calibri"/>
              </a:rPr>
              <a:t> (Sixties)</a:t>
            </a:r>
          </a:p>
          <a:p>
            <a:r>
              <a:rPr lang="en-IE" sz="2000">
                <a:solidFill>
                  <a:srgbClr val="000000"/>
                </a:solidFill>
                <a:cs typeface="Calibri"/>
              </a:rPr>
              <a:t>Checking their will 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(Sixties)</a:t>
            </a:r>
          </a:p>
          <a:p>
            <a:r>
              <a:rPr lang="en-IE" sz="2000">
                <a:solidFill>
                  <a:srgbClr val="000000"/>
                </a:solidFill>
                <a:cs typeface="Calibri"/>
              </a:rPr>
              <a:t>Paying off their mortgage</a:t>
            </a:r>
            <a:r>
              <a:rPr lang="en-US" sz="2000">
                <a:solidFill>
                  <a:srgbClr val="000000"/>
                </a:solidFill>
                <a:cs typeface="Calibri"/>
              </a:rPr>
              <a:t> 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(Sixties)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710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B1F960-EE62-4352-9326-D3D0BAA5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ea typeface="+mj-lt"/>
                <a:cs typeface="+mj-lt"/>
              </a:rPr>
              <a:t>Retirement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B3010-6B49-40D9-83E0-3ECD7B774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People at retirement will be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Living off savings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- maybe downsizing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Considering care needs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111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6BC1F8-3A1D-4D76-A15C-9BED71BD7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4D4CE-5186-4EBD-8DFA-3B329F7E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IE" sz="2400" b="1">
                <a:solidFill>
                  <a:srgbClr val="000000"/>
                </a:solidFill>
                <a:ea typeface="+mn-lt"/>
                <a:cs typeface="+mn-lt"/>
              </a:rPr>
              <a:t>Personal Life Cycle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IE" sz="2400" b="1" baseline="30000">
                <a:solidFill>
                  <a:srgbClr val="000000"/>
                </a:solidFill>
                <a:ea typeface="+mn-lt"/>
                <a:cs typeface="+mn-lt"/>
              </a:rPr>
              <a:t>Def</a:t>
            </a: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 This is a cycle that reflects the changes you go through during your life and helps you adjust your financial needs at each stage of the cycle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IE" sz="2400" b="1">
                <a:solidFill>
                  <a:srgbClr val="000000"/>
                </a:solidFill>
                <a:ea typeface="+mn-lt"/>
                <a:cs typeface="+mn-lt"/>
              </a:rPr>
              <a:t>Will</a:t>
            </a:r>
            <a:r>
              <a:rPr lang="en-IE" sz="24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IE" sz="2400" b="1" baseline="30000">
                <a:solidFill>
                  <a:srgbClr val="000000"/>
                </a:solidFill>
                <a:ea typeface="+mn-lt"/>
                <a:cs typeface="+mn-lt"/>
              </a:rPr>
              <a:t>Def</a:t>
            </a: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 This is a legal document containing instructions for what should be done with personal money and property after death</a:t>
            </a:r>
            <a:endParaRPr lang="en-IE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IE" sz="2400" b="1">
                <a:solidFill>
                  <a:srgbClr val="000000"/>
                </a:solidFill>
                <a:ea typeface="+mn-lt"/>
                <a:cs typeface="+mn-lt"/>
              </a:rPr>
              <a:t>Estate</a:t>
            </a:r>
            <a:r>
              <a:rPr lang="en-IE" sz="24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IE" sz="2400" b="1" baseline="30000">
                <a:solidFill>
                  <a:srgbClr val="000000"/>
                </a:solidFill>
                <a:ea typeface="+mn-lt"/>
                <a:cs typeface="+mn-lt"/>
              </a:rPr>
              <a:t>Def</a:t>
            </a: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 This is made up of everything you own</a:t>
            </a:r>
          </a:p>
        </p:txBody>
      </p:sp>
    </p:spTree>
    <p:extLst>
      <p:ext uri="{BB962C8B-B14F-4D97-AF65-F5344CB8AC3E}">
        <p14:creationId xmlns:p14="http://schemas.microsoft.com/office/powerpoint/2010/main" val="96074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365899-1DFD-458A-938B-50C7E56DF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Personal Life Cycle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FFE66-6EAC-49AF-8F0A-F02AA68A2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IE" sz="2000">
                <a:solidFill>
                  <a:srgbClr val="000000"/>
                </a:solidFill>
                <a:cs typeface="Calibri"/>
              </a:rPr>
              <a:t>This is a cycle that reflects the changes you go through during your life and helps you adjust your financial needs at each stage of the cycle. The stages include the following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IE" sz="2000">
                <a:solidFill>
                  <a:srgbClr val="000000"/>
                </a:solidFill>
                <a:cs typeface="Calibri" panose="020F0502020204030204"/>
              </a:rPr>
              <a:t>1. Dependence</a:t>
            </a:r>
          </a:p>
          <a:p>
            <a:pPr marL="0" indent="0">
              <a:buNone/>
            </a:pPr>
            <a:r>
              <a:rPr lang="en-IE" sz="2000">
                <a:solidFill>
                  <a:srgbClr val="000000"/>
                </a:solidFill>
                <a:cs typeface="Calibri" panose="020F0502020204030204"/>
              </a:rPr>
              <a:t>2. Independence</a:t>
            </a:r>
          </a:p>
          <a:p>
            <a:pPr marL="0" indent="0">
              <a:buNone/>
            </a:pPr>
            <a:r>
              <a:rPr lang="en-IE" sz="2000">
                <a:solidFill>
                  <a:srgbClr val="000000"/>
                </a:solidFill>
                <a:cs typeface="Calibri" panose="020F0502020204030204"/>
              </a:rPr>
              <a:t>3. Developing</a:t>
            </a:r>
          </a:p>
          <a:p>
            <a:pPr marL="0" indent="0">
              <a:buNone/>
            </a:pPr>
            <a:r>
              <a:rPr lang="en-IE" sz="2000">
                <a:solidFill>
                  <a:srgbClr val="000000"/>
                </a:solidFill>
                <a:cs typeface="Calibri" panose="020F0502020204030204"/>
              </a:rPr>
              <a:t>4. Pre-retirement</a:t>
            </a:r>
          </a:p>
          <a:p>
            <a:pPr marL="0" indent="0">
              <a:buNone/>
            </a:pPr>
            <a:r>
              <a:rPr lang="en-IE" sz="2000">
                <a:solidFill>
                  <a:srgbClr val="000000"/>
                </a:solidFill>
                <a:cs typeface="Calibri" panose="020F0502020204030204"/>
              </a:rPr>
              <a:t>5. Retirement </a:t>
            </a:r>
          </a:p>
        </p:txBody>
      </p:sp>
    </p:spTree>
    <p:extLst>
      <p:ext uri="{BB962C8B-B14F-4D97-AF65-F5344CB8AC3E}">
        <p14:creationId xmlns:p14="http://schemas.microsoft.com/office/powerpoint/2010/main" val="179950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D95206-5C81-4CE0-910A-ED3F61AC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1. Dependence 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57FB-8560-48D8-A3B5-37102EDE3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/>
            <a:r>
              <a:rPr lang="en-IE" sz="2400" dirty="0">
                <a:solidFill>
                  <a:srgbClr val="000000"/>
                </a:solidFill>
                <a:ea typeface="+mn-lt"/>
                <a:cs typeface="+mn-lt"/>
              </a:rPr>
              <a:t>This stage starts when you are born, during this stage you have very little concept of money, budgeting, saving or planning. You are mostly </a:t>
            </a: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dependant on your parents/guardian.  </a:t>
            </a:r>
            <a:endParaRPr lang="en-IE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342900" indent="-342900"/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As you grow through your teens you are </a:t>
            </a:r>
            <a:r>
              <a:rPr lang="en-IE" sz="2400" dirty="0">
                <a:solidFill>
                  <a:srgbClr val="000000"/>
                </a:solidFill>
                <a:ea typeface="+mn-lt"/>
                <a:cs typeface="+mn-lt"/>
              </a:rPr>
              <a:t>still dependent on your parents/guardian, but you may find a part time job and save some money. Without realising you have started financial </a:t>
            </a: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planning. As you go through your teens you start to prepare for your career and adult life. </a:t>
            </a:r>
            <a:endParaRPr lang="en-IE" sz="24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4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89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D95206-5C81-4CE0-910A-ED3F61AC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1. Dependence 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57FB-8560-48D8-A3B5-37102EDE3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/>
            <a:r>
              <a:rPr lang="en-IE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IE">
                <a:solidFill>
                  <a:srgbClr val="000000"/>
                </a:solidFill>
                <a:ea typeface="+mn-lt"/>
                <a:cs typeface="+mn-lt"/>
              </a:rPr>
              <a:t>Some financial concern will be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en-IE">
                <a:solidFill>
                  <a:srgbClr val="000000"/>
                </a:solidFill>
                <a:ea typeface="+mn-lt"/>
                <a:cs typeface="+mn-lt"/>
              </a:rPr>
              <a:t>Full time education and career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en-IE">
                <a:solidFill>
                  <a:srgbClr val="000000"/>
                </a:solidFill>
                <a:ea typeface="+mn-lt"/>
                <a:cs typeface="+mn-lt"/>
              </a:rPr>
              <a:t>Income from part time employment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en-IE">
                <a:solidFill>
                  <a:srgbClr val="000000"/>
                </a:solidFill>
                <a:ea typeface="+mn-lt"/>
                <a:cs typeface="+mn-lt"/>
              </a:rPr>
              <a:t>Considering future financial needs and resources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4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549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AA205E-2CDC-476C-B25C-B2157CC9B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Independence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3A77B-5C8F-4189-9F69-3402E24F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IE">
                <a:solidFill>
                  <a:srgbClr val="000000"/>
                </a:solidFill>
                <a:ea typeface="+mn-lt"/>
                <a:cs typeface="+mn-lt"/>
              </a:rPr>
              <a:t>In your Twenties you start to gain financial independence and secure employment. 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IE">
                <a:solidFill>
                  <a:srgbClr val="000000"/>
                </a:solidFill>
                <a:ea typeface="+mn-lt"/>
                <a:cs typeface="+mn-lt"/>
              </a:rPr>
              <a:t>You will have a high level of disposable income and discretionary spending due to not having any family commitments. 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IE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16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623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AA205E-2CDC-476C-B25C-B2157CC9B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Independence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3A77B-5C8F-4189-9F69-3402E24F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/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You will probably be thinking of the following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1. Finishing education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2. Starting employment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3. Start being more financially independent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4. Repaying a student loan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5. Building up regular savings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endParaRPr lang="en-IE" sz="240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16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658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6495B6-2276-4FE5-9943-3B28816D2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Developing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87491-DC55-4038-82B5-803DFD0A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At this stage (usualing in your thirties &amp; forties) you are more likely to have more family and household commitments. 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/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You will probably have bought a house at this stage so will be repaying back a mortgage. There is a high level of risk and responsibility, so insurance is important. 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/>
            <a:r>
              <a:rPr lang="en-IE" sz="2400">
                <a:solidFill>
                  <a:srgbClr val="000000"/>
                </a:solidFill>
                <a:ea typeface="+mn-lt"/>
                <a:cs typeface="+mn-lt"/>
              </a:rPr>
              <a:t>It is also a good time to be thinking about retirement goals and pension needs.</a:t>
            </a:r>
            <a:r>
              <a:rPr lang="en-IE" sz="20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IE" sz="200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000">
              <a:solidFill>
                <a:srgbClr val="000000"/>
              </a:solidFill>
              <a:ea typeface="+mn-lt"/>
              <a:cs typeface="+mn-lt"/>
            </a:endParaRPr>
          </a:p>
          <a:p>
            <a:endParaRPr lang="en-IE" sz="2000" i="1" u="sng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2446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6495B6-2276-4FE5-9943-3B28816D2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Developing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87491-DC55-4038-82B5-803DFD0A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IE">
                <a:solidFill>
                  <a:srgbClr val="000000"/>
                </a:solidFill>
                <a:ea typeface="+mn-lt"/>
                <a:cs typeface="+mn-lt"/>
              </a:rPr>
              <a:t>People who have children in this stage will see increased spending on current and future educational needs. 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IE">
                <a:solidFill>
                  <a:srgbClr val="000000"/>
                </a:solidFill>
                <a:ea typeface="+mn-lt"/>
                <a:cs typeface="+mn-lt"/>
              </a:rPr>
              <a:t>It they can afford it they may have investment, health insurance and pension planning become very important as they get older. 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endParaRPr lang="en-IE" sz="200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8728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Strand 1</vt:lpstr>
      <vt:lpstr>Key Terms</vt:lpstr>
      <vt:lpstr>Personal Life Cycle</vt:lpstr>
      <vt:lpstr>1. Dependence </vt:lpstr>
      <vt:lpstr>1. Dependence </vt:lpstr>
      <vt:lpstr>Independence</vt:lpstr>
      <vt:lpstr>Independence</vt:lpstr>
      <vt:lpstr>Developing</vt:lpstr>
      <vt:lpstr>Developing</vt:lpstr>
      <vt:lpstr>Developing</vt:lpstr>
      <vt:lpstr>Pre-Retirement</vt:lpstr>
      <vt:lpstr>Pre-Retirement</vt:lpstr>
      <vt:lpstr>Retirement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Strand </dc:title>
  <dc:creator/>
  <cp:lastModifiedBy/>
  <cp:revision>196</cp:revision>
  <dcterms:created xsi:type="dcterms:W3CDTF">2021-01-02T21:17:41Z</dcterms:created>
  <dcterms:modified xsi:type="dcterms:W3CDTF">2021-01-03T11:59:19Z</dcterms:modified>
</cp:coreProperties>
</file>