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2" r:id="rId8"/>
    <p:sldId id="268" r:id="rId9"/>
    <p:sldId id="269" r:id="rId10"/>
    <p:sldId id="261" r:id="rId11"/>
    <p:sldId id="264" r:id="rId12"/>
    <p:sldId id="267" r:id="rId13"/>
    <p:sldId id="270" r:id="rId14"/>
    <p:sldId id="272" r:id="rId15"/>
    <p:sldId id="273" r:id="rId16"/>
    <p:sldId id="271"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B48C3B-D39A-02A4-8973-BA9BCE26A7E5}" v="114" dt="2020-12-31T16:58:11.844"/>
    <p1510:client id="{3FCC77BF-03F0-8E10-697D-A83393609C53}" v="1003" dt="2021-01-01T14:00:07.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Strand 1</a:t>
            </a:r>
            <a:br>
              <a:rPr lang="en-US" dirty="0">
                <a:cs typeface="Calibri Light"/>
              </a:rPr>
            </a:br>
            <a:r>
              <a:rPr lang="en-US" dirty="0">
                <a:cs typeface="Calibri Light"/>
              </a:rPr>
              <a:t>(Income)</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ea typeface="+mn-lt"/>
                <a:cs typeface="+mn-lt"/>
              </a:rPr>
              <a:t>1.2 - Identify and classify sources of income and expenditure, compare options available to best manage financial resources, evaluating the risks associated with each option and making informed and responsible judgements</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2FB36D7-577F-4B1E-AB41-E41C33B09E8B}"/>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WHAT IS INCOME</a:t>
            </a:r>
            <a:endParaRPr lang="en-US" sz="4000">
              <a:solidFill>
                <a:srgbClr val="FFFFFF"/>
              </a:solidFill>
            </a:endParaRPr>
          </a:p>
        </p:txBody>
      </p:sp>
      <p:sp>
        <p:nvSpPr>
          <p:cNvPr id="3" name="Content Placeholder 2">
            <a:extLst>
              <a:ext uri="{FF2B5EF4-FFF2-40B4-BE49-F238E27FC236}">
                <a16:creationId xmlns:a16="http://schemas.microsoft.com/office/drawing/2014/main" id="{6FF3D93E-0084-467C-910C-9E33A1F51B8C}"/>
              </a:ext>
            </a:extLst>
          </p:cNvPr>
          <p:cNvSpPr>
            <a:spLocks noGrp="1"/>
          </p:cNvSpPr>
          <p:nvPr>
            <p:ph idx="1"/>
          </p:nvPr>
        </p:nvSpPr>
        <p:spPr>
          <a:xfrm>
            <a:off x="1179226" y="3092970"/>
            <a:ext cx="9833548" cy="2794617"/>
          </a:xfrm>
        </p:spPr>
        <p:txBody>
          <a:bodyPr vert="horz" lIns="91440" tIns="45720" rIns="91440" bIns="45720" rtlCol="0" anchor="t">
            <a:noAutofit/>
          </a:bodyPr>
          <a:lstStyle/>
          <a:p>
            <a:pPr marL="0" indent="0">
              <a:buNone/>
            </a:pPr>
            <a:r>
              <a:rPr lang="en-IE" sz="2400" b="1" dirty="0">
                <a:solidFill>
                  <a:srgbClr val="000000"/>
                </a:solidFill>
                <a:ea typeface="+mn-lt"/>
                <a:cs typeface="+mn-lt"/>
              </a:rPr>
              <a:t>Income</a:t>
            </a:r>
            <a:r>
              <a:rPr lang="en-US"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Refers to all the money received over a period of time</a:t>
            </a:r>
            <a:endParaRPr lang="en-US" sz="2400" dirty="0">
              <a:solidFill>
                <a:srgbClr val="000000"/>
              </a:solidFill>
              <a:ea typeface="+mn-lt"/>
              <a:cs typeface="+mn-lt"/>
            </a:endParaRPr>
          </a:p>
          <a:p>
            <a:r>
              <a:rPr lang="en-IE" sz="2400" dirty="0">
                <a:solidFill>
                  <a:srgbClr val="000000"/>
                </a:solidFill>
                <a:ea typeface="+mn-lt"/>
                <a:cs typeface="+mn-lt"/>
              </a:rPr>
              <a:t>Income comes in a variety of different types and sources. Money coming to a household or individual is called Income. Some source of Income includes wages, pensions, child benefit, jobseekers allowance, dividends on shares.</a:t>
            </a:r>
          </a:p>
          <a:p>
            <a:pPr marL="0" indent="0">
              <a:buNone/>
            </a:pPr>
            <a:r>
              <a:rPr lang="en-IE" sz="2400" b="1" dirty="0">
                <a:solidFill>
                  <a:srgbClr val="000000"/>
                </a:solidFill>
                <a:ea typeface="+mn-lt"/>
                <a:cs typeface="+mn-lt"/>
              </a:rPr>
              <a:t>Benefit in Kind</a:t>
            </a:r>
            <a:r>
              <a:rPr lang="en-US"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This is when an individual doesn’t receive cash but receive goods or service that have a money value for example health insurance.</a:t>
            </a:r>
            <a:endParaRPr lang="en-US" sz="2400" dirty="0">
              <a:solidFill>
                <a:srgbClr val="000000"/>
              </a:solidFill>
              <a:ea typeface="+mn-lt"/>
              <a:cs typeface="+mn-lt"/>
            </a:endParaRPr>
          </a:p>
          <a:p>
            <a:r>
              <a:rPr lang="en-IE" sz="2400" dirty="0">
                <a:solidFill>
                  <a:srgbClr val="000000"/>
                </a:solidFill>
                <a:ea typeface="+mn-lt"/>
                <a:cs typeface="+mn-lt"/>
              </a:rPr>
              <a:t>Benefits in Kind (BIK) are also known as perks or fringe benefits.</a:t>
            </a:r>
            <a:endParaRPr lang="en-US" sz="2400" dirty="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856983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2FB36D7-577F-4B1E-AB41-E41C33B09E8B}"/>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REGULAR INCOME v IRREGULAR INCOME</a:t>
            </a:r>
            <a:endParaRPr lang="en-US" sz="40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6FF3D93E-0084-467C-910C-9E33A1F51B8C}"/>
              </a:ext>
            </a:extLst>
          </p:cNvPr>
          <p:cNvSpPr>
            <a:spLocks noGrp="1"/>
          </p:cNvSpPr>
          <p:nvPr>
            <p:ph idx="1"/>
          </p:nvPr>
        </p:nvSpPr>
        <p:spPr>
          <a:xfrm>
            <a:off x="1179226" y="3092970"/>
            <a:ext cx="9833548" cy="2794617"/>
          </a:xfrm>
        </p:spPr>
        <p:txBody>
          <a:bodyPr vert="horz" lIns="91440" tIns="45720" rIns="91440" bIns="45720" rtlCol="0" anchor="t">
            <a:normAutofit/>
          </a:bodyPr>
          <a:lstStyle/>
          <a:p>
            <a:pPr>
              <a:buNone/>
            </a:pPr>
            <a:r>
              <a:rPr lang="en-IE" sz="2400" b="1" dirty="0">
                <a:solidFill>
                  <a:srgbClr val="000000"/>
                </a:solidFill>
                <a:ea typeface="+mn-lt"/>
                <a:cs typeface="+mn-lt"/>
              </a:rPr>
              <a:t>Regular Income</a:t>
            </a:r>
            <a:r>
              <a:rPr lang="en-IE"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Some source of finance are received on a regular basis</a:t>
            </a:r>
            <a:endParaRPr lang="en-IE" sz="2400" b="1" dirty="0">
              <a:solidFill>
                <a:srgbClr val="000000"/>
              </a:solidFill>
              <a:ea typeface="+mn-lt"/>
              <a:cs typeface="+mn-lt"/>
            </a:endParaRPr>
          </a:p>
          <a:p>
            <a:pPr>
              <a:buNone/>
            </a:pPr>
            <a:r>
              <a:rPr lang="en-IE" sz="2400" dirty="0">
                <a:solidFill>
                  <a:srgbClr val="000000"/>
                </a:solidFill>
                <a:ea typeface="+mn-lt"/>
                <a:cs typeface="+mn-lt"/>
              </a:rPr>
              <a:t>(Every month/week) for example, wages, salaries and Child benefit</a:t>
            </a:r>
            <a:endParaRPr lang="en-IE" sz="2400" b="1">
              <a:solidFill>
                <a:srgbClr val="000000"/>
              </a:solidFill>
              <a:ea typeface="+mn-lt"/>
              <a:cs typeface="+mn-lt"/>
            </a:endParaRPr>
          </a:p>
          <a:p>
            <a:pPr>
              <a:buNone/>
            </a:pPr>
            <a:endParaRPr lang="en-IE" sz="2400" b="1" dirty="0">
              <a:solidFill>
                <a:srgbClr val="000000"/>
              </a:solidFill>
              <a:ea typeface="+mn-lt"/>
              <a:cs typeface="+mn-lt"/>
            </a:endParaRPr>
          </a:p>
          <a:p>
            <a:pPr>
              <a:buNone/>
            </a:pPr>
            <a:r>
              <a:rPr lang="en-IE" sz="2400" b="1" dirty="0">
                <a:solidFill>
                  <a:srgbClr val="000000"/>
                </a:solidFill>
                <a:ea typeface="+mn-lt"/>
                <a:cs typeface="+mn-lt"/>
              </a:rPr>
              <a:t>Irregular Income</a:t>
            </a:r>
            <a:r>
              <a:rPr lang="en-IE"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This type of income is unpredictable and is not received </a:t>
            </a:r>
          </a:p>
          <a:p>
            <a:pPr>
              <a:buNone/>
            </a:pPr>
            <a:r>
              <a:rPr lang="en-IE" sz="2400" dirty="0">
                <a:solidFill>
                  <a:srgbClr val="000000"/>
                </a:solidFill>
                <a:ea typeface="+mn-lt"/>
                <a:cs typeface="+mn-lt"/>
              </a:rPr>
              <a:t>every week or month for example Overtime</a:t>
            </a:r>
            <a:endParaRPr lang="en-IE" sz="2400">
              <a:cs typeface="Calibri"/>
            </a:endParaRPr>
          </a:p>
          <a:p>
            <a:pPr marL="0" indent="0">
              <a:buNone/>
            </a:pPr>
            <a:endParaRPr lang="en-IE" sz="200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3655499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443F615-0B5A-4033-8A0B-6E80C8770513}"/>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INCOME FROM EMPLOYMENT</a:t>
            </a:r>
            <a:endParaRPr lang="en-US" sz="4000">
              <a:solidFill>
                <a:srgbClr val="FFFFFF"/>
              </a:solidFill>
              <a:cs typeface="Calibri Light" panose="020F0302020204030204"/>
            </a:endParaRPr>
          </a:p>
        </p:txBody>
      </p:sp>
      <p:graphicFrame>
        <p:nvGraphicFramePr>
          <p:cNvPr id="4" name="Table 4">
            <a:extLst>
              <a:ext uri="{FF2B5EF4-FFF2-40B4-BE49-F238E27FC236}">
                <a16:creationId xmlns:a16="http://schemas.microsoft.com/office/drawing/2014/main" id="{701FFBA2-CCA5-480C-82F0-46E362F6CD9D}"/>
              </a:ext>
            </a:extLst>
          </p:cNvPr>
          <p:cNvGraphicFramePr>
            <a:graphicFrameLocks noGrp="1"/>
          </p:cNvGraphicFramePr>
          <p:nvPr>
            <p:ph idx="1"/>
            <p:extLst>
              <p:ext uri="{D42A27DB-BD31-4B8C-83A1-F6EECF244321}">
                <p14:modId xmlns:p14="http://schemas.microsoft.com/office/powerpoint/2010/main" val="283137248"/>
              </p:ext>
            </p:extLst>
          </p:nvPr>
        </p:nvGraphicFramePr>
        <p:xfrm>
          <a:off x="838200" y="3320870"/>
          <a:ext cx="10515600" cy="26670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11782188"/>
                    </a:ext>
                  </a:extLst>
                </a:gridCol>
                <a:gridCol w="5257800">
                  <a:extLst>
                    <a:ext uri="{9D8B030D-6E8A-4147-A177-3AD203B41FA5}">
                      <a16:colId xmlns:a16="http://schemas.microsoft.com/office/drawing/2014/main" val="629238784"/>
                    </a:ext>
                  </a:extLst>
                </a:gridCol>
              </a:tblGrid>
              <a:tr h="666750">
                <a:tc>
                  <a:txBody>
                    <a:bodyPr/>
                    <a:lstStyle/>
                    <a:p>
                      <a:r>
                        <a:rPr lang="en-US" sz="2400" dirty="0"/>
                        <a:t>Salaries</a:t>
                      </a:r>
                    </a:p>
                  </a:txBody>
                  <a:tcPr/>
                </a:tc>
                <a:tc>
                  <a:txBody>
                    <a:bodyPr/>
                    <a:lstStyle/>
                    <a:p>
                      <a:r>
                        <a:rPr lang="en-US" sz="2400" dirty="0"/>
                        <a:t>Piece rate</a:t>
                      </a:r>
                    </a:p>
                  </a:txBody>
                  <a:tcPr/>
                </a:tc>
                <a:extLst>
                  <a:ext uri="{0D108BD9-81ED-4DB2-BD59-A6C34878D82A}">
                    <a16:rowId xmlns:a16="http://schemas.microsoft.com/office/drawing/2014/main" val="2294774767"/>
                  </a:ext>
                </a:extLst>
              </a:tr>
              <a:tr h="666750">
                <a:tc>
                  <a:txBody>
                    <a:bodyPr/>
                    <a:lstStyle/>
                    <a:p>
                      <a:r>
                        <a:rPr lang="en-US" sz="2400" dirty="0"/>
                        <a:t>Wage</a:t>
                      </a:r>
                    </a:p>
                  </a:txBody>
                  <a:tcPr/>
                </a:tc>
                <a:tc>
                  <a:txBody>
                    <a:bodyPr/>
                    <a:lstStyle/>
                    <a:p>
                      <a:r>
                        <a:rPr lang="en-US" sz="2400" dirty="0"/>
                        <a:t>Commission</a:t>
                      </a:r>
                    </a:p>
                  </a:txBody>
                  <a:tcPr/>
                </a:tc>
                <a:extLst>
                  <a:ext uri="{0D108BD9-81ED-4DB2-BD59-A6C34878D82A}">
                    <a16:rowId xmlns:a16="http://schemas.microsoft.com/office/drawing/2014/main" val="3506398402"/>
                  </a:ext>
                </a:extLst>
              </a:tr>
              <a:tr h="666750">
                <a:tc>
                  <a:txBody>
                    <a:bodyPr/>
                    <a:lstStyle/>
                    <a:p>
                      <a:r>
                        <a:rPr lang="en-US" sz="2400" dirty="0"/>
                        <a:t>Time rate</a:t>
                      </a:r>
                    </a:p>
                  </a:txBody>
                  <a:tcPr/>
                </a:tc>
                <a:tc>
                  <a:txBody>
                    <a:bodyPr/>
                    <a:lstStyle/>
                    <a:p>
                      <a:r>
                        <a:rPr lang="en-US" sz="2400" dirty="0"/>
                        <a:t>Bonus</a:t>
                      </a:r>
                    </a:p>
                  </a:txBody>
                  <a:tcPr/>
                </a:tc>
                <a:extLst>
                  <a:ext uri="{0D108BD9-81ED-4DB2-BD59-A6C34878D82A}">
                    <a16:rowId xmlns:a16="http://schemas.microsoft.com/office/drawing/2014/main" val="3046121078"/>
                  </a:ext>
                </a:extLst>
              </a:tr>
              <a:tr h="666750">
                <a:tc>
                  <a:txBody>
                    <a:bodyPr/>
                    <a:lstStyle/>
                    <a:p>
                      <a:r>
                        <a:rPr lang="en-US" sz="2400" dirty="0"/>
                        <a:t>Overtime</a:t>
                      </a:r>
                    </a:p>
                  </a:txBody>
                  <a:tcPr/>
                </a:tc>
                <a:tc>
                  <a:txBody>
                    <a:bodyPr/>
                    <a:lstStyle/>
                    <a:p>
                      <a:endParaRPr lang="en-US" sz="2400" dirty="0"/>
                    </a:p>
                  </a:txBody>
                  <a:tcPr/>
                </a:tc>
                <a:extLst>
                  <a:ext uri="{0D108BD9-81ED-4DB2-BD59-A6C34878D82A}">
                    <a16:rowId xmlns:a16="http://schemas.microsoft.com/office/drawing/2014/main" val="2362853815"/>
                  </a:ext>
                </a:extLst>
              </a:tr>
            </a:tbl>
          </a:graphicData>
        </a:graphic>
      </p:graphicFrame>
    </p:spTree>
    <p:extLst>
      <p:ext uri="{BB962C8B-B14F-4D97-AF65-F5344CB8AC3E}">
        <p14:creationId xmlns:p14="http://schemas.microsoft.com/office/powerpoint/2010/main" val="1559323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465AEE6-A9D3-4ED6-81EF-044F44379A91}"/>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PAYMENT RECEIVED</a:t>
            </a:r>
            <a:endParaRPr lang="en-US" sz="4000">
              <a:solidFill>
                <a:srgbClr val="FFFFFF"/>
              </a:solidFill>
            </a:endParaRPr>
          </a:p>
        </p:txBody>
      </p:sp>
      <p:sp>
        <p:nvSpPr>
          <p:cNvPr id="3" name="Content Placeholder 2">
            <a:extLst>
              <a:ext uri="{FF2B5EF4-FFF2-40B4-BE49-F238E27FC236}">
                <a16:creationId xmlns:a16="http://schemas.microsoft.com/office/drawing/2014/main" id="{86486953-42CF-4FBA-88C9-3976DD6FA6B7}"/>
              </a:ext>
            </a:extLst>
          </p:cNvPr>
          <p:cNvSpPr>
            <a:spLocks noGrp="1"/>
          </p:cNvSpPr>
          <p:nvPr>
            <p:ph idx="1"/>
          </p:nvPr>
        </p:nvSpPr>
        <p:spPr>
          <a:xfrm>
            <a:off x="1179226" y="3092970"/>
            <a:ext cx="9833548" cy="2693976"/>
          </a:xfrm>
        </p:spPr>
        <p:txBody>
          <a:bodyPr vert="horz" lIns="91440" tIns="45720" rIns="91440" bIns="45720" rtlCol="0">
            <a:normAutofit/>
          </a:bodyPr>
          <a:lstStyle/>
          <a:p>
            <a:pPr marL="0" indent="0">
              <a:buNone/>
            </a:pPr>
            <a:r>
              <a:rPr lang="en-IE" sz="2000">
                <a:solidFill>
                  <a:srgbClr val="000000"/>
                </a:solidFill>
                <a:ea typeface="+mn-lt"/>
                <a:cs typeface="+mn-lt"/>
              </a:rPr>
              <a:t>The following are key terms related to pay off employees and individuals</a:t>
            </a:r>
            <a:endParaRPr lang="en-US" sz="2000">
              <a:solidFill>
                <a:srgbClr val="000000"/>
              </a:solidFill>
              <a:ea typeface="+mn-lt"/>
              <a:cs typeface="+mn-lt"/>
            </a:endParaRPr>
          </a:p>
          <a:p>
            <a:pPr marL="0" indent="0">
              <a:buNone/>
            </a:pPr>
            <a:r>
              <a:rPr lang="en-IE" sz="2000" b="1">
                <a:solidFill>
                  <a:srgbClr val="000000"/>
                </a:solidFill>
                <a:ea typeface="+mn-lt"/>
                <a:cs typeface="+mn-lt"/>
              </a:rPr>
              <a:t>Gross Pay</a:t>
            </a:r>
            <a:r>
              <a:rPr lang="en-US" sz="200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is the employees paid before any deductions. It is basis pay plus any extra income for example overtime</a:t>
            </a:r>
            <a:endParaRPr lang="en-US" sz="2000">
              <a:solidFill>
                <a:srgbClr val="000000"/>
              </a:solidFill>
              <a:ea typeface="+mn-lt"/>
              <a:cs typeface="+mn-lt"/>
            </a:endParaRPr>
          </a:p>
          <a:p>
            <a:pPr marL="0" indent="0">
              <a:buNone/>
            </a:pPr>
            <a:r>
              <a:rPr lang="en-IE" sz="2000" b="1">
                <a:solidFill>
                  <a:srgbClr val="000000"/>
                </a:solidFill>
                <a:ea typeface="+mn-lt"/>
                <a:cs typeface="+mn-lt"/>
              </a:rPr>
              <a:t>Formula for Gross Pay</a:t>
            </a:r>
            <a:r>
              <a:rPr lang="en-US" sz="2000">
                <a:solidFill>
                  <a:srgbClr val="000000"/>
                </a:solidFill>
                <a:ea typeface="+mn-lt"/>
                <a:cs typeface="+mn-lt"/>
              </a:rPr>
              <a:t> </a:t>
            </a:r>
            <a:r>
              <a:rPr lang="en-IE" sz="2000">
                <a:solidFill>
                  <a:srgbClr val="000000"/>
                </a:solidFill>
                <a:ea typeface="+mn-lt"/>
                <a:cs typeface="+mn-lt"/>
              </a:rPr>
              <a:t>Gross pay = Basis Pay + Overtime + Bonuses</a:t>
            </a:r>
            <a:endParaRPr lang="en-US" sz="2000">
              <a:solidFill>
                <a:srgbClr val="000000"/>
              </a:solidFill>
              <a:ea typeface="+mn-lt"/>
              <a:cs typeface="+mn-lt"/>
            </a:endParaRPr>
          </a:p>
          <a:p>
            <a:pPr marL="0" indent="0">
              <a:buNone/>
            </a:pPr>
            <a:r>
              <a:rPr lang="en-IE" sz="2000" b="1">
                <a:solidFill>
                  <a:srgbClr val="000000"/>
                </a:solidFill>
                <a:ea typeface="+mn-lt"/>
                <a:cs typeface="+mn-lt"/>
              </a:rPr>
              <a:t>Net Pay</a:t>
            </a:r>
            <a:r>
              <a:rPr lang="en-US" sz="200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is also known as take home pay. It is the money left after deduction are taken away from Gross Pay</a:t>
            </a:r>
            <a:endParaRPr lang="en-US" sz="2000">
              <a:solidFill>
                <a:srgbClr val="000000"/>
              </a:solidFill>
              <a:ea typeface="+mn-lt"/>
              <a:cs typeface="+mn-lt"/>
            </a:endParaRPr>
          </a:p>
          <a:p>
            <a:pPr marL="0" indent="0">
              <a:buNone/>
            </a:pPr>
            <a:r>
              <a:rPr lang="en-IE" sz="2000" b="1">
                <a:solidFill>
                  <a:srgbClr val="000000"/>
                </a:solidFill>
                <a:ea typeface="+mn-lt"/>
                <a:cs typeface="+mn-lt"/>
              </a:rPr>
              <a:t>Formula for Net Pay</a:t>
            </a:r>
            <a:r>
              <a:rPr lang="en-US" sz="2000">
                <a:solidFill>
                  <a:srgbClr val="000000"/>
                </a:solidFill>
                <a:ea typeface="+mn-lt"/>
                <a:cs typeface="+mn-lt"/>
              </a:rPr>
              <a:t> </a:t>
            </a:r>
            <a:r>
              <a:rPr lang="en-IE" sz="2000">
                <a:solidFill>
                  <a:srgbClr val="000000"/>
                </a:solidFill>
                <a:ea typeface="+mn-lt"/>
                <a:cs typeface="+mn-lt"/>
              </a:rPr>
              <a:t>Net pay = Gross pay - Deductions</a:t>
            </a:r>
            <a:endParaRPr lang="en-US" sz="200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1641987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E2F60A2-5C78-460B-98AB-9BC24BD38EC1}"/>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Deductions</a:t>
            </a:r>
            <a:endParaRPr lang="en-US" sz="40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09065244-8CB8-49B6-933C-B7729D440DD3}"/>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IE" sz="2400">
                <a:solidFill>
                  <a:srgbClr val="000000"/>
                </a:solidFill>
                <a:ea typeface="+mn-lt"/>
                <a:cs typeface="+mn-lt"/>
              </a:rPr>
              <a:t>There are two forms of deductions for an employee. These are </a:t>
            </a:r>
            <a:endParaRPr lang="en-US" sz="2400">
              <a:solidFill>
                <a:srgbClr val="000000"/>
              </a:solidFill>
              <a:ea typeface="+mn-lt"/>
              <a:cs typeface="+mn-lt"/>
            </a:endParaRPr>
          </a:p>
          <a:p>
            <a:pPr marL="0" indent="0">
              <a:buNone/>
            </a:pPr>
            <a:r>
              <a:rPr lang="en-IE" sz="2400">
                <a:solidFill>
                  <a:srgbClr val="000000"/>
                </a:solidFill>
                <a:ea typeface="+mn-lt"/>
                <a:cs typeface="+mn-lt"/>
              </a:rPr>
              <a:t>1. Statutory and </a:t>
            </a:r>
            <a:endParaRPr lang="en-US" sz="2400">
              <a:solidFill>
                <a:srgbClr val="000000"/>
              </a:solidFill>
              <a:ea typeface="+mn-lt"/>
              <a:cs typeface="+mn-lt"/>
            </a:endParaRPr>
          </a:p>
          <a:p>
            <a:pPr marL="0" indent="0">
              <a:buNone/>
            </a:pPr>
            <a:r>
              <a:rPr lang="en-IE" sz="2400">
                <a:solidFill>
                  <a:srgbClr val="000000"/>
                </a:solidFill>
                <a:ea typeface="+mn-lt"/>
                <a:cs typeface="+mn-lt"/>
              </a:rPr>
              <a:t>2. Voluntary deductions</a:t>
            </a:r>
            <a:endParaRPr lang="en-US" sz="2400">
              <a:solidFill>
                <a:srgbClr val="000000"/>
              </a:solidFill>
              <a:ea typeface="+mn-lt"/>
              <a:cs typeface="+mn-lt"/>
            </a:endParaRPr>
          </a:p>
          <a:p>
            <a:pPr marL="0" indent="0">
              <a:buNone/>
            </a:pPr>
            <a:endParaRPr lang="en-IE" sz="1800" dirty="0">
              <a:solidFill>
                <a:srgbClr val="000000"/>
              </a:solidFill>
              <a:ea typeface="+mn-lt"/>
              <a:cs typeface="+mn-lt"/>
            </a:endParaRPr>
          </a:p>
          <a:p>
            <a:pPr marL="0" indent="0">
              <a:buNone/>
            </a:pPr>
            <a:endParaRPr lang="en-IE" sz="700" dirty="0">
              <a:solidFill>
                <a:srgbClr val="000000"/>
              </a:solidFill>
              <a:ea typeface="+mn-lt"/>
              <a:cs typeface="+mn-lt"/>
            </a:endParaRPr>
          </a:p>
          <a:p>
            <a:endParaRPr lang="en-US" sz="700">
              <a:solidFill>
                <a:srgbClr val="000000"/>
              </a:solidFill>
              <a:cs typeface="Calibri"/>
            </a:endParaRPr>
          </a:p>
        </p:txBody>
      </p:sp>
    </p:spTree>
    <p:extLst>
      <p:ext uri="{BB962C8B-B14F-4D97-AF65-F5344CB8AC3E}">
        <p14:creationId xmlns:p14="http://schemas.microsoft.com/office/powerpoint/2010/main" val="4009516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E2F60A2-5C78-460B-98AB-9BC24BD38EC1}"/>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Deductions</a:t>
            </a:r>
            <a:endParaRPr lang="en-US" sz="40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09065244-8CB8-49B6-933C-B7729D440DD3}"/>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IE" sz="2100" b="1" u="sng">
                <a:solidFill>
                  <a:srgbClr val="000000"/>
                </a:solidFill>
                <a:ea typeface="+mn-lt"/>
                <a:cs typeface="+mn-lt"/>
              </a:rPr>
              <a:t>Statutory</a:t>
            </a:r>
            <a:r>
              <a:rPr lang="en-US" sz="2100" dirty="0">
                <a:solidFill>
                  <a:srgbClr val="000000"/>
                </a:solidFill>
                <a:ea typeface="+mn-lt"/>
                <a:cs typeface="+mn-lt"/>
              </a:rPr>
              <a:t> </a:t>
            </a:r>
            <a:r>
              <a:rPr lang="en-IE" sz="2100" b="1" baseline="30000">
                <a:solidFill>
                  <a:srgbClr val="000000"/>
                </a:solidFill>
                <a:ea typeface="+mn-lt"/>
                <a:cs typeface="+mn-lt"/>
              </a:rPr>
              <a:t>Def</a:t>
            </a:r>
            <a:r>
              <a:rPr lang="en-IE" sz="2100">
                <a:solidFill>
                  <a:srgbClr val="000000"/>
                </a:solidFill>
                <a:ea typeface="+mn-lt"/>
                <a:cs typeface="+mn-lt"/>
              </a:rPr>
              <a:t> These are compulsory deduction and must be paid by law. This money is paid to the Government to run the Country.  For Example, PAYE</a:t>
            </a:r>
            <a:endParaRPr lang="en-US" sz="2100" dirty="0">
              <a:solidFill>
                <a:srgbClr val="000000"/>
              </a:solidFill>
              <a:ea typeface="+mn-lt"/>
              <a:cs typeface="+mn-lt"/>
            </a:endParaRPr>
          </a:p>
          <a:p>
            <a:r>
              <a:rPr lang="en-IE" sz="2100">
                <a:solidFill>
                  <a:srgbClr val="000000"/>
                </a:solidFill>
                <a:ea typeface="+mn-lt"/>
                <a:cs typeface="+mn-lt"/>
              </a:rPr>
              <a:t>The government uses this money to pay for service such as health and education. Most employees will pay 3 types of statutory deduction. These included </a:t>
            </a:r>
            <a:endParaRPr lang="en-US" sz="2100" dirty="0">
              <a:solidFill>
                <a:srgbClr val="000000"/>
              </a:solidFill>
              <a:ea typeface="+mn-lt"/>
              <a:cs typeface="+mn-lt"/>
            </a:endParaRPr>
          </a:p>
          <a:p>
            <a:pPr marL="342900" indent="-342900">
              <a:buAutoNum type="arabicPeriod"/>
            </a:pPr>
            <a:r>
              <a:rPr lang="en-IE" sz="2100">
                <a:solidFill>
                  <a:srgbClr val="000000"/>
                </a:solidFill>
                <a:ea typeface="+mn-lt"/>
                <a:cs typeface="+mn-lt"/>
              </a:rPr>
              <a:t>Pay as you Earn (PAYE), </a:t>
            </a:r>
            <a:endParaRPr lang="en-US" sz="2100" dirty="0">
              <a:solidFill>
                <a:srgbClr val="000000"/>
              </a:solidFill>
              <a:ea typeface="+mn-lt"/>
              <a:cs typeface="+mn-lt"/>
            </a:endParaRPr>
          </a:p>
          <a:p>
            <a:pPr marL="342900" indent="-342900">
              <a:buAutoNum type="arabicPeriod"/>
            </a:pPr>
            <a:r>
              <a:rPr lang="en-IE" sz="2100">
                <a:solidFill>
                  <a:srgbClr val="000000"/>
                </a:solidFill>
                <a:ea typeface="+mn-lt"/>
                <a:cs typeface="+mn-lt"/>
              </a:rPr>
              <a:t>Pay related Social Insurance (PRSI) and </a:t>
            </a:r>
            <a:endParaRPr lang="en-US" sz="2100" dirty="0">
              <a:solidFill>
                <a:srgbClr val="000000"/>
              </a:solidFill>
              <a:ea typeface="+mn-lt"/>
              <a:cs typeface="+mn-lt"/>
            </a:endParaRPr>
          </a:p>
          <a:p>
            <a:pPr marL="342900" indent="-342900">
              <a:buAutoNum type="arabicPeriod"/>
            </a:pPr>
            <a:r>
              <a:rPr lang="en-IE" sz="2100">
                <a:solidFill>
                  <a:srgbClr val="000000"/>
                </a:solidFill>
                <a:ea typeface="+mn-lt"/>
                <a:cs typeface="+mn-lt"/>
              </a:rPr>
              <a:t>Universal Social Charge (USC)</a:t>
            </a:r>
            <a:endParaRPr lang="en-US" sz="2100">
              <a:solidFill>
                <a:srgbClr val="000000"/>
              </a:solidFill>
              <a:ea typeface="+mn-lt"/>
              <a:cs typeface="+mn-lt"/>
            </a:endParaRPr>
          </a:p>
          <a:p>
            <a:pPr marL="0" indent="0">
              <a:buNone/>
            </a:pPr>
            <a:endParaRPr lang="en-IE" sz="700" dirty="0">
              <a:solidFill>
                <a:srgbClr val="000000"/>
              </a:solidFill>
              <a:ea typeface="+mn-lt"/>
              <a:cs typeface="+mn-lt"/>
            </a:endParaRPr>
          </a:p>
          <a:p>
            <a:endParaRPr lang="en-US" sz="700">
              <a:solidFill>
                <a:srgbClr val="000000"/>
              </a:solidFill>
              <a:cs typeface="Calibri"/>
            </a:endParaRPr>
          </a:p>
        </p:txBody>
      </p:sp>
    </p:spTree>
    <p:extLst>
      <p:ext uri="{BB962C8B-B14F-4D97-AF65-F5344CB8AC3E}">
        <p14:creationId xmlns:p14="http://schemas.microsoft.com/office/powerpoint/2010/main" val="3567224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E2F60A2-5C78-460B-98AB-9BC24BD38EC1}"/>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Deductions</a:t>
            </a:r>
            <a:endParaRPr lang="en-US" sz="40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09065244-8CB8-49B6-933C-B7729D440DD3}"/>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IE" sz="2000" b="1" u="sng">
                <a:solidFill>
                  <a:srgbClr val="000000"/>
                </a:solidFill>
                <a:ea typeface="+mn-lt"/>
                <a:cs typeface="+mn-lt"/>
              </a:rPr>
              <a:t>Voluntary Deductions</a:t>
            </a:r>
            <a:r>
              <a:rPr lang="en-US" sz="2000" dirty="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These are deduction that are not compulsory, and the employee  will choose to pay them for example Union fees VHI. This is extra money that employee decides to have deduced from their gross wage. This money might go towards – Pension, VHI or Union Fees</a:t>
            </a:r>
            <a:endParaRPr lang="en-US" sz="2000" dirty="0">
              <a:solidFill>
                <a:srgbClr val="000000"/>
              </a:solidFill>
              <a:ea typeface="+mn-lt"/>
              <a:cs typeface="+mn-lt"/>
            </a:endParaRPr>
          </a:p>
          <a:p>
            <a:pPr marL="0" indent="0">
              <a:buNone/>
            </a:pPr>
            <a:endParaRPr lang="en-IE" sz="2000" dirty="0">
              <a:solidFill>
                <a:srgbClr val="000000"/>
              </a:solidFill>
              <a:ea typeface="+mn-lt"/>
              <a:cs typeface="+mn-lt"/>
            </a:endParaRPr>
          </a:p>
          <a:p>
            <a:pPr marL="0" indent="0">
              <a:buNone/>
            </a:pPr>
            <a:r>
              <a:rPr lang="en-IE" sz="2000">
                <a:solidFill>
                  <a:srgbClr val="000000"/>
                </a:solidFill>
                <a:ea typeface="+mn-lt"/>
                <a:cs typeface="+mn-lt"/>
              </a:rPr>
              <a:t>After deduction have been taken away from Gross Pay the money that is left is the money that is paid to the employee. This is usually paid by pay path – which means the money is transferred into the employee bank account electronically.</a:t>
            </a:r>
            <a:endParaRPr lang="en-US" sz="2000">
              <a:solidFill>
                <a:srgbClr val="000000"/>
              </a:solidFill>
              <a:ea typeface="+mn-lt"/>
              <a:cs typeface="+mn-lt"/>
            </a:endParaRPr>
          </a:p>
          <a:p>
            <a:endParaRPr lang="en-US" sz="700">
              <a:solidFill>
                <a:srgbClr val="000000"/>
              </a:solidFill>
              <a:cs typeface="Calibri"/>
            </a:endParaRPr>
          </a:p>
        </p:txBody>
      </p:sp>
    </p:spTree>
    <p:extLst>
      <p:ext uri="{BB962C8B-B14F-4D97-AF65-F5344CB8AC3E}">
        <p14:creationId xmlns:p14="http://schemas.microsoft.com/office/powerpoint/2010/main" val="1312188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5AED236-B837-4FAC-AB78-D1F72491E114}"/>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ea typeface="+mj-lt"/>
                <a:cs typeface="+mj-lt"/>
              </a:rPr>
              <a:t>Disposal Income </a:t>
            </a:r>
            <a:endParaRPr lang="en-US" sz="4000" b="1">
              <a:solidFill>
                <a:srgbClr val="FFFFFF"/>
              </a:solidFill>
            </a:endParaRPr>
          </a:p>
        </p:txBody>
      </p:sp>
      <p:sp>
        <p:nvSpPr>
          <p:cNvPr id="3" name="Content Placeholder 2">
            <a:extLst>
              <a:ext uri="{FF2B5EF4-FFF2-40B4-BE49-F238E27FC236}">
                <a16:creationId xmlns:a16="http://schemas.microsoft.com/office/drawing/2014/main" id="{7B570EFE-6F6D-478F-BDC9-62AAB26D9ABC}"/>
              </a:ext>
            </a:extLst>
          </p:cNvPr>
          <p:cNvSpPr>
            <a:spLocks noGrp="1"/>
          </p:cNvSpPr>
          <p:nvPr>
            <p:ph idx="1"/>
          </p:nvPr>
        </p:nvSpPr>
        <p:spPr>
          <a:xfrm>
            <a:off x="1179226" y="3092970"/>
            <a:ext cx="9833548" cy="2693976"/>
          </a:xfrm>
        </p:spPr>
        <p:txBody>
          <a:bodyPr vert="horz" lIns="91440" tIns="45720" rIns="91440" bIns="45720" rtlCol="0" anchor="t">
            <a:normAutofit/>
          </a:bodyPr>
          <a:lstStyle/>
          <a:p>
            <a:endParaRPr lang="en-US" sz="2400" dirty="0">
              <a:solidFill>
                <a:srgbClr val="000000"/>
              </a:solidFill>
              <a:cs typeface="Calibri"/>
            </a:endParaRPr>
          </a:p>
          <a:p>
            <a:pPr marL="0" indent="0">
              <a:buNone/>
            </a:pPr>
            <a:r>
              <a:rPr lang="en-IE" sz="2400" b="1">
                <a:solidFill>
                  <a:srgbClr val="000000"/>
                </a:solidFill>
                <a:ea typeface="+mn-lt"/>
                <a:cs typeface="+mn-lt"/>
              </a:rPr>
              <a:t>Disposal Income</a:t>
            </a:r>
            <a:r>
              <a:rPr lang="en-IE" sz="2400" dirty="0">
                <a:solidFill>
                  <a:srgbClr val="000000"/>
                </a:solidFill>
                <a:ea typeface="+mn-lt"/>
                <a:cs typeface="+mn-lt"/>
              </a:rPr>
              <a:t> </a:t>
            </a:r>
            <a:r>
              <a:rPr lang="en-US" sz="2400" dirty="0">
                <a:solidFill>
                  <a:srgbClr val="000000"/>
                </a:solidFill>
                <a:ea typeface="+mn-lt"/>
                <a:cs typeface="+mn-lt"/>
              </a:rPr>
              <a:t> </a:t>
            </a:r>
            <a:r>
              <a:rPr lang="en-IE" sz="2400" b="1" baseline="30000">
                <a:solidFill>
                  <a:srgbClr val="000000"/>
                </a:solidFill>
                <a:ea typeface="+mn-lt"/>
                <a:cs typeface="+mn-lt"/>
              </a:rPr>
              <a:t>Def</a:t>
            </a:r>
            <a:r>
              <a:rPr lang="en-IE" sz="2400">
                <a:solidFill>
                  <a:srgbClr val="000000"/>
                </a:solidFill>
                <a:ea typeface="+mn-lt"/>
                <a:cs typeface="+mn-lt"/>
              </a:rPr>
              <a:t> This is the money that the employee has left over after all income tax and compulsory payment have been paid.</a:t>
            </a:r>
            <a:endParaRPr lang="en-US" sz="2400" dirty="0">
              <a:solidFill>
                <a:srgbClr val="000000"/>
              </a:solidFill>
              <a:ea typeface="+mn-lt"/>
              <a:cs typeface="+mn-lt"/>
            </a:endParaRPr>
          </a:p>
          <a:p>
            <a:pPr marL="0" indent="0">
              <a:buNone/>
            </a:pPr>
            <a:r>
              <a:rPr lang="en-IE" sz="2400" b="1">
                <a:solidFill>
                  <a:srgbClr val="000000"/>
                </a:solidFill>
                <a:ea typeface="+mn-lt"/>
                <a:cs typeface="+mn-lt"/>
              </a:rPr>
              <a:t>Formula for Disposal Income</a:t>
            </a:r>
            <a:r>
              <a:rPr lang="en-US" sz="2400" dirty="0">
                <a:solidFill>
                  <a:srgbClr val="000000"/>
                </a:solidFill>
                <a:ea typeface="+mn-lt"/>
                <a:cs typeface="+mn-lt"/>
              </a:rPr>
              <a:t> </a:t>
            </a:r>
            <a:r>
              <a:rPr lang="en-IE" sz="2400">
                <a:solidFill>
                  <a:srgbClr val="000000"/>
                </a:solidFill>
                <a:ea typeface="+mn-lt"/>
                <a:cs typeface="+mn-lt"/>
              </a:rPr>
              <a:t>Disposal Income = Gross Income – Statutory Deductions</a:t>
            </a:r>
            <a:endParaRPr lang="en-US" sz="2400" dirty="0">
              <a:solidFill>
                <a:srgbClr val="000000"/>
              </a:solidFill>
              <a:ea typeface="+mn-lt"/>
              <a:cs typeface="+mn-lt"/>
            </a:endParaRPr>
          </a:p>
          <a:p>
            <a:endParaRPr lang="en-US" sz="2400" dirty="0">
              <a:solidFill>
                <a:srgbClr val="000000"/>
              </a:solidFill>
              <a:ea typeface="+mn-lt"/>
              <a:cs typeface="+mn-lt"/>
            </a:endParaRPr>
          </a:p>
          <a:p>
            <a:endParaRPr lang="en-IE" sz="2400" i="1" u="sng"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689832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5AED236-B837-4FAC-AB78-D1F72491E114}"/>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ea typeface="+mj-lt"/>
                <a:cs typeface="Calibri"/>
              </a:rPr>
              <a:t>Discretionary Income </a:t>
            </a:r>
            <a:endParaRPr lang="en-IE" sz="4000" b="1">
              <a:solidFill>
                <a:srgbClr val="FFFFFF"/>
              </a:solidFill>
              <a:latin typeface="Calibri"/>
              <a:cs typeface="Calibri"/>
            </a:endParaRPr>
          </a:p>
        </p:txBody>
      </p:sp>
      <p:sp>
        <p:nvSpPr>
          <p:cNvPr id="3" name="Content Placeholder 2">
            <a:extLst>
              <a:ext uri="{FF2B5EF4-FFF2-40B4-BE49-F238E27FC236}">
                <a16:creationId xmlns:a16="http://schemas.microsoft.com/office/drawing/2014/main" id="{7B570EFE-6F6D-478F-BDC9-62AAB26D9ABC}"/>
              </a:ext>
            </a:extLst>
          </p:cNvPr>
          <p:cNvSpPr>
            <a:spLocks noGrp="1"/>
          </p:cNvSpPr>
          <p:nvPr>
            <p:ph idx="1"/>
          </p:nvPr>
        </p:nvSpPr>
        <p:spPr>
          <a:xfrm>
            <a:off x="1179226" y="3092970"/>
            <a:ext cx="9833548" cy="2693976"/>
          </a:xfrm>
        </p:spPr>
        <p:txBody>
          <a:bodyPr vert="horz" lIns="91440" tIns="45720" rIns="91440" bIns="45720" rtlCol="0" anchor="t">
            <a:normAutofit/>
          </a:bodyPr>
          <a:lstStyle/>
          <a:p>
            <a:endParaRPr lang="en-US" sz="2400" dirty="0">
              <a:solidFill>
                <a:srgbClr val="000000"/>
              </a:solidFill>
              <a:cs typeface="Calibri"/>
            </a:endParaRPr>
          </a:p>
          <a:p>
            <a:r>
              <a:rPr lang="en-IE" sz="2400" b="1">
                <a:solidFill>
                  <a:srgbClr val="000000"/>
                </a:solidFill>
                <a:ea typeface="+mn-lt"/>
                <a:cs typeface="+mn-lt"/>
              </a:rPr>
              <a:t>Discretionary Income</a:t>
            </a:r>
            <a:r>
              <a:rPr lang="en-IE" sz="2400" dirty="0">
                <a:solidFill>
                  <a:srgbClr val="000000"/>
                </a:solidFill>
                <a:ea typeface="+mn-lt"/>
                <a:cs typeface="+mn-lt"/>
              </a:rPr>
              <a:t> </a:t>
            </a:r>
            <a:r>
              <a:rPr lang="en-US" sz="2400" dirty="0">
                <a:solidFill>
                  <a:srgbClr val="000000"/>
                </a:solidFill>
                <a:ea typeface="+mn-lt"/>
                <a:cs typeface="+mn-lt"/>
              </a:rPr>
              <a:t> </a:t>
            </a:r>
            <a:r>
              <a:rPr lang="en-IE" sz="2400" b="1" baseline="30000">
                <a:solidFill>
                  <a:srgbClr val="000000"/>
                </a:solidFill>
                <a:ea typeface="+mn-lt"/>
                <a:cs typeface="+mn-lt"/>
              </a:rPr>
              <a:t>Def</a:t>
            </a:r>
            <a:r>
              <a:rPr lang="en-IE" sz="2400">
                <a:solidFill>
                  <a:srgbClr val="000000"/>
                </a:solidFill>
                <a:ea typeface="+mn-lt"/>
                <a:cs typeface="+mn-lt"/>
              </a:rPr>
              <a:t> This is the money that an employee has left over after all taxes and essential spending has been paid</a:t>
            </a:r>
            <a:endParaRPr lang="en-US" sz="2400" dirty="0">
              <a:solidFill>
                <a:srgbClr val="000000"/>
              </a:solidFill>
              <a:ea typeface="+mn-lt"/>
              <a:cs typeface="+mn-lt"/>
            </a:endParaRPr>
          </a:p>
          <a:p>
            <a:r>
              <a:rPr lang="en-IE" sz="2400" b="1">
                <a:solidFill>
                  <a:srgbClr val="000000"/>
                </a:solidFill>
                <a:ea typeface="+mn-lt"/>
                <a:cs typeface="+mn-lt"/>
              </a:rPr>
              <a:t>Formula for Disposal Income </a:t>
            </a:r>
            <a:r>
              <a:rPr lang="en-US" sz="2400" dirty="0">
                <a:solidFill>
                  <a:srgbClr val="000000"/>
                </a:solidFill>
                <a:ea typeface="+mn-lt"/>
                <a:cs typeface="+mn-lt"/>
              </a:rPr>
              <a:t> </a:t>
            </a:r>
            <a:r>
              <a:rPr lang="en-IE" sz="2400">
                <a:solidFill>
                  <a:srgbClr val="000000"/>
                </a:solidFill>
                <a:ea typeface="+mn-lt"/>
                <a:cs typeface="+mn-lt"/>
              </a:rPr>
              <a:t>Discretionary income = gross Income – Statutory deduction – Essential payment s(Bills)</a:t>
            </a:r>
            <a:endParaRPr lang="en-US" sz="2400" dirty="0">
              <a:solidFill>
                <a:srgbClr val="000000"/>
              </a:solidFill>
              <a:ea typeface="+mn-lt"/>
              <a:cs typeface="+mn-lt"/>
            </a:endParaRPr>
          </a:p>
          <a:p>
            <a:endParaRPr lang="en-US" sz="2400" dirty="0">
              <a:solidFill>
                <a:srgbClr val="000000"/>
              </a:solidFill>
              <a:cs typeface="Calibri"/>
            </a:endParaRPr>
          </a:p>
        </p:txBody>
      </p:sp>
    </p:spTree>
    <p:extLst>
      <p:ext uri="{BB962C8B-B14F-4D97-AF65-F5344CB8AC3E}">
        <p14:creationId xmlns:p14="http://schemas.microsoft.com/office/powerpoint/2010/main" val="3238161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682D652-F9C2-40DC-9F0F-34353E4F4A14}"/>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INCOME CALCULATIONS</a:t>
            </a:r>
            <a:endParaRPr lang="en-US" sz="4000">
              <a:solidFill>
                <a:srgbClr val="FFFFFF"/>
              </a:solidFill>
            </a:endParaRPr>
          </a:p>
        </p:txBody>
      </p:sp>
      <p:sp>
        <p:nvSpPr>
          <p:cNvPr id="3" name="Content Placeholder 2">
            <a:extLst>
              <a:ext uri="{FF2B5EF4-FFF2-40B4-BE49-F238E27FC236}">
                <a16:creationId xmlns:a16="http://schemas.microsoft.com/office/drawing/2014/main" id="{BDF1E3F6-6520-4CF0-B65A-F5B9DD981BA9}"/>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sz="2000">
                <a:solidFill>
                  <a:srgbClr val="000000"/>
                </a:solidFill>
                <a:ea typeface="+mn-lt"/>
                <a:cs typeface="+mn-lt"/>
              </a:rPr>
              <a:t>You have to be able to Calculate the </a:t>
            </a:r>
            <a:endParaRPr lang="en-US" sz="2000">
              <a:solidFill>
                <a:srgbClr val="000000"/>
              </a:solidFill>
              <a:ea typeface="+mn-lt"/>
              <a:cs typeface="+mn-lt"/>
            </a:endParaRPr>
          </a:p>
          <a:p>
            <a:pPr marL="457200" indent="-457200">
              <a:buAutoNum type="arabicPeriod"/>
            </a:pPr>
            <a:r>
              <a:rPr lang="en-IE" sz="2000">
                <a:solidFill>
                  <a:srgbClr val="000000"/>
                </a:solidFill>
                <a:ea typeface="+mn-lt"/>
                <a:cs typeface="+mn-lt"/>
              </a:rPr>
              <a:t>Gross Pay</a:t>
            </a:r>
            <a:endParaRPr lang="en-US" sz="2000">
              <a:solidFill>
                <a:srgbClr val="000000"/>
              </a:solidFill>
              <a:ea typeface="+mn-lt"/>
              <a:cs typeface="+mn-lt"/>
            </a:endParaRPr>
          </a:p>
          <a:p>
            <a:pPr marL="457200" indent="-457200">
              <a:buAutoNum type="arabicPeriod"/>
            </a:pPr>
            <a:r>
              <a:rPr lang="en-IE" sz="2000">
                <a:solidFill>
                  <a:srgbClr val="000000"/>
                </a:solidFill>
                <a:ea typeface="+mn-lt"/>
                <a:cs typeface="+mn-lt"/>
              </a:rPr>
              <a:t>Deductions</a:t>
            </a:r>
            <a:endParaRPr lang="en-US" sz="2000">
              <a:solidFill>
                <a:srgbClr val="000000"/>
              </a:solidFill>
              <a:ea typeface="+mn-lt"/>
              <a:cs typeface="+mn-lt"/>
            </a:endParaRPr>
          </a:p>
          <a:p>
            <a:pPr marL="457200" indent="-457200">
              <a:buAutoNum type="arabicPeriod"/>
            </a:pPr>
            <a:r>
              <a:rPr lang="en-IE" sz="2000">
                <a:solidFill>
                  <a:srgbClr val="000000"/>
                </a:solidFill>
                <a:ea typeface="+mn-lt"/>
                <a:cs typeface="+mn-lt"/>
              </a:rPr>
              <a:t>Net Pay</a:t>
            </a:r>
            <a:endParaRPr lang="en-US" sz="2000">
              <a:solidFill>
                <a:srgbClr val="000000"/>
              </a:solidFill>
              <a:ea typeface="+mn-lt"/>
              <a:cs typeface="+mn-lt"/>
            </a:endParaRPr>
          </a:p>
          <a:p>
            <a:pPr marL="0" indent="0">
              <a:buNone/>
            </a:pPr>
            <a:endParaRPr lang="en-US" sz="2000">
              <a:solidFill>
                <a:srgbClr val="000000"/>
              </a:solidFill>
              <a:cs typeface="Calibri"/>
            </a:endParaRPr>
          </a:p>
          <a:p>
            <a:pPr marL="0" indent="0">
              <a:buNone/>
            </a:pPr>
            <a:r>
              <a:rPr lang="en-US" sz="2000">
                <a:solidFill>
                  <a:srgbClr val="000000"/>
                </a:solidFill>
                <a:cs typeface="Calibri"/>
              </a:rPr>
              <a:t>See the following tutorial videos - </a:t>
            </a:r>
            <a:r>
              <a:rPr lang="en-US" sz="2000">
                <a:ea typeface="+mn-lt"/>
                <a:cs typeface="+mn-lt"/>
              </a:rPr>
              <a:t>https://mrryanjcb.weebly.com/tutorials---wage--income-calculations-12.html</a:t>
            </a:r>
            <a:endParaRPr lang="en-US" sz="2000" dirty="0">
              <a:solidFill>
                <a:srgbClr val="000000"/>
              </a:solidFill>
              <a:cs typeface="Calibri"/>
            </a:endParaRPr>
          </a:p>
        </p:txBody>
      </p:sp>
    </p:spTree>
    <p:extLst>
      <p:ext uri="{BB962C8B-B14F-4D97-AF65-F5344CB8AC3E}">
        <p14:creationId xmlns:p14="http://schemas.microsoft.com/office/powerpoint/2010/main" val="40670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0FBD43C-1097-400E-B6D6-CD35B817393F}"/>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Learning Intentions</a:t>
            </a:r>
            <a:endParaRPr lang="en-US">
              <a:solidFill>
                <a:srgbClr val="FFFFFF"/>
              </a:solidFill>
            </a:endParaRPr>
          </a:p>
        </p:txBody>
      </p:sp>
      <p:sp>
        <p:nvSpPr>
          <p:cNvPr id="3" name="Content Placeholder 2">
            <a:extLst>
              <a:ext uri="{FF2B5EF4-FFF2-40B4-BE49-F238E27FC236}">
                <a16:creationId xmlns:a16="http://schemas.microsoft.com/office/drawing/2014/main" id="{8F60C051-AC89-40B3-9263-4F9BCC6859F1}"/>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457200" indent="-457200">
              <a:buAutoNum type="arabicPeriod"/>
            </a:pPr>
            <a:r>
              <a:rPr lang="en-US">
                <a:solidFill>
                  <a:srgbClr val="000000"/>
                </a:solidFill>
                <a:ea typeface="+mn-lt"/>
                <a:cs typeface="+mn-lt"/>
              </a:rPr>
              <a:t>List the main sources of income </a:t>
            </a:r>
            <a:r>
              <a:rPr lang="en-US" dirty="0">
                <a:solidFill>
                  <a:srgbClr val="000000"/>
                </a:solidFill>
                <a:ea typeface="+mn-lt"/>
                <a:cs typeface="+mn-lt"/>
              </a:rPr>
              <a:t>for a household</a:t>
            </a:r>
            <a:endParaRPr lang="en-US"/>
          </a:p>
          <a:p>
            <a:pPr marL="457200" indent="-457200">
              <a:buAutoNum type="arabicPeriod"/>
            </a:pPr>
            <a:r>
              <a:rPr lang="en-US" dirty="0">
                <a:solidFill>
                  <a:srgbClr val="000000"/>
                </a:solidFill>
                <a:ea typeface="+mn-lt"/>
                <a:cs typeface="+mn-lt"/>
              </a:rPr>
              <a:t>Explain the difference between regular and irregular income</a:t>
            </a:r>
          </a:p>
          <a:p>
            <a:pPr marL="457200" indent="-457200">
              <a:buAutoNum type="arabicPeriod"/>
            </a:pPr>
            <a:r>
              <a:rPr lang="en-US" dirty="0">
                <a:solidFill>
                  <a:srgbClr val="000000"/>
                </a:solidFill>
                <a:ea typeface="+mn-lt"/>
                <a:cs typeface="+mn-lt"/>
              </a:rPr>
              <a:t>Define the term BIK and explain why tax is paid</a:t>
            </a:r>
          </a:p>
          <a:p>
            <a:pPr marL="457200" indent="-457200">
              <a:buAutoNum type="arabicPeriod"/>
            </a:pPr>
            <a:r>
              <a:rPr lang="en-US" dirty="0">
                <a:solidFill>
                  <a:srgbClr val="000000"/>
                </a:solidFill>
                <a:ea typeface="+mn-lt"/>
                <a:cs typeface="+mn-lt"/>
              </a:rPr>
              <a:t>Calculate and interpret a wage slip</a:t>
            </a:r>
          </a:p>
          <a:p>
            <a:pPr marL="457200" indent="-457200">
              <a:buAutoNum type="arabicPeriod"/>
            </a:pPr>
            <a:r>
              <a:rPr lang="en-US" dirty="0">
                <a:solidFill>
                  <a:srgbClr val="000000"/>
                </a:solidFill>
                <a:ea typeface="+mn-lt"/>
                <a:cs typeface="+mn-lt"/>
              </a:rPr>
              <a:t>Differentiate between statutory and voluntary deductions</a:t>
            </a:r>
          </a:p>
          <a:p>
            <a:pPr marL="457200" indent="-457200">
              <a:buAutoNum type="arabicPeriod"/>
            </a:pPr>
            <a:r>
              <a:rPr lang="en-US" dirty="0">
                <a:solidFill>
                  <a:srgbClr val="000000"/>
                </a:solidFill>
                <a:ea typeface="+mn-lt"/>
                <a:cs typeface="+mn-lt"/>
              </a:rPr>
              <a:t>Prepare a household plan</a:t>
            </a:r>
            <a:endParaRPr lang="en-US">
              <a:solidFill>
                <a:srgbClr val="000000"/>
              </a:solidFill>
              <a:cs typeface="Calibri" panose="020F0502020204030204"/>
            </a:endParaRPr>
          </a:p>
        </p:txBody>
      </p:sp>
    </p:spTree>
    <p:extLst>
      <p:ext uri="{BB962C8B-B14F-4D97-AF65-F5344CB8AC3E}">
        <p14:creationId xmlns:p14="http://schemas.microsoft.com/office/powerpoint/2010/main" val="35708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rmAutofit fontScale="85000" lnSpcReduction="10000"/>
          </a:bodyPr>
          <a:lstStyle/>
          <a:p>
            <a:pPr>
              <a:buNone/>
            </a:pPr>
            <a:r>
              <a:rPr lang="en-IE" b="1" dirty="0">
                <a:solidFill>
                  <a:srgbClr val="000000"/>
                </a:solidFill>
                <a:ea typeface="+mn-lt"/>
                <a:cs typeface="+mn-lt"/>
              </a:rPr>
              <a:t>Income</a:t>
            </a:r>
            <a:r>
              <a:rPr lang="en-IE" dirty="0">
                <a:solidFill>
                  <a:srgbClr val="000000"/>
                </a:solidFill>
                <a:ea typeface="+mn-lt"/>
                <a:cs typeface="+mn-lt"/>
              </a:rPr>
              <a:t> </a:t>
            </a:r>
            <a:r>
              <a:rPr lang="en-IE" b="1" baseline="30000" dirty="0">
                <a:solidFill>
                  <a:srgbClr val="000000"/>
                </a:solidFill>
                <a:ea typeface="+mn-lt"/>
                <a:cs typeface="+mn-lt"/>
              </a:rPr>
              <a:t>Def</a:t>
            </a:r>
            <a:r>
              <a:rPr lang="en-IE" dirty="0">
                <a:solidFill>
                  <a:srgbClr val="000000"/>
                </a:solidFill>
                <a:ea typeface="+mn-lt"/>
                <a:cs typeface="+mn-lt"/>
              </a:rPr>
              <a:t> Refers to all the money received over a period of time. Income </a:t>
            </a:r>
            <a:endParaRPr lang="en-US" dirty="0">
              <a:solidFill>
                <a:srgbClr val="000000"/>
              </a:solidFill>
              <a:ea typeface="+mn-lt"/>
              <a:cs typeface="+mn-lt"/>
            </a:endParaRPr>
          </a:p>
          <a:p>
            <a:pPr>
              <a:buNone/>
            </a:pPr>
            <a:r>
              <a:rPr lang="en-IE" dirty="0">
                <a:solidFill>
                  <a:srgbClr val="000000"/>
                </a:solidFill>
                <a:ea typeface="+mn-lt"/>
                <a:cs typeface="+mn-lt"/>
              </a:rPr>
              <a:t>comes in a variety of different types and sources. For example, a wage</a:t>
            </a:r>
            <a:endParaRPr lang="en-US" dirty="0">
              <a:solidFill>
                <a:srgbClr val="000000"/>
              </a:solidFill>
              <a:cs typeface="Calibri"/>
            </a:endParaRPr>
          </a:p>
          <a:p>
            <a:pPr>
              <a:buNone/>
            </a:pPr>
            <a:endParaRPr lang="en-IE" dirty="0">
              <a:solidFill>
                <a:srgbClr val="000000"/>
              </a:solidFill>
              <a:ea typeface="+mn-lt"/>
              <a:cs typeface="+mn-lt"/>
            </a:endParaRPr>
          </a:p>
          <a:p>
            <a:pPr>
              <a:buNone/>
            </a:pPr>
            <a:r>
              <a:rPr lang="en-IE" b="1" dirty="0">
                <a:solidFill>
                  <a:srgbClr val="000000"/>
                </a:solidFill>
                <a:ea typeface="+mn-lt"/>
                <a:cs typeface="+mn-lt"/>
              </a:rPr>
              <a:t>Benefit in Kind (BIK)</a:t>
            </a:r>
            <a:r>
              <a:rPr lang="en-IE" dirty="0">
                <a:solidFill>
                  <a:srgbClr val="000000"/>
                </a:solidFill>
                <a:ea typeface="+mn-lt"/>
                <a:cs typeface="+mn-lt"/>
              </a:rPr>
              <a:t> </a:t>
            </a:r>
            <a:r>
              <a:rPr lang="en-IE" b="1" baseline="30000" dirty="0">
                <a:solidFill>
                  <a:srgbClr val="000000"/>
                </a:solidFill>
                <a:ea typeface="+mn-lt"/>
                <a:cs typeface="+mn-lt"/>
              </a:rPr>
              <a:t>Def</a:t>
            </a:r>
            <a:r>
              <a:rPr lang="en-IE" dirty="0">
                <a:solidFill>
                  <a:srgbClr val="000000"/>
                </a:solidFill>
                <a:ea typeface="+mn-lt"/>
                <a:cs typeface="+mn-lt"/>
              </a:rPr>
              <a:t> This is when an individual doesn't receive cash but </a:t>
            </a:r>
          </a:p>
          <a:p>
            <a:pPr>
              <a:buNone/>
            </a:pPr>
            <a:r>
              <a:rPr lang="en-IE" dirty="0">
                <a:solidFill>
                  <a:srgbClr val="000000"/>
                </a:solidFill>
                <a:ea typeface="+mn-lt"/>
                <a:cs typeface="+mn-lt"/>
              </a:rPr>
              <a:t>Receives goods or service that have a money value for example health </a:t>
            </a:r>
          </a:p>
          <a:p>
            <a:pPr>
              <a:buNone/>
            </a:pPr>
            <a:r>
              <a:rPr lang="en-IE" dirty="0">
                <a:solidFill>
                  <a:srgbClr val="000000"/>
                </a:solidFill>
                <a:ea typeface="+mn-lt"/>
                <a:cs typeface="+mn-lt"/>
              </a:rPr>
              <a:t>Insurance. They  are also known as perks or fringe benefits.</a:t>
            </a:r>
          </a:p>
          <a:p>
            <a:pPr marL="0" indent="0">
              <a:buNone/>
            </a:pPr>
            <a:endParaRPr lang="en-IE" dirty="0">
              <a:solidFill>
                <a:srgbClr val="000000"/>
              </a:solidFill>
              <a:cs typeface="Calibri"/>
            </a:endParaRPr>
          </a:p>
        </p:txBody>
      </p:sp>
    </p:spTree>
    <p:extLst>
      <p:ext uri="{BB962C8B-B14F-4D97-AF65-F5344CB8AC3E}">
        <p14:creationId xmlns:p14="http://schemas.microsoft.com/office/powerpoint/2010/main" val="392092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rmAutofit fontScale="92500" lnSpcReduction="10000"/>
          </a:bodyPr>
          <a:lstStyle/>
          <a:p>
            <a:pPr>
              <a:buNone/>
            </a:pPr>
            <a:r>
              <a:rPr lang="en-IE" b="1" dirty="0">
                <a:ea typeface="+mn-lt"/>
                <a:cs typeface="+mn-lt"/>
              </a:rPr>
              <a:t>Regular Income</a:t>
            </a:r>
            <a:r>
              <a:rPr lang="en-IE" dirty="0">
                <a:ea typeface="+mn-lt"/>
                <a:cs typeface="+mn-lt"/>
              </a:rPr>
              <a:t> </a:t>
            </a:r>
            <a:r>
              <a:rPr lang="en-IE" b="1" baseline="30000" dirty="0">
                <a:ea typeface="+mn-lt"/>
                <a:cs typeface="+mn-lt"/>
              </a:rPr>
              <a:t>Def</a:t>
            </a:r>
            <a:r>
              <a:rPr lang="en-IE" dirty="0">
                <a:ea typeface="+mn-lt"/>
                <a:cs typeface="+mn-lt"/>
              </a:rPr>
              <a:t> Some source of finance are received </a:t>
            </a:r>
            <a:endParaRPr lang="en-US" dirty="0"/>
          </a:p>
          <a:p>
            <a:pPr>
              <a:buNone/>
            </a:pPr>
            <a:r>
              <a:rPr lang="en-IE" dirty="0">
                <a:ea typeface="+mn-lt"/>
                <a:cs typeface="+mn-lt"/>
              </a:rPr>
              <a:t>on regular basis (Every month/wee) for example Wages, salaries </a:t>
            </a:r>
          </a:p>
          <a:p>
            <a:pPr>
              <a:buNone/>
            </a:pPr>
            <a:r>
              <a:rPr lang="en-IE" dirty="0">
                <a:ea typeface="+mn-lt"/>
                <a:cs typeface="+mn-lt"/>
              </a:rPr>
              <a:t>and Child benefit</a:t>
            </a:r>
          </a:p>
          <a:p>
            <a:pPr>
              <a:buNone/>
            </a:pPr>
            <a:endParaRPr lang="en-IE" b="1" dirty="0">
              <a:cs typeface="Calibri"/>
            </a:endParaRPr>
          </a:p>
          <a:p>
            <a:pPr>
              <a:buNone/>
            </a:pPr>
            <a:r>
              <a:rPr lang="en-IE" b="1" dirty="0">
                <a:ea typeface="+mn-lt"/>
                <a:cs typeface="+mn-lt"/>
              </a:rPr>
              <a:t>Irregular Income</a:t>
            </a:r>
            <a:r>
              <a:rPr lang="en-IE" dirty="0">
                <a:ea typeface="+mn-lt"/>
                <a:cs typeface="+mn-lt"/>
              </a:rPr>
              <a:t> </a:t>
            </a:r>
            <a:r>
              <a:rPr lang="en-IE" b="1" baseline="30000" dirty="0">
                <a:ea typeface="+mn-lt"/>
                <a:cs typeface="+mn-lt"/>
              </a:rPr>
              <a:t>Def</a:t>
            </a:r>
            <a:r>
              <a:rPr lang="en-IE" dirty="0">
                <a:ea typeface="+mn-lt"/>
                <a:cs typeface="+mn-lt"/>
              </a:rPr>
              <a:t> This type of income is unpredictable and is </a:t>
            </a:r>
            <a:endParaRPr lang="en-IE">
              <a:ea typeface="+mn-lt"/>
              <a:cs typeface="+mn-lt"/>
            </a:endParaRPr>
          </a:p>
          <a:p>
            <a:pPr>
              <a:buNone/>
            </a:pPr>
            <a:r>
              <a:rPr lang="en-IE" dirty="0">
                <a:ea typeface="+mn-lt"/>
                <a:cs typeface="+mn-lt"/>
              </a:rPr>
              <a:t>not received every week or month for example Overtime</a:t>
            </a:r>
            <a:endParaRPr lang="en-IE" dirty="0"/>
          </a:p>
          <a:p>
            <a:pPr>
              <a:buNone/>
            </a:pPr>
            <a:endParaRPr lang="en-IE" dirty="0">
              <a:solidFill>
                <a:srgbClr val="000000"/>
              </a:solidFill>
              <a:ea typeface="+mn-lt"/>
              <a:cs typeface="+mn-lt"/>
            </a:endParaRPr>
          </a:p>
          <a:p>
            <a:pPr marL="0" indent="0">
              <a:buNone/>
            </a:pPr>
            <a:endParaRPr lang="en-IE" dirty="0">
              <a:solidFill>
                <a:srgbClr val="000000"/>
              </a:solidFill>
              <a:cs typeface="Calibri"/>
            </a:endParaRPr>
          </a:p>
        </p:txBody>
      </p:sp>
    </p:spTree>
    <p:extLst>
      <p:ext uri="{BB962C8B-B14F-4D97-AF65-F5344CB8AC3E}">
        <p14:creationId xmlns:p14="http://schemas.microsoft.com/office/powerpoint/2010/main" val="3979109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rmAutofit fontScale="92500" lnSpcReduction="10000"/>
          </a:bodyPr>
          <a:lstStyle/>
          <a:p>
            <a:pPr>
              <a:buNone/>
            </a:pPr>
            <a:r>
              <a:rPr lang="en-IE" b="1" dirty="0">
                <a:ea typeface="+mn-lt"/>
                <a:cs typeface="+mn-lt"/>
              </a:rPr>
              <a:t>Regular Income</a:t>
            </a:r>
            <a:r>
              <a:rPr lang="en-IE" dirty="0">
                <a:ea typeface="+mn-lt"/>
                <a:cs typeface="+mn-lt"/>
              </a:rPr>
              <a:t> </a:t>
            </a:r>
            <a:r>
              <a:rPr lang="en-IE" b="1" baseline="30000" dirty="0">
                <a:ea typeface="+mn-lt"/>
                <a:cs typeface="+mn-lt"/>
              </a:rPr>
              <a:t>Def</a:t>
            </a:r>
            <a:r>
              <a:rPr lang="en-IE" dirty="0">
                <a:ea typeface="+mn-lt"/>
                <a:cs typeface="+mn-lt"/>
              </a:rPr>
              <a:t> Some source of finance are received </a:t>
            </a:r>
            <a:endParaRPr lang="en-US" dirty="0"/>
          </a:p>
          <a:p>
            <a:pPr>
              <a:buNone/>
            </a:pPr>
            <a:r>
              <a:rPr lang="en-IE" dirty="0">
                <a:ea typeface="+mn-lt"/>
                <a:cs typeface="+mn-lt"/>
              </a:rPr>
              <a:t>on regular basis (Every month/wee) for example Wages, salaries </a:t>
            </a:r>
          </a:p>
          <a:p>
            <a:pPr>
              <a:buNone/>
            </a:pPr>
            <a:r>
              <a:rPr lang="en-IE" dirty="0">
                <a:ea typeface="+mn-lt"/>
                <a:cs typeface="+mn-lt"/>
              </a:rPr>
              <a:t>and Child benefit</a:t>
            </a:r>
          </a:p>
          <a:p>
            <a:pPr>
              <a:buNone/>
            </a:pPr>
            <a:endParaRPr lang="en-IE" b="1" dirty="0">
              <a:cs typeface="Calibri"/>
            </a:endParaRPr>
          </a:p>
          <a:p>
            <a:pPr>
              <a:buNone/>
            </a:pPr>
            <a:r>
              <a:rPr lang="en-IE" b="1" dirty="0">
                <a:ea typeface="+mn-lt"/>
                <a:cs typeface="+mn-lt"/>
              </a:rPr>
              <a:t>Irregular Income</a:t>
            </a:r>
            <a:r>
              <a:rPr lang="en-IE" dirty="0">
                <a:ea typeface="+mn-lt"/>
                <a:cs typeface="+mn-lt"/>
              </a:rPr>
              <a:t> </a:t>
            </a:r>
            <a:r>
              <a:rPr lang="en-IE" b="1" baseline="30000" dirty="0">
                <a:ea typeface="+mn-lt"/>
                <a:cs typeface="+mn-lt"/>
              </a:rPr>
              <a:t>Def</a:t>
            </a:r>
            <a:r>
              <a:rPr lang="en-IE" dirty="0">
                <a:ea typeface="+mn-lt"/>
                <a:cs typeface="+mn-lt"/>
              </a:rPr>
              <a:t> This type of income is unpredictable and is </a:t>
            </a:r>
            <a:endParaRPr lang="en-IE">
              <a:ea typeface="+mn-lt"/>
              <a:cs typeface="+mn-lt"/>
            </a:endParaRPr>
          </a:p>
          <a:p>
            <a:pPr>
              <a:buNone/>
            </a:pPr>
            <a:r>
              <a:rPr lang="en-IE" dirty="0">
                <a:ea typeface="+mn-lt"/>
                <a:cs typeface="+mn-lt"/>
              </a:rPr>
              <a:t>not received every week or month for example Overtime</a:t>
            </a:r>
            <a:endParaRPr lang="en-IE" dirty="0"/>
          </a:p>
          <a:p>
            <a:pPr>
              <a:buNone/>
            </a:pPr>
            <a:endParaRPr lang="en-IE" dirty="0">
              <a:solidFill>
                <a:srgbClr val="000000"/>
              </a:solidFill>
              <a:ea typeface="+mn-lt"/>
              <a:cs typeface="+mn-lt"/>
            </a:endParaRPr>
          </a:p>
          <a:p>
            <a:pPr marL="0" indent="0">
              <a:buNone/>
            </a:pPr>
            <a:endParaRPr lang="en-IE" dirty="0">
              <a:solidFill>
                <a:srgbClr val="000000"/>
              </a:solidFill>
              <a:cs typeface="Calibri"/>
            </a:endParaRPr>
          </a:p>
        </p:txBody>
      </p:sp>
    </p:spTree>
    <p:extLst>
      <p:ext uri="{BB962C8B-B14F-4D97-AF65-F5344CB8AC3E}">
        <p14:creationId xmlns:p14="http://schemas.microsoft.com/office/powerpoint/2010/main" val="150264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rmAutofit fontScale="85000" lnSpcReduction="20000"/>
          </a:bodyPr>
          <a:lstStyle/>
          <a:p>
            <a:pPr>
              <a:buNone/>
            </a:pPr>
            <a:r>
              <a:rPr lang="en-IE" b="1" dirty="0">
                <a:ea typeface="+mn-lt"/>
                <a:cs typeface="+mn-lt"/>
              </a:rPr>
              <a:t>Salaries</a:t>
            </a:r>
            <a:r>
              <a:rPr lang="en-IE" dirty="0">
                <a:ea typeface="+mn-lt"/>
                <a:cs typeface="+mn-lt"/>
              </a:rPr>
              <a:t> </a:t>
            </a:r>
            <a:r>
              <a:rPr lang="en-IE" b="1" baseline="30000" dirty="0">
                <a:ea typeface="+mn-lt"/>
                <a:cs typeface="+mn-lt"/>
              </a:rPr>
              <a:t>Def</a:t>
            </a:r>
            <a:r>
              <a:rPr lang="en-IE" dirty="0">
                <a:ea typeface="+mn-lt"/>
                <a:cs typeface="+mn-lt"/>
              </a:rPr>
              <a:t> This is a fixed payment made to an employee for work carried </a:t>
            </a:r>
            <a:endParaRPr lang="en-US" dirty="0">
              <a:ea typeface="+mn-lt"/>
              <a:cs typeface="+mn-lt"/>
            </a:endParaRPr>
          </a:p>
          <a:p>
            <a:pPr>
              <a:buNone/>
            </a:pPr>
            <a:r>
              <a:rPr lang="en-IE" dirty="0">
                <a:ea typeface="+mn-lt"/>
                <a:cs typeface="+mn-lt"/>
              </a:rPr>
              <a:t>out. It is usually paid monthly. Employees who receive a salary don’t </a:t>
            </a:r>
          </a:p>
          <a:p>
            <a:pPr>
              <a:buNone/>
            </a:pPr>
            <a:r>
              <a:rPr lang="en-IE" dirty="0">
                <a:ea typeface="+mn-lt"/>
                <a:cs typeface="+mn-lt"/>
              </a:rPr>
              <a:t>receive overtime payments</a:t>
            </a:r>
            <a:endParaRPr lang="en-IE" dirty="0">
              <a:cs typeface="Calibri" panose="020F0502020204030204"/>
            </a:endParaRPr>
          </a:p>
          <a:p>
            <a:pPr>
              <a:buNone/>
            </a:pPr>
            <a:r>
              <a:rPr lang="en-IE" b="1" dirty="0">
                <a:ea typeface="+mn-lt"/>
                <a:cs typeface="+mn-lt"/>
              </a:rPr>
              <a:t>Wage</a:t>
            </a:r>
            <a:r>
              <a:rPr lang="en-IE" dirty="0">
                <a:ea typeface="+mn-lt"/>
                <a:cs typeface="+mn-lt"/>
              </a:rPr>
              <a:t> </a:t>
            </a:r>
            <a:r>
              <a:rPr lang="en-IE" b="1" baseline="30000" dirty="0">
                <a:ea typeface="+mn-lt"/>
                <a:cs typeface="+mn-lt"/>
              </a:rPr>
              <a:t>Def</a:t>
            </a:r>
            <a:r>
              <a:rPr lang="en-IE" dirty="0">
                <a:ea typeface="+mn-lt"/>
                <a:cs typeface="+mn-lt"/>
              </a:rPr>
              <a:t> This is a payment for work done. These payments vary form one </a:t>
            </a:r>
          </a:p>
          <a:p>
            <a:pPr>
              <a:buNone/>
            </a:pPr>
            <a:r>
              <a:rPr lang="en-IE" dirty="0">
                <a:ea typeface="+mn-lt"/>
                <a:cs typeface="+mn-lt"/>
              </a:rPr>
              <a:t>period to the next as it depends on how many hours have been worked in </a:t>
            </a:r>
            <a:endParaRPr lang="en-IE" dirty="0">
              <a:cs typeface="Calibri" panose="020F0502020204030204"/>
            </a:endParaRPr>
          </a:p>
          <a:p>
            <a:pPr>
              <a:buNone/>
            </a:pPr>
            <a:r>
              <a:rPr lang="en-IE" dirty="0">
                <a:ea typeface="+mn-lt"/>
                <a:cs typeface="+mn-lt"/>
              </a:rPr>
              <a:t>that period. These wages include</a:t>
            </a:r>
            <a:endParaRPr lang="en-IE" dirty="0"/>
          </a:p>
          <a:p>
            <a:pPr>
              <a:buNone/>
            </a:pPr>
            <a:r>
              <a:rPr lang="en-IE" b="1" dirty="0">
                <a:ea typeface="+mn-lt"/>
                <a:cs typeface="+mn-lt"/>
              </a:rPr>
              <a:t>Time Rate</a:t>
            </a:r>
            <a:r>
              <a:rPr lang="en-IE" dirty="0">
                <a:ea typeface="+mn-lt"/>
                <a:cs typeface="+mn-lt"/>
              </a:rPr>
              <a:t> </a:t>
            </a:r>
            <a:r>
              <a:rPr lang="en-IE" b="1" baseline="30000" dirty="0">
                <a:ea typeface="+mn-lt"/>
                <a:cs typeface="+mn-lt"/>
              </a:rPr>
              <a:t>Def</a:t>
            </a:r>
            <a:r>
              <a:rPr lang="en-IE" dirty="0">
                <a:ea typeface="+mn-lt"/>
                <a:cs typeface="+mn-lt"/>
              </a:rPr>
              <a:t> This is calculate based on the number of hours worked</a:t>
            </a:r>
          </a:p>
          <a:p>
            <a:pPr>
              <a:buNone/>
            </a:pPr>
            <a:endParaRPr lang="en-IE" dirty="0">
              <a:ea typeface="+mn-lt"/>
              <a:cs typeface="+mn-lt"/>
            </a:endParaRPr>
          </a:p>
          <a:p>
            <a:pPr>
              <a:buNone/>
            </a:pPr>
            <a:endParaRPr lang="en-IE" dirty="0">
              <a:cs typeface="Calibri"/>
            </a:endParaRPr>
          </a:p>
          <a:p>
            <a:pPr>
              <a:buNone/>
            </a:pPr>
            <a:endParaRPr lang="en-IE" dirty="0">
              <a:solidFill>
                <a:srgbClr val="000000"/>
              </a:solidFill>
              <a:ea typeface="+mn-lt"/>
              <a:cs typeface="+mn-lt"/>
            </a:endParaRPr>
          </a:p>
          <a:p>
            <a:pPr marL="0" indent="0">
              <a:buNone/>
            </a:pPr>
            <a:endParaRPr lang="en-IE" dirty="0">
              <a:solidFill>
                <a:srgbClr val="000000"/>
              </a:solidFill>
              <a:cs typeface="Calibri"/>
            </a:endParaRPr>
          </a:p>
        </p:txBody>
      </p:sp>
    </p:spTree>
    <p:extLst>
      <p:ext uri="{BB962C8B-B14F-4D97-AF65-F5344CB8AC3E}">
        <p14:creationId xmlns:p14="http://schemas.microsoft.com/office/powerpoint/2010/main" val="124215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3355334"/>
          </a:xfrm>
        </p:spPr>
        <p:txBody>
          <a:bodyPr vert="horz" lIns="91440" tIns="45720" rIns="91440" bIns="45720" rtlCol="0" anchor="t">
            <a:normAutofit fontScale="92500"/>
          </a:bodyPr>
          <a:lstStyle/>
          <a:p>
            <a:pPr>
              <a:buNone/>
            </a:pPr>
            <a:r>
              <a:rPr lang="en-IE" sz="2400" b="1" dirty="0">
                <a:ea typeface="+mn-lt"/>
                <a:cs typeface="+mn-lt"/>
              </a:rPr>
              <a:t>Overtime </a:t>
            </a:r>
            <a:r>
              <a:rPr lang="en-IE" sz="2400" dirty="0">
                <a:ea typeface="+mn-lt"/>
                <a:cs typeface="+mn-lt"/>
              </a:rPr>
              <a:t> </a:t>
            </a:r>
            <a:r>
              <a:rPr lang="en-IE" sz="2400" b="1" baseline="30000" dirty="0">
                <a:ea typeface="+mn-lt"/>
                <a:cs typeface="+mn-lt"/>
              </a:rPr>
              <a:t>Def</a:t>
            </a:r>
            <a:r>
              <a:rPr lang="en-IE" sz="2400" dirty="0">
                <a:ea typeface="+mn-lt"/>
                <a:cs typeface="+mn-lt"/>
              </a:rPr>
              <a:t> This is paid when an employee works longer that 39 hours a week. For </a:t>
            </a:r>
          </a:p>
          <a:p>
            <a:pPr>
              <a:buNone/>
            </a:pPr>
            <a:r>
              <a:rPr lang="en-IE" sz="2400">
                <a:ea typeface="+mn-lt"/>
                <a:cs typeface="+mn-lt"/>
              </a:rPr>
              <a:t>every hour worked over this they will receive a higher rate of pay - double time</a:t>
            </a:r>
            <a:endParaRPr lang="en-IE" sz="2400">
              <a:cs typeface="Calibri"/>
            </a:endParaRPr>
          </a:p>
          <a:p>
            <a:pPr>
              <a:buNone/>
            </a:pPr>
            <a:r>
              <a:rPr lang="en-IE" sz="2400" b="1" dirty="0">
                <a:ea typeface="+mn-lt"/>
                <a:cs typeface="+mn-lt"/>
              </a:rPr>
              <a:t>Piece Rate</a:t>
            </a:r>
            <a:r>
              <a:rPr lang="en-IE" sz="2400" dirty="0">
                <a:ea typeface="+mn-lt"/>
                <a:cs typeface="+mn-lt"/>
              </a:rPr>
              <a:t> </a:t>
            </a:r>
            <a:r>
              <a:rPr lang="en-IE" sz="2400" b="1" baseline="30000" dirty="0">
                <a:ea typeface="+mn-lt"/>
                <a:cs typeface="+mn-lt"/>
              </a:rPr>
              <a:t>Def</a:t>
            </a:r>
            <a:r>
              <a:rPr lang="en-IE" sz="2400">
                <a:ea typeface="+mn-lt"/>
                <a:cs typeface="+mn-lt"/>
              </a:rPr>
              <a:t> This is based on the amount of work completed or product produced</a:t>
            </a:r>
            <a:endParaRPr lang="en-IE"/>
          </a:p>
          <a:p>
            <a:pPr>
              <a:buNone/>
            </a:pPr>
            <a:r>
              <a:rPr lang="en-IE" sz="2400" b="1" dirty="0">
                <a:ea typeface="+mn-lt"/>
                <a:cs typeface="+mn-lt"/>
              </a:rPr>
              <a:t>Commission</a:t>
            </a:r>
            <a:r>
              <a:rPr lang="en-IE" sz="2400" dirty="0">
                <a:ea typeface="+mn-lt"/>
                <a:cs typeface="+mn-lt"/>
              </a:rPr>
              <a:t> </a:t>
            </a:r>
            <a:r>
              <a:rPr lang="en-IE" sz="2400" b="1" baseline="30000" dirty="0">
                <a:ea typeface="+mn-lt"/>
                <a:cs typeface="+mn-lt"/>
              </a:rPr>
              <a:t>Def</a:t>
            </a:r>
            <a:r>
              <a:rPr lang="en-IE" sz="2400" dirty="0">
                <a:ea typeface="+mn-lt"/>
                <a:cs typeface="+mn-lt"/>
              </a:rPr>
              <a:t> Sales staff will receive a payment based on the amount of sales they </a:t>
            </a:r>
            <a:endParaRPr lang="en-IE" sz="2400">
              <a:ea typeface="+mn-lt"/>
              <a:cs typeface="+mn-lt"/>
            </a:endParaRPr>
          </a:p>
          <a:p>
            <a:pPr>
              <a:buNone/>
            </a:pPr>
            <a:r>
              <a:rPr lang="en-IE" sz="2400">
                <a:ea typeface="+mn-lt"/>
                <a:cs typeface="+mn-lt"/>
              </a:rPr>
              <a:t>achieve.It rewards staff so the more they sell the more commission they receive.</a:t>
            </a:r>
            <a:endParaRPr lang="en-IE" sz="2400">
              <a:cs typeface="Calibri"/>
            </a:endParaRPr>
          </a:p>
          <a:p>
            <a:pPr>
              <a:buNone/>
            </a:pPr>
            <a:r>
              <a:rPr lang="en-IE" sz="2400" b="1" dirty="0">
                <a:ea typeface="+mn-lt"/>
                <a:cs typeface="+mn-lt"/>
              </a:rPr>
              <a:t>Bonus </a:t>
            </a:r>
            <a:r>
              <a:rPr lang="en-IE" sz="2400" dirty="0">
                <a:ea typeface="+mn-lt"/>
                <a:cs typeface="+mn-lt"/>
              </a:rPr>
              <a:t> </a:t>
            </a:r>
            <a:r>
              <a:rPr lang="en-IE" sz="2400" b="1" baseline="30000" dirty="0">
                <a:ea typeface="+mn-lt"/>
                <a:cs typeface="+mn-lt"/>
              </a:rPr>
              <a:t>Def</a:t>
            </a:r>
            <a:r>
              <a:rPr lang="en-IE" sz="2400" dirty="0">
                <a:ea typeface="+mn-lt"/>
                <a:cs typeface="+mn-lt"/>
              </a:rPr>
              <a:t> These are extra payment on top of an employee’s basis wage. They are </a:t>
            </a:r>
          </a:p>
          <a:p>
            <a:pPr>
              <a:buNone/>
            </a:pPr>
            <a:r>
              <a:rPr lang="en-IE" sz="2400">
                <a:ea typeface="+mn-lt"/>
                <a:cs typeface="+mn-lt"/>
              </a:rPr>
              <a:t>usually</a:t>
            </a:r>
            <a:endParaRPr lang="en-IE"/>
          </a:p>
          <a:p>
            <a:pPr>
              <a:buNone/>
            </a:pPr>
            <a:endParaRPr lang="en-IE" sz="2400" dirty="0">
              <a:cs typeface="Calibri"/>
            </a:endParaRPr>
          </a:p>
          <a:p>
            <a:pPr>
              <a:buNone/>
            </a:pPr>
            <a:endParaRPr lang="en-IE" sz="2400" dirty="0">
              <a:solidFill>
                <a:srgbClr val="000000"/>
              </a:solidFill>
              <a:ea typeface="+mn-lt"/>
              <a:cs typeface="+mn-lt"/>
            </a:endParaRPr>
          </a:p>
          <a:p>
            <a:pPr marL="0" indent="0">
              <a:buNone/>
            </a:pPr>
            <a:endParaRPr lang="en-IE" sz="2400" dirty="0">
              <a:solidFill>
                <a:srgbClr val="000000"/>
              </a:solidFill>
              <a:cs typeface="Calibri"/>
            </a:endParaRPr>
          </a:p>
        </p:txBody>
      </p:sp>
    </p:spTree>
    <p:extLst>
      <p:ext uri="{BB962C8B-B14F-4D97-AF65-F5344CB8AC3E}">
        <p14:creationId xmlns:p14="http://schemas.microsoft.com/office/powerpoint/2010/main" val="2196945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3355334"/>
          </a:xfrm>
        </p:spPr>
        <p:txBody>
          <a:bodyPr vert="horz" lIns="91440" tIns="45720" rIns="91440" bIns="45720" rtlCol="0" anchor="t">
            <a:normAutofit/>
          </a:bodyPr>
          <a:lstStyle/>
          <a:p>
            <a:pPr>
              <a:buNone/>
            </a:pPr>
            <a:r>
              <a:rPr lang="en-IE" sz="2400" b="1">
                <a:ea typeface="+mn-lt"/>
                <a:cs typeface="+mn-lt"/>
              </a:rPr>
              <a:t>Gross Pay</a:t>
            </a:r>
            <a:r>
              <a:rPr lang="en-IE" sz="2400" dirty="0">
                <a:ea typeface="+mn-lt"/>
                <a:cs typeface="+mn-lt"/>
              </a:rPr>
              <a:t> </a:t>
            </a:r>
            <a:r>
              <a:rPr lang="en-IE" sz="2400" b="1" baseline="30000">
                <a:ea typeface="+mn-lt"/>
                <a:cs typeface="+mn-lt"/>
              </a:rPr>
              <a:t>Def</a:t>
            </a:r>
            <a:r>
              <a:rPr lang="en-IE" sz="2400">
                <a:ea typeface="+mn-lt"/>
                <a:cs typeface="+mn-lt"/>
              </a:rPr>
              <a:t> This is the employees paid before any deductions. It is basis pay </a:t>
            </a:r>
            <a:endParaRPr lang="en-US"/>
          </a:p>
          <a:p>
            <a:pPr>
              <a:buNone/>
            </a:pPr>
            <a:r>
              <a:rPr lang="en-IE" sz="2400">
                <a:ea typeface="+mn-lt"/>
                <a:cs typeface="+mn-lt"/>
              </a:rPr>
              <a:t>plus any extra income for example overtime</a:t>
            </a:r>
            <a:endParaRPr lang="en-IE"/>
          </a:p>
          <a:p>
            <a:pPr>
              <a:buNone/>
            </a:pPr>
            <a:endParaRPr lang="en-IE" sz="2400" dirty="0">
              <a:ea typeface="+mn-lt"/>
              <a:cs typeface="+mn-lt"/>
            </a:endParaRPr>
          </a:p>
          <a:p>
            <a:pPr>
              <a:buNone/>
            </a:pPr>
            <a:r>
              <a:rPr lang="en-IE" sz="2400" b="1">
                <a:ea typeface="+mn-lt"/>
                <a:cs typeface="+mn-lt"/>
              </a:rPr>
              <a:t>Net Pay</a:t>
            </a:r>
            <a:r>
              <a:rPr lang="en-IE" sz="2400" dirty="0">
                <a:ea typeface="+mn-lt"/>
                <a:cs typeface="+mn-lt"/>
              </a:rPr>
              <a:t> </a:t>
            </a:r>
            <a:r>
              <a:rPr lang="en-IE" sz="2400" b="1" baseline="30000">
                <a:ea typeface="+mn-lt"/>
                <a:cs typeface="+mn-lt"/>
              </a:rPr>
              <a:t>Def</a:t>
            </a:r>
            <a:r>
              <a:rPr lang="en-IE" sz="2400">
                <a:ea typeface="+mn-lt"/>
                <a:cs typeface="+mn-lt"/>
              </a:rPr>
              <a:t> This is also known as take home pay. It is the money left after </a:t>
            </a:r>
          </a:p>
          <a:p>
            <a:pPr>
              <a:buNone/>
            </a:pPr>
            <a:r>
              <a:rPr lang="en-IE" sz="2400">
                <a:ea typeface="+mn-lt"/>
                <a:cs typeface="+mn-lt"/>
              </a:rPr>
              <a:t>deduction are taken away from Gross Pay</a:t>
            </a:r>
            <a:endParaRPr lang="en-IE"/>
          </a:p>
          <a:p>
            <a:pPr>
              <a:buNone/>
            </a:pPr>
            <a:endParaRPr lang="en-IE" sz="2400" dirty="0">
              <a:ea typeface="+mn-lt"/>
              <a:cs typeface="+mn-lt"/>
            </a:endParaRPr>
          </a:p>
          <a:p>
            <a:pPr>
              <a:buNone/>
            </a:pPr>
            <a:endParaRPr lang="en-IE" sz="2400" dirty="0">
              <a:cs typeface="Calibri"/>
            </a:endParaRPr>
          </a:p>
          <a:p>
            <a:pPr>
              <a:buNone/>
            </a:pPr>
            <a:endParaRPr lang="en-IE" sz="2400" dirty="0">
              <a:cs typeface="Calibri"/>
            </a:endParaRPr>
          </a:p>
          <a:p>
            <a:pPr>
              <a:buNone/>
            </a:pPr>
            <a:endParaRPr lang="en-IE" sz="2400" dirty="0">
              <a:solidFill>
                <a:srgbClr val="000000"/>
              </a:solidFill>
              <a:ea typeface="+mn-lt"/>
              <a:cs typeface="+mn-lt"/>
            </a:endParaRPr>
          </a:p>
          <a:p>
            <a:pPr marL="0" indent="0">
              <a:buNone/>
            </a:pPr>
            <a:endParaRPr lang="en-IE" sz="2400" dirty="0">
              <a:solidFill>
                <a:srgbClr val="000000"/>
              </a:solidFill>
              <a:cs typeface="Calibri"/>
            </a:endParaRPr>
          </a:p>
        </p:txBody>
      </p:sp>
    </p:spTree>
    <p:extLst>
      <p:ext uri="{BB962C8B-B14F-4D97-AF65-F5344CB8AC3E}">
        <p14:creationId xmlns:p14="http://schemas.microsoft.com/office/powerpoint/2010/main" val="2185127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3355334"/>
          </a:xfrm>
        </p:spPr>
        <p:txBody>
          <a:bodyPr vert="horz" lIns="91440" tIns="45720" rIns="91440" bIns="45720" rtlCol="0" anchor="t">
            <a:normAutofit lnSpcReduction="10000"/>
          </a:bodyPr>
          <a:lstStyle/>
          <a:p>
            <a:pPr marL="0" indent="0">
              <a:buNone/>
            </a:pPr>
            <a:r>
              <a:rPr lang="en-IE" sz="2400" b="1">
                <a:ea typeface="+mn-lt"/>
                <a:cs typeface="+mn-lt"/>
              </a:rPr>
              <a:t>Statutory</a:t>
            </a:r>
            <a:r>
              <a:rPr lang="en-IE" sz="2400" b="1" dirty="0">
                <a:ea typeface="+mn-lt"/>
                <a:cs typeface="+mn-lt"/>
              </a:rPr>
              <a:t> </a:t>
            </a:r>
            <a:r>
              <a:rPr lang="en-IE" sz="2400" b="1" baseline="30000">
                <a:ea typeface="+mn-lt"/>
                <a:cs typeface="+mn-lt"/>
              </a:rPr>
              <a:t>Def</a:t>
            </a:r>
            <a:r>
              <a:rPr lang="en-IE" sz="2400">
                <a:ea typeface="+mn-lt"/>
                <a:cs typeface="+mn-lt"/>
              </a:rPr>
              <a:t> These are compulsory deduction and must be paid by law. This money is paid to the Government to run the Country. For Example, PAYE</a:t>
            </a:r>
            <a:endParaRPr lang="en-IE">
              <a:cs typeface="Calibri"/>
            </a:endParaRPr>
          </a:p>
          <a:p>
            <a:pPr marL="0" indent="0">
              <a:buNone/>
            </a:pPr>
            <a:r>
              <a:rPr lang="en-IE" sz="2400" b="1">
                <a:ea typeface="+mn-lt"/>
                <a:cs typeface="+mn-lt"/>
              </a:rPr>
              <a:t>Voluntary Deductions</a:t>
            </a:r>
            <a:r>
              <a:rPr lang="en-IE" sz="2400" dirty="0">
                <a:ea typeface="+mn-lt"/>
                <a:cs typeface="+mn-lt"/>
              </a:rPr>
              <a:t> </a:t>
            </a:r>
            <a:r>
              <a:rPr lang="en-IE" sz="2400" b="1" baseline="30000">
                <a:ea typeface="+mn-lt"/>
                <a:cs typeface="+mn-lt"/>
              </a:rPr>
              <a:t>Def</a:t>
            </a:r>
            <a:r>
              <a:rPr lang="en-IE" sz="2400">
                <a:ea typeface="+mn-lt"/>
                <a:cs typeface="+mn-lt"/>
              </a:rPr>
              <a:t> These are deduction that are not compulsory, and the employee will choose to pay them for example Union fees VHI</a:t>
            </a:r>
          </a:p>
          <a:p>
            <a:pPr>
              <a:buNone/>
            </a:pPr>
            <a:r>
              <a:rPr lang="en-IE" sz="2400" b="1">
                <a:ea typeface="+mn-lt"/>
                <a:cs typeface="+mn-lt"/>
              </a:rPr>
              <a:t>Disposal Income</a:t>
            </a:r>
            <a:r>
              <a:rPr lang="en-IE" sz="2400" dirty="0">
                <a:ea typeface="+mn-lt"/>
                <a:cs typeface="+mn-lt"/>
              </a:rPr>
              <a:t>  </a:t>
            </a:r>
            <a:r>
              <a:rPr lang="en-IE" sz="2400" b="1" baseline="30000">
                <a:ea typeface="+mn-lt"/>
                <a:cs typeface="+mn-lt"/>
              </a:rPr>
              <a:t>Def</a:t>
            </a:r>
            <a:r>
              <a:rPr lang="en-IE" sz="2400">
                <a:ea typeface="+mn-lt"/>
                <a:cs typeface="+mn-lt"/>
              </a:rPr>
              <a:t> This is the money that the employee has left over after </a:t>
            </a:r>
          </a:p>
          <a:p>
            <a:pPr>
              <a:buNone/>
            </a:pPr>
            <a:r>
              <a:rPr lang="en-IE" sz="2400">
                <a:ea typeface="+mn-lt"/>
                <a:cs typeface="+mn-lt"/>
              </a:rPr>
              <a:t>all income tax and compulsory payment have been paid.</a:t>
            </a:r>
            <a:endParaRPr lang="en-IE"/>
          </a:p>
          <a:p>
            <a:pPr>
              <a:buNone/>
            </a:pPr>
            <a:r>
              <a:rPr lang="en-IE" sz="2400" b="1">
                <a:ea typeface="+mn-lt"/>
                <a:cs typeface="+mn-lt"/>
              </a:rPr>
              <a:t>Discretionary Income</a:t>
            </a:r>
            <a:r>
              <a:rPr lang="en-IE" sz="2400" dirty="0">
                <a:ea typeface="+mn-lt"/>
                <a:cs typeface="+mn-lt"/>
              </a:rPr>
              <a:t>  </a:t>
            </a:r>
            <a:r>
              <a:rPr lang="en-IE" sz="2400" b="1" baseline="30000">
                <a:ea typeface="+mn-lt"/>
                <a:cs typeface="+mn-lt"/>
              </a:rPr>
              <a:t>Def</a:t>
            </a:r>
            <a:r>
              <a:rPr lang="en-IE" sz="2400">
                <a:ea typeface="+mn-lt"/>
                <a:cs typeface="+mn-lt"/>
              </a:rPr>
              <a:t> This is the money that an employee has left over </a:t>
            </a:r>
          </a:p>
          <a:p>
            <a:pPr>
              <a:buNone/>
            </a:pPr>
            <a:r>
              <a:rPr lang="en-IE" sz="2400">
                <a:ea typeface="+mn-lt"/>
                <a:cs typeface="+mn-lt"/>
              </a:rPr>
              <a:t>after all taxes and essential spending has been paid</a:t>
            </a:r>
            <a:endParaRPr lang="en-IE"/>
          </a:p>
          <a:p>
            <a:pPr>
              <a:buNone/>
            </a:pPr>
            <a:endParaRPr lang="en-IE" sz="2400" dirty="0">
              <a:cs typeface="Calibri"/>
            </a:endParaRPr>
          </a:p>
          <a:p>
            <a:pPr>
              <a:buNone/>
            </a:pPr>
            <a:endParaRPr lang="en-IE" sz="2400" dirty="0">
              <a:cs typeface="Calibri"/>
            </a:endParaRPr>
          </a:p>
          <a:p>
            <a:pPr>
              <a:buNone/>
            </a:pPr>
            <a:endParaRPr lang="en-IE" sz="2400" dirty="0">
              <a:solidFill>
                <a:srgbClr val="000000"/>
              </a:solidFill>
              <a:ea typeface="+mn-lt"/>
              <a:cs typeface="+mn-lt"/>
            </a:endParaRPr>
          </a:p>
          <a:p>
            <a:pPr>
              <a:buNone/>
            </a:pPr>
            <a:endParaRPr lang="en-IE" sz="2400" dirty="0">
              <a:solidFill>
                <a:srgbClr val="000000"/>
              </a:solidFill>
              <a:cs typeface="Calibri"/>
            </a:endParaRPr>
          </a:p>
          <a:p>
            <a:pPr marL="0" indent="0">
              <a:buNone/>
            </a:pPr>
            <a:endParaRPr lang="en-IE" sz="2400" dirty="0">
              <a:solidFill>
                <a:srgbClr val="000000"/>
              </a:solidFill>
              <a:cs typeface="Calibri"/>
            </a:endParaRPr>
          </a:p>
        </p:txBody>
      </p:sp>
    </p:spTree>
    <p:extLst>
      <p:ext uri="{BB962C8B-B14F-4D97-AF65-F5344CB8AC3E}">
        <p14:creationId xmlns:p14="http://schemas.microsoft.com/office/powerpoint/2010/main" val="24039507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Strand 1 (Income)</vt:lpstr>
      <vt:lpstr>Learning Intentions</vt:lpstr>
      <vt:lpstr>KEY TERMS</vt:lpstr>
      <vt:lpstr>KEY TERMS</vt:lpstr>
      <vt:lpstr>KEY TERMS</vt:lpstr>
      <vt:lpstr>KEY TERMS</vt:lpstr>
      <vt:lpstr>KEY TERMS</vt:lpstr>
      <vt:lpstr>KEY TERMS</vt:lpstr>
      <vt:lpstr>KEY TERMS</vt:lpstr>
      <vt:lpstr>WHAT IS INCOME</vt:lpstr>
      <vt:lpstr>REGULAR INCOME v IRREGULAR INCOME</vt:lpstr>
      <vt:lpstr>INCOME FROM EMPLOYMENT</vt:lpstr>
      <vt:lpstr>PAYMENT RECEIVED</vt:lpstr>
      <vt:lpstr>Deductions</vt:lpstr>
      <vt:lpstr>Deductions</vt:lpstr>
      <vt:lpstr>Deductions</vt:lpstr>
      <vt:lpstr>Disposal Income </vt:lpstr>
      <vt:lpstr>Discretionary Income </vt:lpstr>
      <vt:lpstr>INCOME CALCULATIONS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222</cp:revision>
  <dcterms:created xsi:type="dcterms:W3CDTF">2020-12-31T16:55:13Z</dcterms:created>
  <dcterms:modified xsi:type="dcterms:W3CDTF">2021-01-01T15:45:58Z</dcterms:modified>
</cp:coreProperties>
</file>