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6" r:id="rId9"/>
    <p:sldId id="267" r:id="rId10"/>
    <p:sldId id="268" r:id="rId11"/>
    <p:sldId id="269" r:id="rId12"/>
    <p:sldId id="261" r:id="rId13"/>
    <p:sldId id="260" r:id="rId14"/>
    <p:sldId id="270"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B4E356-00F4-45EE-913E-C90D066806ED}" v="730" dt="2021-01-02T17:48:07.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rryanjcb.weebly.com/tutorials---budget-question---113.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Stand 1</a:t>
            </a:r>
            <a:br>
              <a:rPr lang="en-US" dirty="0">
                <a:cs typeface="Calibri Light"/>
              </a:rPr>
            </a:br>
            <a:r>
              <a:rPr lang="en-US" dirty="0">
                <a:cs typeface="Calibri Light"/>
              </a:rPr>
              <a:t>(Expenditure)</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ea typeface="+mn-lt"/>
                <a:cs typeface="+mn-lt"/>
              </a:rPr>
              <a:t>1.2 Identify and classify sources of income and expenditure, compare options available to best manage financial resources, evaluating the risks associated with each option and making informed and responsible judgements</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2CFD7FB-2933-426A-950A-581684CCAA18}"/>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CURRENT EXPENDITURE V CAPITAL EXPENDITURE</a:t>
            </a:r>
            <a:endParaRPr lang="en-US" sz="4000">
              <a:solidFill>
                <a:srgbClr val="FFFFFF"/>
              </a:solidFill>
            </a:endParaRPr>
          </a:p>
        </p:txBody>
      </p:sp>
      <p:sp>
        <p:nvSpPr>
          <p:cNvPr id="3" name="Content Placeholder 2">
            <a:extLst>
              <a:ext uri="{FF2B5EF4-FFF2-40B4-BE49-F238E27FC236}">
                <a16:creationId xmlns:a16="http://schemas.microsoft.com/office/drawing/2014/main" id="{D258E169-8234-4329-B55C-286AF05BEC5B}"/>
              </a:ext>
            </a:extLst>
          </p:cNvPr>
          <p:cNvSpPr>
            <a:spLocks noGrp="1"/>
          </p:cNvSpPr>
          <p:nvPr>
            <p:ph idx="1"/>
          </p:nvPr>
        </p:nvSpPr>
        <p:spPr>
          <a:xfrm>
            <a:off x="1179226" y="3092970"/>
            <a:ext cx="9833548" cy="2693976"/>
          </a:xfrm>
        </p:spPr>
        <p:txBody>
          <a:bodyPr vert="horz" lIns="91440" tIns="45720" rIns="91440" bIns="45720" rtlCol="0" anchor="t">
            <a:normAutofit lnSpcReduction="10000"/>
          </a:bodyPr>
          <a:lstStyle/>
          <a:p>
            <a:pPr marL="0" indent="0">
              <a:buNone/>
            </a:pPr>
            <a:r>
              <a:rPr lang="en-IE" sz="2000" b="1">
                <a:solidFill>
                  <a:srgbClr val="000000"/>
                </a:solidFill>
                <a:ea typeface="+mn-lt"/>
                <a:cs typeface="+mn-lt"/>
              </a:rPr>
              <a:t>Current Expenditure</a:t>
            </a:r>
            <a:r>
              <a:rPr lang="en-US" sz="2000" dirty="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type of expenditure is continuous and regular. It is also known as the day to day expenditure. </a:t>
            </a:r>
            <a:endParaRPr lang="en-US" sz="2000" dirty="0">
              <a:solidFill>
                <a:srgbClr val="000000"/>
              </a:solidFill>
              <a:ea typeface="+mn-lt"/>
              <a:cs typeface="+mn-lt"/>
            </a:endParaRPr>
          </a:p>
          <a:p>
            <a:pPr marL="0" indent="0">
              <a:buNone/>
            </a:pPr>
            <a:r>
              <a:rPr lang="en-IE" sz="2000">
                <a:solidFill>
                  <a:srgbClr val="000000"/>
                </a:solidFill>
                <a:ea typeface="+mn-lt"/>
                <a:cs typeface="+mn-lt"/>
              </a:rPr>
              <a:t>Examples of this type of expenditure include 1) Groceries</a:t>
            </a:r>
            <a:r>
              <a:rPr lang="en-US" sz="2000" dirty="0">
                <a:solidFill>
                  <a:srgbClr val="000000"/>
                </a:solidFill>
                <a:ea typeface="+mn-lt"/>
                <a:cs typeface="+mn-lt"/>
              </a:rPr>
              <a:t> </a:t>
            </a:r>
            <a:r>
              <a:rPr lang="en-IE" sz="2000">
                <a:solidFill>
                  <a:srgbClr val="000000"/>
                </a:solidFill>
                <a:ea typeface="+mn-lt"/>
                <a:cs typeface="+mn-lt"/>
              </a:rPr>
              <a:t>2) Utility Bills</a:t>
            </a:r>
            <a:r>
              <a:rPr lang="en-US" sz="2000" dirty="0">
                <a:solidFill>
                  <a:srgbClr val="000000"/>
                </a:solidFill>
                <a:ea typeface="+mn-lt"/>
                <a:cs typeface="+mn-lt"/>
              </a:rPr>
              <a:t> </a:t>
            </a:r>
            <a:r>
              <a:rPr lang="en-IE" sz="2000">
                <a:solidFill>
                  <a:srgbClr val="000000"/>
                </a:solidFill>
                <a:ea typeface="+mn-lt"/>
                <a:cs typeface="+mn-lt"/>
              </a:rPr>
              <a:t>3) Rent</a:t>
            </a:r>
            <a:r>
              <a:rPr lang="en-US" sz="2000" dirty="0">
                <a:solidFill>
                  <a:srgbClr val="000000"/>
                </a:solidFill>
                <a:ea typeface="+mn-lt"/>
                <a:cs typeface="+mn-lt"/>
              </a:rPr>
              <a:t> </a:t>
            </a:r>
            <a:r>
              <a:rPr lang="en-IE" sz="2000">
                <a:solidFill>
                  <a:srgbClr val="000000"/>
                </a:solidFill>
                <a:ea typeface="+mn-lt"/>
                <a:cs typeface="+mn-lt"/>
              </a:rPr>
              <a:t>4) Educations</a:t>
            </a:r>
            <a:endParaRPr lang="en-US" sz="2000" dirty="0">
              <a:solidFill>
                <a:srgbClr val="000000"/>
              </a:solidFill>
              <a:ea typeface="+mn-lt"/>
              <a:cs typeface="+mn-lt"/>
            </a:endParaRPr>
          </a:p>
          <a:p>
            <a:pPr marL="0" indent="0">
              <a:buNone/>
            </a:pPr>
            <a:endParaRPr lang="en-IE" sz="2000" b="1" dirty="0">
              <a:solidFill>
                <a:srgbClr val="000000"/>
              </a:solidFill>
              <a:ea typeface="+mn-lt"/>
              <a:cs typeface="+mn-lt"/>
            </a:endParaRPr>
          </a:p>
          <a:p>
            <a:pPr marL="0" indent="0">
              <a:buNone/>
            </a:pPr>
            <a:r>
              <a:rPr lang="en-IE" sz="2000" b="1">
                <a:solidFill>
                  <a:srgbClr val="000000"/>
                </a:solidFill>
                <a:ea typeface="+mn-lt"/>
                <a:cs typeface="+mn-lt"/>
              </a:rPr>
              <a:t>Capital Expenditure</a:t>
            </a:r>
            <a:r>
              <a:rPr lang="en-US" sz="2000" dirty="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type of expenditure is less regular that current expenditure and may be a once off payment or not repeated for a long time. </a:t>
            </a:r>
            <a:endParaRPr lang="en-US" sz="2000" dirty="0">
              <a:solidFill>
                <a:srgbClr val="000000"/>
              </a:solidFill>
              <a:ea typeface="+mn-lt"/>
              <a:cs typeface="+mn-lt"/>
            </a:endParaRPr>
          </a:p>
          <a:p>
            <a:pPr marL="0" indent="0">
              <a:buNone/>
            </a:pPr>
            <a:r>
              <a:rPr lang="en-IE" sz="2000">
                <a:solidFill>
                  <a:srgbClr val="000000"/>
                </a:solidFill>
                <a:ea typeface="+mn-lt"/>
                <a:cs typeface="+mn-lt"/>
              </a:rPr>
              <a:t>Examples of this type of expenditure include 1) A new Car</a:t>
            </a:r>
            <a:r>
              <a:rPr lang="en-US" sz="2000" dirty="0">
                <a:solidFill>
                  <a:srgbClr val="000000"/>
                </a:solidFill>
                <a:ea typeface="+mn-lt"/>
                <a:cs typeface="+mn-lt"/>
              </a:rPr>
              <a:t> </a:t>
            </a:r>
            <a:r>
              <a:rPr lang="en-IE" sz="2000">
                <a:solidFill>
                  <a:srgbClr val="000000"/>
                </a:solidFill>
                <a:ea typeface="+mn-lt"/>
                <a:cs typeface="+mn-lt"/>
              </a:rPr>
              <a:t>2) A lab top</a:t>
            </a:r>
            <a:r>
              <a:rPr lang="en-US" sz="2000" dirty="0">
                <a:solidFill>
                  <a:srgbClr val="000000"/>
                </a:solidFill>
                <a:ea typeface="+mn-lt"/>
                <a:cs typeface="+mn-lt"/>
              </a:rPr>
              <a:t> </a:t>
            </a:r>
            <a:r>
              <a:rPr lang="en-IE" sz="2000">
                <a:solidFill>
                  <a:srgbClr val="000000"/>
                </a:solidFill>
                <a:ea typeface="+mn-lt"/>
                <a:cs typeface="+mn-lt"/>
              </a:rPr>
              <a:t>4) Washing Machine</a:t>
            </a:r>
            <a:r>
              <a:rPr lang="en-US" sz="2000" dirty="0">
                <a:solidFill>
                  <a:srgbClr val="000000"/>
                </a:solidFill>
                <a:ea typeface="+mn-lt"/>
                <a:cs typeface="+mn-lt"/>
              </a:rPr>
              <a:t> </a:t>
            </a:r>
            <a:r>
              <a:rPr lang="en-IE" sz="2000">
                <a:solidFill>
                  <a:srgbClr val="000000"/>
                </a:solidFill>
                <a:ea typeface="+mn-lt"/>
                <a:cs typeface="+mn-lt"/>
              </a:rPr>
              <a:t>4) Furniture</a:t>
            </a:r>
            <a:endParaRPr lang="en-US" sz="2000">
              <a:solidFill>
                <a:srgbClr val="000000"/>
              </a:solidFill>
              <a:ea typeface="+mn-lt"/>
              <a:cs typeface="+mn-lt"/>
            </a:endParaRPr>
          </a:p>
          <a:p>
            <a:endParaRPr lang="en-US" sz="1900">
              <a:solidFill>
                <a:srgbClr val="000000"/>
              </a:solidFill>
              <a:cs typeface="Calibri"/>
            </a:endParaRPr>
          </a:p>
        </p:txBody>
      </p:sp>
    </p:spTree>
    <p:extLst>
      <p:ext uri="{BB962C8B-B14F-4D97-AF65-F5344CB8AC3E}">
        <p14:creationId xmlns:p14="http://schemas.microsoft.com/office/powerpoint/2010/main" val="1929730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9DF7159-335F-43A6-BA6A-944DBB7B8EBE}"/>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GUIDELINES FOR EFFECTIVE SPENDING</a:t>
            </a:r>
            <a:endParaRPr lang="en-US" sz="4000">
              <a:solidFill>
                <a:srgbClr val="FFFFFF"/>
              </a:solidFill>
            </a:endParaRPr>
          </a:p>
        </p:txBody>
      </p:sp>
      <p:sp>
        <p:nvSpPr>
          <p:cNvPr id="3" name="Content Placeholder 2">
            <a:extLst>
              <a:ext uri="{FF2B5EF4-FFF2-40B4-BE49-F238E27FC236}">
                <a16:creationId xmlns:a16="http://schemas.microsoft.com/office/drawing/2014/main" id="{368775E8-E04F-4C1E-BB32-B84C9E28B67E}"/>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sz="2400">
                <a:solidFill>
                  <a:srgbClr val="000000"/>
                </a:solidFill>
                <a:ea typeface="+mn-lt"/>
                <a:cs typeface="+mn-lt"/>
              </a:rPr>
              <a:t>Household should be very careful that they don’t over spend and only buy thing that they can afford. TO do this they should following these 6 tips to help they spend their hard earn money wisely</a:t>
            </a:r>
            <a:endParaRPr lang="en-US" sz="2400" dirty="0">
              <a:solidFill>
                <a:srgbClr val="000000"/>
              </a:solidFill>
              <a:ea typeface="+mn-lt"/>
              <a:cs typeface="+mn-lt"/>
            </a:endParaRPr>
          </a:p>
          <a:p>
            <a:pPr marL="0" indent="0">
              <a:buNone/>
            </a:pPr>
            <a:r>
              <a:rPr lang="en-IE" sz="2400">
                <a:solidFill>
                  <a:srgbClr val="000000"/>
                </a:solidFill>
                <a:ea typeface="+mn-lt"/>
                <a:cs typeface="+mn-lt"/>
              </a:rPr>
              <a:t>1. Prepare a Budget</a:t>
            </a:r>
            <a:r>
              <a:rPr lang="en-US" sz="2400" dirty="0">
                <a:solidFill>
                  <a:srgbClr val="000000"/>
                </a:solidFill>
                <a:ea typeface="+mn-lt"/>
                <a:cs typeface="+mn-lt"/>
              </a:rPr>
              <a:t> </a:t>
            </a:r>
          </a:p>
          <a:p>
            <a:pPr marL="0" indent="0">
              <a:buNone/>
            </a:pPr>
            <a:r>
              <a:rPr lang="en-IE" sz="2400">
                <a:solidFill>
                  <a:srgbClr val="000000"/>
                </a:solidFill>
                <a:ea typeface="+mn-lt"/>
                <a:cs typeface="+mn-lt"/>
              </a:rPr>
              <a:t>2. Prioritise Expenditure</a:t>
            </a:r>
            <a:endParaRPr lang="en-US" sz="2400" dirty="0">
              <a:solidFill>
                <a:srgbClr val="000000"/>
              </a:solidFill>
              <a:ea typeface="+mn-lt"/>
              <a:cs typeface="+mn-lt"/>
            </a:endParaRPr>
          </a:p>
          <a:p>
            <a:pPr marL="0" indent="0">
              <a:buNone/>
            </a:pPr>
            <a:r>
              <a:rPr lang="en-IE" sz="2400">
                <a:solidFill>
                  <a:srgbClr val="000000"/>
                </a:solidFill>
                <a:ea typeface="+mn-lt"/>
                <a:cs typeface="+mn-lt"/>
              </a:rPr>
              <a:t>3. Avoid Impulse Buying</a:t>
            </a:r>
            <a:r>
              <a:rPr lang="en-US" sz="2400" dirty="0">
                <a:solidFill>
                  <a:srgbClr val="000000"/>
                </a:solidFill>
                <a:ea typeface="+mn-lt"/>
                <a:cs typeface="+mn-lt"/>
              </a:rPr>
              <a:t> </a:t>
            </a:r>
          </a:p>
          <a:p>
            <a:pPr marL="0" indent="0">
              <a:buNone/>
            </a:pPr>
            <a:endParaRPr lang="en-IE" sz="2400"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2149300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2C82EEC-D421-4C0C-8928-16BAC33935BE}"/>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GUIDELINES FOR EFFECTIVE SPENDING</a:t>
            </a:r>
            <a:endParaRPr lang="en-US" sz="4000">
              <a:solidFill>
                <a:srgbClr val="FFFFFF"/>
              </a:solidFill>
            </a:endParaRPr>
          </a:p>
        </p:txBody>
      </p:sp>
      <p:sp>
        <p:nvSpPr>
          <p:cNvPr id="3" name="Content Placeholder 2">
            <a:extLst>
              <a:ext uri="{FF2B5EF4-FFF2-40B4-BE49-F238E27FC236}">
                <a16:creationId xmlns:a16="http://schemas.microsoft.com/office/drawing/2014/main" id="{DCADE93E-F31E-4423-B137-5A0DB7B089EA}"/>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IE" sz="2600">
                <a:solidFill>
                  <a:srgbClr val="000000"/>
                </a:solidFill>
                <a:ea typeface="+mn-lt"/>
                <a:cs typeface="+mn-lt"/>
              </a:rPr>
              <a:t>4. Beware of False Economies</a:t>
            </a:r>
            <a:endParaRPr lang="en-US" sz="2600">
              <a:ea typeface="+mn-lt"/>
              <a:cs typeface="+mn-lt"/>
            </a:endParaRPr>
          </a:p>
          <a:p>
            <a:pPr marL="0" indent="0">
              <a:buNone/>
            </a:pPr>
            <a:r>
              <a:rPr lang="en-IE" sz="2600">
                <a:solidFill>
                  <a:srgbClr val="000000"/>
                </a:solidFill>
                <a:ea typeface="+mn-lt"/>
                <a:cs typeface="+mn-lt"/>
              </a:rPr>
              <a:t>5. Consider Opportunity Costs</a:t>
            </a:r>
            <a:r>
              <a:rPr lang="en-US" sz="2600" dirty="0">
                <a:solidFill>
                  <a:srgbClr val="000000"/>
                </a:solidFill>
                <a:ea typeface="+mn-lt"/>
                <a:cs typeface="+mn-lt"/>
              </a:rPr>
              <a:t> </a:t>
            </a:r>
            <a:endParaRPr lang="en-US" sz="2600" dirty="0">
              <a:ea typeface="+mn-lt"/>
              <a:cs typeface="+mn-lt"/>
            </a:endParaRPr>
          </a:p>
          <a:p>
            <a:pPr marL="0" indent="0">
              <a:buNone/>
            </a:pPr>
            <a:r>
              <a:rPr lang="en-IE" sz="2600">
                <a:solidFill>
                  <a:srgbClr val="000000"/>
                </a:solidFill>
                <a:ea typeface="+mn-lt"/>
                <a:cs typeface="+mn-lt"/>
              </a:rPr>
              <a:t>6. Check Bills, Invoices and Interest Rates</a:t>
            </a:r>
            <a:endParaRPr lang="en-US"/>
          </a:p>
          <a:p>
            <a:pPr marL="0" indent="0">
              <a:buNone/>
            </a:pPr>
            <a:endParaRPr lang="en-IE" sz="2600" dirty="0">
              <a:solidFill>
                <a:srgbClr val="000000"/>
              </a:solidFill>
              <a:ea typeface="+mn-lt"/>
              <a:cs typeface="+mn-lt"/>
            </a:endParaRPr>
          </a:p>
          <a:p>
            <a:endParaRPr lang="en-US" sz="2600" dirty="0">
              <a:solidFill>
                <a:srgbClr val="000000"/>
              </a:solidFill>
              <a:cs typeface="Calibri"/>
            </a:endParaRPr>
          </a:p>
        </p:txBody>
      </p:sp>
    </p:spTree>
    <p:extLst>
      <p:ext uri="{BB962C8B-B14F-4D97-AF65-F5344CB8AC3E}">
        <p14:creationId xmlns:p14="http://schemas.microsoft.com/office/powerpoint/2010/main" val="1597526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EB2C984-715A-49E2-BA72-15D6F027F4F2}"/>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SOLUTION TO OVERSPENDING</a:t>
            </a:r>
            <a:endParaRPr lang="en-US" sz="4000">
              <a:solidFill>
                <a:srgbClr val="FFFFFF"/>
              </a:solidFill>
            </a:endParaRPr>
          </a:p>
        </p:txBody>
      </p:sp>
      <p:sp>
        <p:nvSpPr>
          <p:cNvPr id="3" name="Content Placeholder 2">
            <a:extLst>
              <a:ext uri="{FF2B5EF4-FFF2-40B4-BE49-F238E27FC236}">
                <a16:creationId xmlns:a16="http://schemas.microsoft.com/office/drawing/2014/main" id="{1EEE98FF-104A-4947-B496-0B23844719EF}"/>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sz="2400">
                <a:solidFill>
                  <a:srgbClr val="000000"/>
                </a:solidFill>
                <a:ea typeface="+mn-lt"/>
                <a:cs typeface="+mn-lt"/>
              </a:rPr>
              <a:t>If you keep up to date records of you spending, you can put into place measure to prevent overspending. You can also follow these 7 tips</a:t>
            </a:r>
            <a:endParaRPr lang="en-US" sz="2400" dirty="0">
              <a:solidFill>
                <a:srgbClr val="000000"/>
              </a:solidFill>
              <a:ea typeface="+mn-lt"/>
              <a:cs typeface="+mn-lt"/>
            </a:endParaRPr>
          </a:p>
          <a:p>
            <a:pPr marL="0" indent="0">
              <a:buNone/>
            </a:pPr>
            <a:r>
              <a:rPr lang="en-IE" sz="2400">
                <a:solidFill>
                  <a:srgbClr val="000000"/>
                </a:solidFill>
                <a:ea typeface="+mn-lt"/>
                <a:cs typeface="+mn-lt"/>
              </a:rPr>
              <a:t>1. Cut back on spending</a:t>
            </a:r>
            <a:r>
              <a:rPr lang="en-US" sz="2400" dirty="0">
                <a:solidFill>
                  <a:srgbClr val="000000"/>
                </a:solidFill>
                <a:ea typeface="+mn-lt"/>
                <a:cs typeface="+mn-lt"/>
              </a:rPr>
              <a:t> </a:t>
            </a:r>
          </a:p>
          <a:p>
            <a:pPr marL="0" indent="0">
              <a:buNone/>
            </a:pPr>
            <a:r>
              <a:rPr lang="en-IE" sz="2400">
                <a:solidFill>
                  <a:srgbClr val="000000"/>
                </a:solidFill>
                <a:ea typeface="+mn-lt"/>
                <a:cs typeface="+mn-lt"/>
              </a:rPr>
              <a:t>2. Postpone non-essential spending</a:t>
            </a:r>
            <a:endParaRPr lang="en-US" sz="2400" dirty="0">
              <a:solidFill>
                <a:srgbClr val="000000"/>
              </a:solidFill>
              <a:ea typeface="+mn-lt"/>
              <a:cs typeface="+mn-lt"/>
            </a:endParaRPr>
          </a:p>
          <a:p>
            <a:pPr marL="0" indent="0">
              <a:buNone/>
            </a:pPr>
            <a:r>
              <a:rPr lang="en-IE" sz="2400">
                <a:solidFill>
                  <a:srgbClr val="000000"/>
                </a:solidFill>
                <a:ea typeface="+mn-lt"/>
                <a:cs typeface="+mn-lt"/>
              </a:rPr>
              <a:t>3. Spread large payments over a longer period of time</a:t>
            </a:r>
            <a:r>
              <a:rPr lang="en-US" sz="2400" dirty="0">
                <a:solidFill>
                  <a:srgbClr val="000000"/>
                </a:solidFill>
                <a:ea typeface="+mn-lt"/>
                <a:cs typeface="+mn-lt"/>
              </a:rPr>
              <a:t> </a:t>
            </a:r>
          </a:p>
          <a:p>
            <a:pPr marL="0" indent="0">
              <a:buNone/>
            </a:pPr>
            <a:endParaRPr lang="en-IE" sz="200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3008134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EB2C984-715A-49E2-BA72-15D6F027F4F2}"/>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SOLUTION TO OVERSPENDING</a:t>
            </a:r>
            <a:endParaRPr lang="en-US" sz="4000">
              <a:solidFill>
                <a:srgbClr val="FFFFFF"/>
              </a:solidFill>
            </a:endParaRPr>
          </a:p>
        </p:txBody>
      </p:sp>
      <p:sp>
        <p:nvSpPr>
          <p:cNvPr id="3" name="Content Placeholder 2">
            <a:extLst>
              <a:ext uri="{FF2B5EF4-FFF2-40B4-BE49-F238E27FC236}">
                <a16:creationId xmlns:a16="http://schemas.microsoft.com/office/drawing/2014/main" id="{1EEE98FF-104A-4947-B496-0B23844719EF}"/>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sz="2400">
                <a:solidFill>
                  <a:srgbClr val="000000"/>
                </a:solidFill>
                <a:ea typeface="+mn-lt"/>
                <a:cs typeface="+mn-lt"/>
              </a:rPr>
              <a:t>4. Generate extra Income</a:t>
            </a:r>
            <a:endParaRPr lang="en-US" sz="2400" dirty="0">
              <a:solidFill>
                <a:srgbClr val="000000"/>
              </a:solidFill>
              <a:ea typeface="+mn-lt"/>
              <a:cs typeface="+mn-lt"/>
            </a:endParaRPr>
          </a:p>
          <a:p>
            <a:pPr marL="0" indent="0">
              <a:buNone/>
            </a:pPr>
            <a:r>
              <a:rPr lang="en-IE" sz="2400">
                <a:solidFill>
                  <a:srgbClr val="000000"/>
                </a:solidFill>
                <a:ea typeface="+mn-lt"/>
                <a:cs typeface="+mn-lt"/>
              </a:rPr>
              <a:t>5. Use savings or surplus money from previous months</a:t>
            </a:r>
            <a:r>
              <a:rPr lang="en-US" sz="2400" dirty="0">
                <a:solidFill>
                  <a:srgbClr val="000000"/>
                </a:solidFill>
                <a:ea typeface="+mn-lt"/>
                <a:cs typeface="+mn-lt"/>
              </a:rPr>
              <a:t> </a:t>
            </a:r>
          </a:p>
          <a:p>
            <a:pPr marL="0" indent="0">
              <a:buNone/>
            </a:pPr>
            <a:r>
              <a:rPr lang="en-IE" sz="2400">
                <a:solidFill>
                  <a:srgbClr val="000000"/>
                </a:solidFill>
                <a:ea typeface="+mn-lt"/>
                <a:cs typeface="+mn-lt"/>
              </a:rPr>
              <a:t>6. Borrow Money</a:t>
            </a:r>
            <a:endParaRPr lang="en-US" sz="2400"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3436770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2C82EEC-D421-4C0C-8928-16BAC33935BE}"/>
              </a:ext>
            </a:extLst>
          </p:cNvPr>
          <p:cNvSpPr>
            <a:spLocks noGrp="1"/>
          </p:cNvSpPr>
          <p:nvPr>
            <p:ph type="title"/>
          </p:nvPr>
        </p:nvSpPr>
        <p:spPr>
          <a:xfrm>
            <a:off x="1179226" y="826680"/>
            <a:ext cx="9833548" cy="1325563"/>
          </a:xfrm>
        </p:spPr>
        <p:txBody>
          <a:bodyPr>
            <a:normAutofit/>
          </a:bodyPr>
          <a:lstStyle/>
          <a:p>
            <a:pPr algn="ctr"/>
            <a:r>
              <a:rPr lang="en-IE" sz="4000" b="1" dirty="0">
                <a:solidFill>
                  <a:srgbClr val="FFFFFF"/>
                </a:solidFill>
                <a:ea typeface="+mj-lt"/>
                <a:cs typeface="+mj-lt"/>
              </a:rPr>
              <a:t>RECORDING AND PLANNING </a:t>
            </a:r>
            <a:r>
              <a:rPr lang="en-IE" sz="4000" b="1">
                <a:solidFill>
                  <a:srgbClr val="FFFFFF"/>
                </a:solidFill>
                <a:ea typeface="+mj-lt"/>
                <a:cs typeface="+mj-lt"/>
              </a:rPr>
              <a:t>HOUSEHOLD</a:t>
            </a:r>
            <a:r>
              <a:rPr lang="en-IE" sz="4000" b="1" dirty="0">
                <a:solidFill>
                  <a:srgbClr val="FFFFFF"/>
                </a:solidFill>
                <a:ea typeface="+mj-lt"/>
                <a:cs typeface="+mj-lt"/>
              </a:rPr>
              <a:t> EXPENDITURE</a:t>
            </a:r>
            <a:endParaRPr lang="en-IE" sz="4000" dirty="0">
              <a:solidFill>
                <a:srgbClr val="FFFFFF"/>
              </a:solidFill>
              <a:ea typeface="+mj-lt"/>
              <a:cs typeface="+mj-lt"/>
            </a:endParaRPr>
          </a:p>
        </p:txBody>
      </p:sp>
      <p:sp>
        <p:nvSpPr>
          <p:cNvPr id="3" name="Content Placeholder 2">
            <a:extLst>
              <a:ext uri="{FF2B5EF4-FFF2-40B4-BE49-F238E27FC236}">
                <a16:creationId xmlns:a16="http://schemas.microsoft.com/office/drawing/2014/main" id="{DCADE93E-F31E-4423-B137-5A0DB7B089EA}"/>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sz="2000">
                <a:ea typeface="+mn-lt"/>
                <a:cs typeface="+mn-lt"/>
              </a:rPr>
              <a:t>As part of the Junior cert you will have to fill in an analysed cash book and complete a cash budget. </a:t>
            </a:r>
          </a:p>
          <a:p>
            <a:pPr marL="0" indent="0">
              <a:buNone/>
            </a:pPr>
            <a:r>
              <a:rPr lang="en-IE" sz="2000">
                <a:ea typeface="+mn-lt"/>
                <a:cs typeface="+mn-lt"/>
              </a:rPr>
              <a:t>See the following tutorial Videos</a:t>
            </a:r>
          </a:p>
          <a:p>
            <a:pPr marL="0" indent="0">
              <a:buNone/>
            </a:pPr>
            <a:r>
              <a:rPr lang="en-IE" sz="2000">
                <a:ea typeface="+mn-lt"/>
                <a:cs typeface="+mn-lt"/>
              </a:rPr>
              <a:t>Household budgets - </a:t>
            </a:r>
            <a:r>
              <a:rPr lang="en-IE" sz="2000" dirty="0">
                <a:ea typeface="+mn-lt"/>
                <a:cs typeface="+mn-lt"/>
                <a:hlinkClick r:id="rId3"/>
              </a:rPr>
              <a:t>https://mrryanjcb.weebly.com/tutorials---budget-question---113.html</a:t>
            </a:r>
            <a:endParaRPr lang="en-IE" sz="2000" dirty="0">
              <a:ea typeface="+mn-lt"/>
              <a:cs typeface="+mn-lt"/>
            </a:endParaRPr>
          </a:p>
          <a:p>
            <a:pPr marL="0" indent="0">
              <a:buNone/>
            </a:pPr>
            <a:r>
              <a:rPr lang="en-IE" sz="2000">
                <a:ea typeface="+mn-lt"/>
                <a:cs typeface="+mn-lt"/>
              </a:rPr>
              <a:t>Analysed Cash Book - https://mrryanjcb.weebly.com/tutorial-videos---analyzed-cash-book-112.html</a:t>
            </a:r>
            <a:endParaRPr lang="en-IE" sz="2000" dirty="0">
              <a:ea typeface="+mn-lt"/>
              <a:cs typeface="+mn-lt"/>
            </a:endParaRPr>
          </a:p>
        </p:txBody>
      </p:sp>
    </p:spTree>
    <p:extLst>
      <p:ext uri="{BB962C8B-B14F-4D97-AF65-F5344CB8AC3E}">
        <p14:creationId xmlns:p14="http://schemas.microsoft.com/office/powerpoint/2010/main" val="301616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153101F-8405-488C-9212-1F08C3F4A2B9}"/>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cs typeface="Calibri Light"/>
              </a:rPr>
              <a:t>Key Terms</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C041B400-71A1-42C1-99D9-3414D4F3185F}"/>
              </a:ext>
            </a:extLst>
          </p:cNvPr>
          <p:cNvSpPr>
            <a:spLocks noGrp="1"/>
          </p:cNvSpPr>
          <p:nvPr>
            <p:ph idx="1"/>
          </p:nvPr>
        </p:nvSpPr>
        <p:spPr>
          <a:xfrm>
            <a:off x="1179226" y="3092970"/>
            <a:ext cx="9833548" cy="2693976"/>
          </a:xfrm>
        </p:spPr>
        <p:txBody>
          <a:bodyPr vert="horz" lIns="91440" tIns="45720" rIns="91440" bIns="45720" rtlCol="0" anchor="t">
            <a:noAutofit/>
          </a:bodyPr>
          <a:lstStyle/>
          <a:p>
            <a:r>
              <a:rPr lang="en-IE" sz="2200" b="1" dirty="0">
                <a:solidFill>
                  <a:srgbClr val="000000"/>
                </a:solidFill>
                <a:ea typeface="+mn-lt"/>
                <a:cs typeface="+mn-lt"/>
              </a:rPr>
              <a:t>Expenditure</a:t>
            </a:r>
            <a:r>
              <a:rPr lang="en-US" sz="2200" dirty="0">
                <a:solidFill>
                  <a:srgbClr val="000000"/>
                </a:solidFill>
                <a:ea typeface="+mn-lt"/>
                <a:cs typeface="+mn-lt"/>
              </a:rPr>
              <a:t> </a:t>
            </a:r>
            <a:r>
              <a:rPr lang="en-IE" sz="2200" b="1" baseline="30000" dirty="0">
                <a:solidFill>
                  <a:srgbClr val="000000"/>
                </a:solidFill>
                <a:ea typeface="+mn-lt"/>
                <a:cs typeface="+mn-lt"/>
              </a:rPr>
              <a:t>Def</a:t>
            </a:r>
            <a:r>
              <a:rPr lang="en-IE" sz="2200" dirty="0">
                <a:solidFill>
                  <a:srgbClr val="000000"/>
                </a:solidFill>
                <a:ea typeface="+mn-lt"/>
                <a:cs typeface="+mn-lt"/>
              </a:rPr>
              <a:t> This refers to what the people choose to spend their income in order to satisfy their needs and wants</a:t>
            </a:r>
          </a:p>
          <a:p>
            <a:r>
              <a:rPr lang="en-IE" sz="2200" b="1" dirty="0">
                <a:solidFill>
                  <a:srgbClr val="000000"/>
                </a:solidFill>
                <a:ea typeface="+mn-lt"/>
                <a:cs typeface="+mn-lt"/>
              </a:rPr>
              <a:t>Fixed Expenditure</a:t>
            </a:r>
            <a:r>
              <a:rPr lang="en-IE" sz="2200" dirty="0">
                <a:solidFill>
                  <a:srgbClr val="000000"/>
                </a:solidFill>
                <a:ea typeface="+mn-lt"/>
                <a:cs typeface="+mn-lt"/>
              </a:rPr>
              <a:t> </a:t>
            </a:r>
            <a:r>
              <a:rPr lang="en-IE" sz="2200" b="1" baseline="30000" dirty="0">
                <a:solidFill>
                  <a:srgbClr val="000000"/>
                </a:solidFill>
                <a:ea typeface="+mn-lt"/>
                <a:cs typeface="+mn-lt"/>
              </a:rPr>
              <a:t>Def</a:t>
            </a:r>
            <a:r>
              <a:rPr lang="en-IE" sz="2200" dirty="0">
                <a:solidFill>
                  <a:srgbClr val="000000"/>
                </a:solidFill>
                <a:ea typeface="+mn-lt"/>
                <a:cs typeface="+mn-lt"/>
              </a:rPr>
              <a:t> This type of expenditure is the same amount of money begin spent each week. This type of expenditure includes the following</a:t>
            </a:r>
          </a:p>
          <a:p>
            <a:r>
              <a:rPr lang="en-IE" sz="2200" b="1" dirty="0">
                <a:solidFill>
                  <a:srgbClr val="000000"/>
                </a:solidFill>
                <a:ea typeface="+mn-lt"/>
                <a:cs typeface="+mn-lt"/>
              </a:rPr>
              <a:t>Irregular Expenditure</a:t>
            </a:r>
            <a:r>
              <a:rPr lang="en-IE" sz="2200" dirty="0">
                <a:solidFill>
                  <a:srgbClr val="000000"/>
                </a:solidFill>
                <a:ea typeface="+mn-lt"/>
                <a:cs typeface="+mn-lt"/>
              </a:rPr>
              <a:t> </a:t>
            </a:r>
            <a:r>
              <a:rPr lang="en-IE" sz="2200" b="1" baseline="30000" dirty="0">
                <a:solidFill>
                  <a:srgbClr val="000000"/>
                </a:solidFill>
                <a:ea typeface="+mn-lt"/>
                <a:cs typeface="+mn-lt"/>
              </a:rPr>
              <a:t>Def</a:t>
            </a:r>
            <a:r>
              <a:rPr lang="en-IE" sz="2200" dirty="0">
                <a:solidFill>
                  <a:srgbClr val="000000"/>
                </a:solidFill>
                <a:ea typeface="+mn-lt"/>
                <a:cs typeface="+mn-lt"/>
              </a:rPr>
              <a:t> This type of expenditure varies in amounts from week to week and they are not as frequent as fixed expenditure. This type of expenditure includes </a:t>
            </a:r>
          </a:p>
        </p:txBody>
      </p:sp>
    </p:spTree>
    <p:extLst>
      <p:ext uri="{BB962C8B-B14F-4D97-AF65-F5344CB8AC3E}">
        <p14:creationId xmlns:p14="http://schemas.microsoft.com/office/powerpoint/2010/main" val="293662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7A3D193-D5A6-46CD-AC17-E824DBCF2B65}"/>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67A34DB1-1733-4D6D-8ABF-448F1A717792}"/>
              </a:ext>
            </a:extLst>
          </p:cNvPr>
          <p:cNvSpPr>
            <a:spLocks noGrp="1"/>
          </p:cNvSpPr>
          <p:nvPr>
            <p:ph idx="1"/>
          </p:nvPr>
        </p:nvSpPr>
        <p:spPr>
          <a:xfrm>
            <a:off x="1179226" y="3092970"/>
            <a:ext cx="9833548" cy="2693976"/>
          </a:xfrm>
        </p:spPr>
        <p:txBody>
          <a:bodyPr vert="horz" lIns="91440" tIns="45720" rIns="91440" bIns="45720" rtlCol="0">
            <a:normAutofit/>
          </a:bodyPr>
          <a:lstStyle/>
          <a:p>
            <a:r>
              <a:rPr lang="en-IE" sz="2000" b="1">
                <a:solidFill>
                  <a:srgbClr val="000000"/>
                </a:solidFill>
                <a:ea typeface="+mn-lt"/>
                <a:cs typeface="+mn-lt"/>
              </a:rPr>
              <a:t>Discretionary</a:t>
            </a:r>
            <a:r>
              <a:rPr lang="en-US"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is spending on non-essential items that we chose to buy. It usually satisfies a want more than a need. For this reason, they should only be bought after essential items have been purchased. This type of expenditure included</a:t>
            </a:r>
            <a:endParaRPr lang="en-US" sz="2000">
              <a:solidFill>
                <a:srgbClr val="000000"/>
              </a:solidFill>
              <a:ea typeface="+mn-lt"/>
              <a:cs typeface="+mn-lt"/>
            </a:endParaRPr>
          </a:p>
          <a:p>
            <a:r>
              <a:rPr lang="en-IE" sz="2000" b="1">
                <a:solidFill>
                  <a:srgbClr val="000000"/>
                </a:solidFill>
                <a:ea typeface="+mn-lt"/>
                <a:cs typeface="+mn-lt"/>
              </a:rPr>
              <a:t>Current Expenditure</a:t>
            </a:r>
            <a:r>
              <a:rPr lang="en-IE"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type of expenditure is continuous and regular. It is also known as the day to day expenditure. Example of this type of expenditure include</a:t>
            </a:r>
          </a:p>
          <a:p>
            <a:r>
              <a:rPr lang="en-IE" sz="2000" b="1">
                <a:solidFill>
                  <a:srgbClr val="000000"/>
                </a:solidFill>
                <a:ea typeface="+mn-lt"/>
                <a:cs typeface="+mn-lt"/>
              </a:rPr>
              <a:t>Capital Expenditure</a:t>
            </a:r>
            <a:r>
              <a:rPr lang="en-IE"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type of expenditure is less regular that current expenditure and may be a once off payment or not repeated for a long time. Example of this type of expenditure include</a:t>
            </a:r>
          </a:p>
          <a:p>
            <a:pPr marL="0" indent="0">
              <a:buNone/>
            </a:pPr>
            <a:endParaRPr lang="en-IE" sz="2000">
              <a:solidFill>
                <a:srgbClr val="000000"/>
              </a:solidFill>
              <a:ea typeface="+mn-lt"/>
              <a:cs typeface="+mn-lt"/>
            </a:endParaRPr>
          </a:p>
          <a:p>
            <a:endParaRPr lang="en-IE" sz="2000">
              <a:solidFill>
                <a:srgbClr val="000000"/>
              </a:solidFill>
              <a:ea typeface="+mn-lt"/>
              <a:cs typeface="+mn-lt"/>
            </a:endParaRPr>
          </a:p>
        </p:txBody>
      </p:sp>
    </p:spTree>
    <p:extLst>
      <p:ext uri="{BB962C8B-B14F-4D97-AF65-F5344CB8AC3E}">
        <p14:creationId xmlns:p14="http://schemas.microsoft.com/office/powerpoint/2010/main" val="2424903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838954F-9540-43A2-ACD4-63B26A02E414}"/>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48E60998-513A-43D7-AC4A-B66BDD50DB82}"/>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sz="2400" b="1">
                <a:solidFill>
                  <a:srgbClr val="000000"/>
                </a:solidFill>
                <a:ea typeface="+mn-lt"/>
                <a:cs typeface="+mn-lt"/>
              </a:rPr>
              <a:t>Impulse Buying</a:t>
            </a:r>
            <a:r>
              <a:rPr lang="en-US" sz="2400" dirty="0">
                <a:solidFill>
                  <a:srgbClr val="000000"/>
                </a:solidFill>
                <a:ea typeface="+mn-lt"/>
                <a:cs typeface="+mn-lt"/>
              </a:rPr>
              <a:t> </a:t>
            </a:r>
            <a:r>
              <a:rPr lang="en-IE" sz="2400" b="1" baseline="30000">
                <a:solidFill>
                  <a:srgbClr val="000000"/>
                </a:solidFill>
                <a:ea typeface="+mn-lt"/>
                <a:cs typeface="+mn-lt"/>
              </a:rPr>
              <a:t>Def</a:t>
            </a:r>
            <a:r>
              <a:rPr lang="en-IE" sz="2400">
                <a:solidFill>
                  <a:srgbClr val="000000"/>
                </a:solidFill>
                <a:ea typeface="+mn-lt"/>
                <a:cs typeface="+mn-lt"/>
              </a:rPr>
              <a:t> This is buying thing that are unplanned or bought on the spur of the moment. These items may not be needed, and you might not be able to afford them</a:t>
            </a:r>
            <a:endParaRPr lang="en-US" sz="2400" dirty="0">
              <a:solidFill>
                <a:srgbClr val="000000"/>
              </a:solidFill>
              <a:ea typeface="+mn-lt"/>
              <a:cs typeface="+mn-lt"/>
            </a:endParaRPr>
          </a:p>
          <a:p>
            <a:r>
              <a:rPr lang="en-IE" sz="2400" b="1">
                <a:solidFill>
                  <a:srgbClr val="000000"/>
                </a:solidFill>
                <a:ea typeface="+mn-lt"/>
                <a:cs typeface="+mn-lt"/>
              </a:rPr>
              <a:t>False Economy</a:t>
            </a:r>
            <a:r>
              <a:rPr lang="en-US" sz="2400" dirty="0">
                <a:solidFill>
                  <a:srgbClr val="000000"/>
                </a:solidFill>
                <a:ea typeface="+mn-lt"/>
                <a:cs typeface="+mn-lt"/>
              </a:rPr>
              <a:t> </a:t>
            </a:r>
            <a:r>
              <a:rPr lang="en-IE" sz="2400" b="1" baseline="30000">
                <a:solidFill>
                  <a:srgbClr val="000000"/>
                </a:solidFill>
                <a:ea typeface="+mn-lt"/>
                <a:cs typeface="+mn-lt"/>
              </a:rPr>
              <a:t>Def</a:t>
            </a:r>
            <a:r>
              <a:rPr lang="en-IE" sz="2400">
                <a:solidFill>
                  <a:srgbClr val="000000"/>
                </a:solidFill>
                <a:ea typeface="+mn-lt"/>
                <a:cs typeface="+mn-lt"/>
              </a:rPr>
              <a:t> This is a purchase that initially appears to be good for money but in the long term turns out to be more expensive. For Example, not servicing your car to save money which might result in a major fault in the future</a:t>
            </a:r>
            <a:endParaRPr lang="en-US" sz="2400"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1305174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0A005E-83C3-4D44-BD3B-316778BCAC9A}"/>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ea typeface="+mj-lt"/>
                <a:cs typeface="+mj-lt"/>
              </a:rPr>
              <a:t>WHAT IS EXPENDITURE</a:t>
            </a:r>
            <a:endParaRPr lang="en-US" sz="4000">
              <a:solidFill>
                <a:srgbClr val="FFFFFF"/>
              </a:solidFill>
            </a:endParaRPr>
          </a:p>
        </p:txBody>
      </p:sp>
      <p:sp>
        <p:nvSpPr>
          <p:cNvPr id="3" name="Content Placeholder 2">
            <a:extLst>
              <a:ext uri="{FF2B5EF4-FFF2-40B4-BE49-F238E27FC236}">
                <a16:creationId xmlns:a16="http://schemas.microsoft.com/office/drawing/2014/main" id="{F128B776-6D9B-4E59-823E-0F1E530ED7AE}"/>
              </a:ext>
            </a:extLst>
          </p:cNvPr>
          <p:cNvSpPr>
            <a:spLocks noGrp="1"/>
          </p:cNvSpPr>
          <p:nvPr>
            <p:ph idx="1"/>
          </p:nvPr>
        </p:nvSpPr>
        <p:spPr>
          <a:xfrm>
            <a:off x="1179226" y="3092970"/>
            <a:ext cx="9833548" cy="2693976"/>
          </a:xfrm>
        </p:spPr>
        <p:txBody>
          <a:bodyPr vert="horz" lIns="91440" tIns="45720" rIns="91440" bIns="45720" rtlCol="0" anchor="t">
            <a:normAutofit/>
          </a:bodyPr>
          <a:lstStyle/>
          <a:p>
            <a:endParaRPr lang="en-IE" sz="2400" b="1" dirty="0">
              <a:solidFill>
                <a:srgbClr val="000000"/>
              </a:solidFill>
              <a:ea typeface="+mn-lt"/>
              <a:cs typeface="+mn-lt"/>
            </a:endParaRPr>
          </a:p>
          <a:p>
            <a:r>
              <a:rPr lang="en-IE" sz="2400" b="1">
                <a:solidFill>
                  <a:srgbClr val="000000"/>
                </a:solidFill>
                <a:ea typeface="+mn-lt"/>
                <a:cs typeface="+mn-lt"/>
              </a:rPr>
              <a:t>Expenditure</a:t>
            </a:r>
            <a:r>
              <a:rPr lang="en-US" sz="2400" dirty="0">
                <a:solidFill>
                  <a:srgbClr val="000000"/>
                </a:solidFill>
                <a:ea typeface="+mn-lt"/>
                <a:cs typeface="+mn-lt"/>
              </a:rPr>
              <a:t> </a:t>
            </a:r>
            <a:r>
              <a:rPr lang="en-IE" sz="2400" b="1" baseline="30000">
                <a:solidFill>
                  <a:srgbClr val="000000"/>
                </a:solidFill>
                <a:ea typeface="+mn-lt"/>
                <a:cs typeface="+mn-lt"/>
              </a:rPr>
              <a:t>Def</a:t>
            </a:r>
            <a:r>
              <a:rPr lang="en-IE" sz="2400">
                <a:solidFill>
                  <a:srgbClr val="000000"/>
                </a:solidFill>
                <a:ea typeface="+mn-lt"/>
                <a:cs typeface="+mn-lt"/>
              </a:rPr>
              <a:t> This refers to what the people choose to spend their income in order to satisfy their needs and wants</a:t>
            </a:r>
            <a:endParaRPr lang="en-US" sz="2400"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364511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CE2747-A54C-43B7-BB98-C63F02C3D46B}"/>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TYPES OF EXPENDITURE</a:t>
            </a:r>
            <a:endParaRPr lang="en-US" sz="4000">
              <a:solidFill>
                <a:srgbClr val="FFFFFF"/>
              </a:solidFill>
            </a:endParaRPr>
          </a:p>
        </p:txBody>
      </p:sp>
      <p:sp>
        <p:nvSpPr>
          <p:cNvPr id="3" name="Content Placeholder 2">
            <a:extLst>
              <a:ext uri="{FF2B5EF4-FFF2-40B4-BE49-F238E27FC236}">
                <a16:creationId xmlns:a16="http://schemas.microsoft.com/office/drawing/2014/main" id="{8B227EF5-6706-4D3C-AAEE-B76B2DD5112B}"/>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sz="2000">
                <a:solidFill>
                  <a:srgbClr val="000000"/>
                </a:solidFill>
                <a:ea typeface="+mn-lt"/>
                <a:cs typeface="+mn-lt"/>
              </a:rPr>
              <a:t>There are 3 different types of expenditure. They include</a:t>
            </a:r>
            <a:endParaRPr lang="en-US" sz="2000">
              <a:solidFill>
                <a:srgbClr val="000000"/>
              </a:solidFill>
              <a:ea typeface="+mn-lt"/>
              <a:cs typeface="+mn-lt"/>
            </a:endParaRPr>
          </a:p>
          <a:p>
            <a:pPr marL="457200" indent="-457200">
              <a:buAutoNum type="arabicPeriod"/>
            </a:pPr>
            <a:r>
              <a:rPr lang="en-IE" sz="2000">
                <a:solidFill>
                  <a:srgbClr val="000000"/>
                </a:solidFill>
                <a:ea typeface="+mn-lt"/>
                <a:cs typeface="+mn-lt"/>
              </a:rPr>
              <a:t>Fixed Expenditure</a:t>
            </a:r>
            <a:endParaRPr lang="en-US" sz="2000">
              <a:solidFill>
                <a:srgbClr val="000000"/>
              </a:solidFill>
              <a:ea typeface="+mn-lt"/>
              <a:cs typeface="+mn-lt"/>
            </a:endParaRPr>
          </a:p>
          <a:p>
            <a:pPr marL="457200" indent="-457200">
              <a:buAutoNum type="arabicPeriod"/>
            </a:pPr>
            <a:r>
              <a:rPr lang="en-IE" sz="2000">
                <a:solidFill>
                  <a:srgbClr val="000000"/>
                </a:solidFill>
                <a:ea typeface="+mn-lt"/>
                <a:cs typeface="+mn-lt"/>
              </a:rPr>
              <a:t>Irregular Expenditure</a:t>
            </a:r>
            <a:endParaRPr lang="en-US" sz="2000">
              <a:solidFill>
                <a:srgbClr val="000000"/>
              </a:solidFill>
              <a:ea typeface="+mn-lt"/>
              <a:cs typeface="+mn-lt"/>
            </a:endParaRPr>
          </a:p>
          <a:p>
            <a:pPr marL="457200" indent="-457200">
              <a:buAutoNum type="arabicPeriod"/>
            </a:pPr>
            <a:r>
              <a:rPr lang="en-IE" sz="2000">
                <a:solidFill>
                  <a:srgbClr val="000000"/>
                </a:solidFill>
                <a:ea typeface="+mn-lt"/>
                <a:cs typeface="+mn-lt"/>
              </a:rPr>
              <a:t>Discretionary Expenditure</a:t>
            </a:r>
            <a:endParaRPr lang="en-US" sz="200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2724157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36B7C71-7249-4381-86EF-4C2F24151AD0}"/>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TYPES OF EXPENDITURE</a:t>
            </a:r>
            <a:endParaRPr lang="en-US" sz="4000">
              <a:solidFill>
                <a:srgbClr val="FFFFFF"/>
              </a:solidFill>
              <a:ea typeface="+mj-lt"/>
              <a:cs typeface="+mj-lt"/>
            </a:endParaRPr>
          </a:p>
        </p:txBody>
      </p:sp>
      <p:sp>
        <p:nvSpPr>
          <p:cNvPr id="3" name="Content Placeholder 2">
            <a:extLst>
              <a:ext uri="{FF2B5EF4-FFF2-40B4-BE49-F238E27FC236}">
                <a16:creationId xmlns:a16="http://schemas.microsoft.com/office/drawing/2014/main" id="{64B76E40-D70C-4B7A-A7CA-B381BF512748}"/>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b="1">
                <a:solidFill>
                  <a:srgbClr val="000000"/>
                </a:solidFill>
                <a:ea typeface="+mn-lt"/>
                <a:cs typeface="+mn-lt"/>
              </a:rPr>
              <a:t>Fixed Expenditure</a:t>
            </a:r>
            <a:r>
              <a:rPr lang="en-US" dirty="0">
                <a:solidFill>
                  <a:srgbClr val="000000"/>
                </a:solidFill>
                <a:ea typeface="+mn-lt"/>
                <a:cs typeface="+mn-lt"/>
              </a:rPr>
              <a:t> </a:t>
            </a:r>
            <a:r>
              <a:rPr lang="en-IE" b="1" baseline="30000">
                <a:solidFill>
                  <a:srgbClr val="000000"/>
                </a:solidFill>
                <a:ea typeface="+mn-lt"/>
                <a:cs typeface="+mn-lt"/>
              </a:rPr>
              <a:t>Def</a:t>
            </a:r>
            <a:r>
              <a:rPr lang="en-IE">
                <a:solidFill>
                  <a:srgbClr val="000000"/>
                </a:solidFill>
                <a:ea typeface="+mn-lt"/>
                <a:cs typeface="+mn-lt"/>
              </a:rPr>
              <a:t> This type of expenditure is the same amount of money begin spent each week. </a:t>
            </a:r>
            <a:endParaRPr lang="en-US" dirty="0">
              <a:solidFill>
                <a:srgbClr val="000000"/>
              </a:solidFill>
              <a:ea typeface="+mn-lt"/>
              <a:cs typeface="+mn-lt"/>
            </a:endParaRPr>
          </a:p>
          <a:p>
            <a:pPr marL="0" indent="0">
              <a:buNone/>
            </a:pPr>
            <a:r>
              <a:rPr lang="en-IE">
                <a:solidFill>
                  <a:srgbClr val="000000"/>
                </a:solidFill>
                <a:ea typeface="+mn-lt"/>
                <a:cs typeface="+mn-lt"/>
              </a:rPr>
              <a:t>This type of expenditure includes the following 1) Mortgage repayments, 2) Rent</a:t>
            </a:r>
            <a:r>
              <a:rPr lang="en-US">
                <a:solidFill>
                  <a:srgbClr val="000000"/>
                </a:solidFill>
                <a:ea typeface="+mn-lt"/>
                <a:cs typeface="+mn-lt"/>
              </a:rPr>
              <a:t> , </a:t>
            </a:r>
            <a:r>
              <a:rPr lang="en-IE">
                <a:solidFill>
                  <a:srgbClr val="000000"/>
                </a:solidFill>
                <a:ea typeface="+mn-lt"/>
                <a:cs typeface="+mn-lt"/>
              </a:rPr>
              <a:t>3) Car Repayments</a:t>
            </a:r>
            <a:r>
              <a:rPr lang="en-US">
                <a:solidFill>
                  <a:srgbClr val="000000"/>
                </a:solidFill>
                <a:ea typeface="+mn-lt"/>
                <a:cs typeface="+mn-lt"/>
              </a:rPr>
              <a:t> , </a:t>
            </a:r>
            <a:r>
              <a:rPr lang="en-IE">
                <a:solidFill>
                  <a:srgbClr val="000000"/>
                </a:solidFill>
                <a:ea typeface="+mn-lt"/>
                <a:cs typeface="+mn-lt"/>
              </a:rPr>
              <a:t>4) TV Licence, 5) Insurance Premiums</a:t>
            </a:r>
            <a:r>
              <a:rPr lang="en-US">
                <a:solidFill>
                  <a:srgbClr val="000000"/>
                </a:solidFill>
                <a:ea typeface="+mn-lt"/>
                <a:cs typeface="+mn-lt"/>
              </a:rPr>
              <a:t> and </a:t>
            </a:r>
            <a:r>
              <a:rPr lang="en-IE">
                <a:solidFill>
                  <a:srgbClr val="000000"/>
                </a:solidFill>
                <a:ea typeface="+mn-lt"/>
                <a:cs typeface="+mn-lt"/>
              </a:rPr>
              <a:t>6) Local Property Tax (LPT)</a:t>
            </a:r>
            <a:endParaRPr lang="en-US"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152020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D08A679-4EDE-4077-9D83-F87175A4D2B6}"/>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TYPES OF EXPENDITURE</a:t>
            </a:r>
            <a:endParaRPr lang="en-US" sz="4000">
              <a:ea typeface="+mj-lt"/>
              <a:cs typeface="+mj-lt"/>
            </a:endParaRPr>
          </a:p>
        </p:txBody>
      </p:sp>
      <p:sp>
        <p:nvSpPr>
          <p:cNvPr id="3" name="Content Placeholder 2">
            <a:extLst>
              <a:ext uri="{FF2B5EF4-FFF2-40B4-BE49-F238E27FC236}">
                <a16:creationId xmlns:a16="http://schemas.microsoft.com/office/drawing/2014/main" id="{B7EDAEB8-E8DF-40F8-99D2-CE343ADA646D}"/>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b="1">
                <a:solidFill>
                  <a:srgbClr val="000000"/>
                </a:solidFill>
                <a:ea typeface="+mn-lt"/>
                <a:cs typeface="+mn-lt"/>
              </a:rPr>
              <a:t>Irregular Expenditure</a:t>
            </a:r>
            <a:r>
              <a:rPr lang="en-US" dirty="0">
                <a:solidFill>
                  <a:srgbClr val="000000"/>
                </a:solidFill>
                <a:ea typeface="+mn-lt"/>
                <a:cs typeface="+mn-lt"/>
              </a:rPr>
              <a:t> </a:t>
            </a:r>
            <a:r>
              <a:rPr lang="en-IE" b="1" baseline="30000">
                <a:solidFill>
                  <a:srgbClr val="000000"/>
                </a:solidFill>
                <a:ea typeface="+mn-lt"/>
                <a:cs typeface="+mn-lt"/>
              </a:rPr>
              <a:t>Def</a:t>
            </a:r>
            <a:r>
              <a:rPr lang="en-IE">
                <a:solidFill>
                  <a:srgbClr val="000000"/>
                </a:solidFill>
                <a:ea typeface="+mn-lt"/>
                <a:cs typeface="+mn-lt"/>
              </a:rPr>
              <a:t> This type of expenditure varies in amounts from week to week and they are not as frequent as fixed expenditure. </a:t>
            </a:r>
            <a:endParaRPr lang="en-US" dirty="0">
              <a:solidFill>
                <a:srgbClr val="000000"/>
              </a:solidFill>
              <a:ea typeface="+mn-lt"/>
              <a:cs typeface="+mn-lt"/>
            </a:endParaRPr>
          </a:p>
          <a:p>
            <a:pPr marL="0" indent="0">
              <a:buNone/>
            </a:pPr>
            <a:r>
              <a:rPr lang="en-IE">
                <a:solidFill>
                  <a:srgbClr val="000000"/>
                </a:solidFill>
                <a:ea typeface="+mn-lt"/>
                <a:cs typeface="+mn-lt"/>
              </a:rPr>
              <a:t>This type of expenditure includes 1)  Groceries</a:t>
            </a:r>
            <a:r>
              <a:rPr lang="en-US">
                <a:solidFill>
                  <a:srgbClr val="000000"/>
                </a:solidFill>
                <a:ea typeface="+mn-lt"/>
                <a:cs typeface="+mn-lt"/>
              </a:rPr>
              <a:t> , </a:t>
            </a:r>
            <a:r>
              <a:rPr lang="en-IE">
                <a:solidFill>
                  <a:srgbClr val="000000"/>
                </a:solidFill>
                <a:ea typeface="+mn-lt"/>
                <a:cs typeface="+mn-lt"/>
              </a:rPr>
              <a:t>2) Clothing</a:t>
            </a:r>
            <a:r>
              <a:rPr lang="en-US">
                <a:solidFill>
                  <a:srgbClr val="000000"/>
                </a:solidFill>
                <a:ea typeface="+mn-lt"/>
                <a:cs typeface="+mn-lt"/>
              </a:rPr>
              <a:t> , </a:t>
            </a:r>
            <a:r>
              <a:rPr lang="en-IE">
                <a:solidFill>
                  <a:srgbClr val="000000"/>
                </a:solidFill>
                <a:ea typeface="+mn-lt"/>
                <a:cs typeface="+mn-lt"/>
              </a:rPr>
              <a:t>3) Motor Fuel</a:t>
            </a:r>
            <a:r>
              <a:rPr lang="en-US">
                <a:solidFill>
                  <a:srgbClr val="000000"/>
                </a:solidFill>
                <a:ea typeface="+mn-lt"/>
                <a:cs typeface="+mn-lt"/>
              </a:rPr>
              <a:t> , </a:t>
            </a:r>
            <a:r>
              <a:rPr lang="en-IE">
                <a:solidFill>
                  <a:srgbClr val="000000"/>
                </a:solidFill>
                <a:ea typeface="+mn-lt"/>
                <a:cs typeface="+mn-lt"/>
              </a:rPr>
              <a:t>4) Light and Heat, 5) Telephone Bills</a:t>
            </a:r>
            <a:r>
              <a:rPr lang="en-US">
                <a:solidFill>
                  <a:srgbClr val="000000"/>
                </a:solidFill>
                <a:ea typeface="+mn-lt"/>
                <a:cs typeface="+mn-lt"/>
              </a:rPr>
              <a:t>  and </a:t>
            </a:r>
            <a:r>
              <a:rPr lang="en-IE">
                <a:solidFill>
                  <a:srgbClr val="000000"/>
                </a:solidFill>
                <a:ea typeface="+mn-lt"/>
                <a:cs typeface="+mn-lt"/>
              </a:rPr>
              <a:t>6) Repairs</a:t>
            </a:r>
            <a:endParaRPr lang="en-US" dirty="0">
              <a:solidFill>
                <a:srgbClr val="000000"/>
              </a:solidFill>
              <a:ea typeface="+mn-lt"/>
              <a:cs typeface="+mn-lt"/>
            </a:endParaRPr>
          </a:p>
          <a:p>
            <a:endParaRPr lang="en-US" dirty="0">
              <a:solidFill>
                <a:srgbClr val="000000"/>
              </a:solidFill>
              <a:cs typeface="Calibri"/>
            </a:endParaRPr>
          </a:p>
        </p:txBody>
      </p:sp>
    </p:spTree>
    <p:extLst>
      <p:ext uri="{BB962C8B-B14F-4D97-AF65-F5344CB8AC3E}">
        <p14:creationId xmlns:p14="http://schemas.microsoft.com/office/powerpoint/2010/main" val="3336723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413785E-3D68-43ED-944E-7C4B8A4471A0}"/>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TYPES OF EXPENDITURE</a:t>
            </a:r>
            <a:endParaRPr lang="en-US" sz="4000">
              <a:solidFill>
                <a:srgbClr val="FFFFFF"/>
              </a:solidFill>
              <a:ea typeface="+mj-lt"/>
              <a:cs typeface="+mj-lt"/>
            </a:endParaRPr>
          </a:p>
        </p:txBody>
      </p:sp>
      <p:sp>
        <p:nvSpPr>
          <p:cNvPr id="3" name="Content Placeholder 2">
            <a:extLst>
              <a:ext uri="{FF2B5EF4-FFF2-40B4-BE49-F238E27FC236}">
                <a16:creationId xmlns:a16="http://schemas.microsoft.com/office/drawing/2014/main" id="{6C7B5B2A-9583-4DCC-8B6C-29812DF6B3CA}"/>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b="1">
                <a:solidFill>
                  <a:srgbClr val="000000"/>
                </a:solidFill>
                <a:ea typeface="+mn-lt"/>
                <a:cs typeface="+mn-lt"/>
              </a:rPr>
              <a:t>Discretionary</a:t>
            </a:r>
            <a:r>
              <a:rPr lang="en-US" dirty="0">
                <a:solidFill>
                  <a:srgbClr val="000000"/>
                </a:solidFill>
                <a:ea typeface="+mn-lt"/>
                <a:cs typeface="+mn-lt"/>
              </a:rPr>
              <a:t> </a:t>
            </a:r>
            <a:r>
              <a:rPr lang="en-IE" b="1" baseline="30000">
                <a:solidFill>
                  <a:srgbClr val="000000"/>
                </a:solidFill>
                <a:ea typeface="+mn-lt"/>
                <a:cs typeface="+mn-lt"/>
              </a:rPr>
              <a:t>Def</a:t>
            </a:r>
            <a:r>
              <a:rPr lang="en-IE">
                <a:solidFill>
                  <a:srgbClr val="000000"/>
                </a:solidFill>
                <a:ea typeface="+mn-lt"/>
                <a:cs typeface="+mn-lt"/>
              </a:rPr>
              <a:t> This is spending on non-essential items that we chose to buy. It usually satisfies a want more than a need. For this reason, they should only be bought after essential items have been purchased. </a:t>
            </a:r>
            <a:endParaRPr lang="en-US" dirty="0">
              <a:solidFill>
                <a:srgbClr val="000000"/>
              </a:solidFill>
              <a:ea typeface="+mn-lt"/>
              <a:cs typeface="+mn-lt"/>
            </a:endParaRPr>
          </a:p>
          <a:p>
            <a:pPr marL="0" indent="0">
              <a:buNone/>
            </a:pPr>
            <a:r>
              <a:rPr lang="en-IE">
                <a:solidFill>
                  <a:srgbClr val="000000"/>
                </a:solidFill>
                <a:ea typeface="+mn-lt"/>
                <a:cs typeface="+mn-lt"/>
              </a:rPr>
              <a:t>This type of expenditure includes 1) Entertainment, 2) Holidays</a:t>
            </a:r>
            <a:r>
              <a:rPr lang="en-US">
                <a:solidFill>
                  <a:srgbClr val="000000"/>
                </a:solidFill>
                <a:ea typeface="+mn-lt"/>
                <a:cs typeface="+mn-lt"/>
              </a:rPr>
              <a:t>  and </a:t>
            </a:r>
            <a:r>
              <a:rPr lang="en-IE">
                <a:solidFill>
                  <a:srgbClr val="000000"/>
                </a:solidFill>
                <a:ea typeface="+mn-lt"/>
                <a:cs typeface="+mn-lt"/>
              </a:rPr>
              <a:t>3) Gifts</a:t>
            </a:r>
            <a:r>
              <a:rPr lang="en-US" dirty="0">
                <a:solidFill>
                  <a:srgbClr val="000000"/>
                </a:solidFill>
                <a:ea typeface="+mn-lt"/>
                <a:cs typeface="+mn-lt"/>
              </a:rPr>
              <a:t> </a:t>
            </a:r>
            <a:endParaRPr lang="en-US" dirty="0">
              <a:solidFill>
                <a:srgbClr val="000000"/>
              </a:solidFill>
              <a:cs typeface="Calibri"/>
            </a:endParaRPr>
          </a:p>
          <a:p>
            <a:endParaRPr lang="en-US" dirty="0">
              <a:solidFill>
                <a:srgbClr val="000000"/>
              </a:solidFill>
              <a:cs typeface="Calibri"/>
            </a:endParaRPr>
          </a:p>
        </p:txBody>
      </p:sp>
    </p:spTree>
    <p:extLst>
      <p:ext uri="{BB962C8B-B14F-4D97-AF65-F5344CB8AC3E}">
        <p14:creationId xmlns:p14="http://schemas.microsoft.com/office/powerpoint/2010/main" val="3762424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Stand 1 (Expenditure)</vt:lpstr>
      <vt:lpstr>Key Terms</vt:lpstr>
      <vt:lpstr>Key Terms</vt:lpstr>
      <vt:lpstr>Key Terms</vt:lpstr>
      <vt:lpstr>WHAT IS EXPENDITURE</vt:lpstr>
      <vt:lpstr>TYPES OF EXPENDITURE</vt:lpstr>
      <vt:lpstr>TYPES OF EXPENDITURE</vt:lpstr>
      <vt:lpstr>TYPES OF EXPENDITURE</vt:lpstr>
      <vt:lpstr>TYPES OF EXPENDITURE</vt:lpstr>
      <vt:lpstr>CURRENT EXPENDITURE V CAPITAL EXPENDITURE</vt:lpstr>
      <vt:lpstr>GUIDELINES FOR EFFECTIVE SPENDING</vt:lpstr>
      <vt:lpstr>GUIDELINES FOR EFFECTIVE SPENDING</vt:lpstr>
      <vt:lpstr>SOLUTION TO OVERSPENDING</vt:lpstr>
      <vt:lpstr>SOLUTION TO OVERSPENDING</vt:lpstr>
      <vt:lpstr>RECORDING AND PLANNING HOUSEHOLD EXPENDITURE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143</cp:revision>
  <dcterms:created xsi:type="dcterms:W3CDTF">2021-01-02T15:44:24Z</dcterms:created>
  <dcterms:modified xsi:type="dcterms:W3CDTF">2021-01-02T17:48:57Z</dcterms:modified>
</cp:coreProperties>
</file>