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DEFEF9-A165-43EF-AAAA-57B0A27F4996}" v="387" dt="2020-12-31T16:28:59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Strand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117090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rgbClr val="FFFFFF"/>
                </a:solidFill>
                <a:ea typeface="+mn-lt"/>
                <a:cs typeface="+mn-lt"/>
              </a:rPr>
              <a:t>1.1 Review the personal resources available to you ,to </a:t>
            </a:r>
            <a:r>
              <a:rPr lang="en-US" sz="2000" dirty="0" err="1">
                <a:solidFill>
                  <a:srgbClr val="FFFFFF"/>
                </a:solidFill>
                <a:ea typeface="+mn-lt"/>
                <a:cs typeface="+mn-lt"/>
              </a:rPr>
              <a:t>realise</a:t>
            </a:r>
            <a:r>
              <a:rPr lang="en-US" sz="2000" dirty="0">
                <a:solidFill>
                  <a:srgbClr val="FFFFFF"/>
                </a:solidFill>
                <a:ea typeface="+mn-lt"/>
                <a:cs typeface="+mn-lt"/>
              </a:rPr>
              <a:t> their needs and wants and </a:t>
            </a:r>
            <a:r>
              <a:rPr lang="en-US" sz="2000" dirty="0" err="1">
                <a:solidFill>
                  <a:srgbClr val="FFFFFF"/>
                </a:solidFill>
                <a:ea typeface="+mn-lt"/>
                <a:cs typeface="+mn-lt"/>
              </a:rPr>
              <a:t>analyse</a:t>
            </a:r>
            <a:r>
              <a:rPr lang="en-US" sz="2000" dirty="0">
                <a:solidFill>
                  <a:srgbClr val="FFFFFF"/>
                </a:solidFill>
                <a:ea typeface="+mn-lt"/>
                <a:cs typeface="+mn-lt"/>
              </a:rPr>
              <a:t> the extent to which </a:t>
            </a:r>
            <a:r>
              <a:rPr lang="en-US" sz="2000" dirty="0" err="1">
                <a:solidFill>
                  <a:srgbClr val="FFFFFF"/>
                </a:solidFill>
                <a:ea typeface="+mn-lt"/>
                <a:cs typeface="+mn-lt"/>
              </a:rPr>
              <a:t>realising</a:t>
            </a:r>
            <a:r>
              <a:rPr lang="en-US" sz="2000" dirty="0">
                <a:solidFill>
                  <a:srgbClr val="FFFFFF"/>
                </a:solidFill>
                <a:ea typeface="+mn-lt"/>
                <a:cs typeface="+mn-lt"/>
              </a:rPr>
              <a:t> their needs and wants may impact on individuals and society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65D086-E4E2-4815-B353-6129F3DB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Learning Intentions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29D8-98AD-40F8-8AB1-15AD609FC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Explain what resources are</a:t>
            </a:r>
            <a:endParaRPr lang="en-US" sz="3200" dirty="0">
              <a:solidFill>
                <a:srgbClr val="000000"/>
              </a:solidFill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Identify the main resources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Illustrate the difference between needs and wants and how they may change over time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Define and illustrate the terms Opportunity cost and Financial cost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endParaRPr lang="en-US" sz="24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67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IE" sz="2400" b="1" dirty="0">
                <a:solidFill>
                  <a:srgbClr val="000000"/>
                </a:solidFill>
                <a:cs typeface="Calibri"/>
              </a:rPr>
              <a:t>Resource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 </a:t>
            </a:r>
            <a:r>
              <a:rPr lang="en-IE" sz="2400" b="1" baseline="30000" dirty="0">
                <a:solidFill>
                  <a:srgbClr val="000000"/>
                </a:solidFill>
                <a:cs typeface="Calibri"/>
              </a:rPr>
              <a:t>Def</a:t>
            </a:r>
            <a:r>
              <a:rPr lang="en-IE" sz="2400" dirty="0">
                <a:solidFill>
                  <a:srgbClr val="000000"/>
                </a:solidFill>
                <a:cs typeface="Calibri"/>
              </a:rPr>
              <a:t> this is anything that we can use in order to meet our needs or achieve our goals. They include materials, goods, people, knowledge, money and time</a:t>
            </a:r>
            <a:endParaRPr lang="en-US" sz="20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IE" sz="2400" b="1" dirty="0">
                <a:cs typeface="Calibri"/>
              </a:rPr>
              <a:t>Needs</a:t>
            </a:r>
            <a:r>
              <a:rPr lang="en-US" sz="2400" dirty="0">
                <a:cs typeface="Calibri"/>
              </a:rPr>
              <a:t> </a:t>
            </a:r>
            <a:r>
              <a:rPr lang="en-IE" sz="2400" b="1" baseline="30000" dirty="0">
                <a:cs typeface="Calibri"/>
              </a:rPr>
              <a:t>Def</a:t>
            </a:r>
            <a:r>
              <a:rPr lang="en-IE" sz="2400" dirty="0">
                <a:cs typeface="Calibri"/>
              </a:rPr>
              <a:t> This is something we can’t live without. It is essential for our survival. For example, food</a:t>
            </a: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400" b="1" dirty="0">
                <a:cs typeface="Calibri"/>
              </a:rPr>
              <a:t>Wants</a:t>
            </a:r>
            <a:r>
              <a:rPr lang="en-US" sz="2400" dirty="0">
                <a:cs typeface="Calibri"/>
              </a:rPr>
              <a:t> </a:t>
            </a:r>
            <a:r>
              <a:rPr lang="en-IE" sz="2400" b="1" baseline="30000" dirty="0">
                <a:cs typeface="Calibri"/>
              </a:rPr>
              <a:t>Def</a:t>
            </a:r>
            <a:r>
              <a:rPr lang="en-IE" sz="2400" dirty="0">
                <a:cs typeface="Calibri"/>
              </a:rPr>
              <a:t> This is something that we would like to have but it is not essential. For example, A Laptop</a:t>
            </a:r>
          </a:p>
        </p:txBody>
      </p:sp>
    </p:spTree>
    <p:extLst>
      <p:ext uri="{BB962C8B-B14F-4D97-AF65-F5344CB8AC3E}">
        <p14:creationId xmlns:p14="http://schemas.microsoft.com/office/powerpoint/2010/main" val="140321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IE" sz="2400" b="1" dirty="0">
                <a:solidFill>
                  <a:srgbClr val="000000"/>
                </a:solidFill>
                <a:cs typeface="Calibri"/>
              </a:rPr>
              <a:t>Financial Cost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 </a:t>
            </a:r>
            <a:r>
              <a:rPr lang="en-IE" sz="2400" b="1" baseline="30000" dirty="0">
                <a:solidFill>
                  <a:srgbClr val="000000"/>
                </a:solidFill>
                <a:cs typeface="Calibri"/>
              </a:rPr>
              <a:t>Def</a:t>
            </a:r>
            <a:r>
              <a:rPr lang="en-IE" sz="2400" dirty="0">
                <a:solidFill>
                  <a:srgbClr val="000000"/>
                </a:solidFill>
                <a:cs typeface="Calibri"/>
              </a:rPr>
              <a:t> This is the </a:t>
            </a:r>
            <a:r>
              <a:rPr lang="en-IE" sz="2400" dirty="0">
                <a:cs typeface="Calibri"/>
              </a:rPr>
              <a:t>price of the goods </a:t>
            </a:r>
            <a:r>
              <a:rPr lang="en-IE" sz="2400" dirty="0">
                <a:solidFill>
                  <a:srgbClr val="000000"/>
                </a:solidFill>
                <a:cs typeface="Calibri"/>
              </a:rPr>
              <a:t>that we </a:t>
            </a:r>
            <a:r>
              <a:rPr lang="en-IE" sz="2400" dirty="0">
                <a:cs typeface="Calibri"/>
              </a:rPr>
              <a:t>have chosen </a:t>
            </a:r>
            <a:r>
              <a:rPr lang="en-IE" sz="2400" dirty="0">
                <a:solidFill>
                  <a:srgbClr val="000000"/>
                </a:solidFill>
                <a:cs typeface="Calibri"/>
              </a:rPr>
              <a:t>to</a:t>
            </a:r>
            <a:r>
              <a:rPr lang="en-IE" sz="2400" dirty="0">
                <a:cs typeface="Calibri"/>
              </a:rPr>
              <a:t> by</a:t>
            </a:r>
            <a:r>
              <a:rPr lang="en-IE" sz="2400" dirty="0">
                <a:solidFill>
                  <a:srgbClr val="000000"/>
                </a:solidFill>
                <a:cs typeface="Calibri"/>
              </a:rPr>
              <a:t>. IT </a:t>
            </a:r>
            <a:r>
              <a:rPr lang="en-IE" sz="2400" dirty="0">
                <a:cs typeface="Calibri"/>
              </a:rPr>
              <a:t>is a Money Cost</a:t>
            </a:r>
            <a:endParaRPr lang="en-IE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n-IE" sz="2400" dirty="0">
              <a:cs typeface="Calibri"/>
            </a:endParaRPr>
          </a:p>
          <a:p>
            <a:pPr marL="0" indent="0">
              <a:buNone/>
            </a:pPr>
            <a:r>
              <a:rPr lang="en-IE" sz="2400" b="1" dirty="0">
                <a:cs typeface="Calibri"/>
              </a:rPr>
              <a:t>Opportunity Cost</a:t>
            </a:r>
            <a:r>
              <a:rPr lang="en-US" sz="2400" dirty="0">
                <a:cs typeface="Calibri"/>
              </a:rPr>
              <a:t> </a:t>
            </a:r>
            <a:r>
              <a:rPr lang="en-IE" sz="2400" b="1" baseline="30000" dirty="0">
                <a:cs typeface="Calibri"/>
              </a:rPr>
              <a:t>Def</a:t>
            </a:r>
            <a:r>
              <a:rPr lang="en-IE" sz="2400" dirty="0">
                <a:cs typeface="Calibri"/>
              </a:rPr>
              <a:t> This is when we decide to buy one particular product than we give up the chance (Opportunity) of buying another product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13351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299206-9B78-490B-A027-11C472A1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E" sz="4000" b="1">
                <a:solidFill>
                  <a:srgbClr val="FFFFFF"/>
                </a:solidFill>
                <a:latin typeface="Calibri"/>
                <a:cs typeface="Calibri"/>
              </a:rPr>
              <a:t>WHAT IS A RESOURCE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E96A1-2D60-44AE-A730-D1989F01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IE" sz="2000" b="1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3200" b="1" dirty="0">
                <a:solidFill>
                  <a:srgbClr val="000000"/>
                </a:solidFill>
                <a:ea typeface="+mn-lt"/>
                <a:cs typeface="+mn-lt"/>
              </a:rPr>
              <a:t>Resource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IE" sz="3200" b="1" baseline="30000" dirty="0">
                <a:solidFill>
                  <a:srgbClr val="000000"/>
                </a:solidFill>
                <a:ea typeface="+mn-lt"/>
                <a:cs typeface="+mn-lt"/>
              </a:rPr>
              <a:t>Def</a:t>
            </a:r>
            <a:r>
              <a:rPr lang="en-IE" sz="3200" dirty="0">
                <a:solidFill>
                  <a:srgbClr val="000000"/>
                </a:solidFill>
                <a:ea typeface="+mn-lt"/>
                <a:cs typeface="+mn-lt"/>
              </a:rPr>
              <a:t> this is anything that we can use in order to meet our needs or achieve our goals. They include materials, goods, people, knowledge, money and time</a:t>
            </a:r>
            <a:endParaRPr lang="en-US" sz="32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321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4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CFAAE0-A7EA-4E71-B322-DD698862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Calibri"/>
                <a:cs typeface="Calibri Light"/>
              </a:rPr>
              <a:t>TYPES OF RESOURCES</a:t>
            </a:r>
            <a:endParaRPr lang="en-US" sz="4000" b="1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87F1529A-D71D-4684-97F1-10C42FBBD0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719081"/>
              </p:ext>
            </p:extLst>
          </p:nvPr>
        </p:nvGraphicFramePr>
        <p:xfrm>
          <a:off x="790754" y="2444150"/>
          <a:ext cx="10580668" cy="4407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400">
                  <a:extLst>
                    <a:ext uri="{9D8B030D-6E8A-4147-A177-3AD203B41FA5}">
                      <a16:colId xmlns:a16="http://schemas.microsoft.com/office/drawing/2014/main" val="1256400882"/>
                    </a:ext>
                  </a:extLst>
                </a:gridCol>
                <a:gridCol w="4248342">
                  <a:extLst>
                    <a:ext uri="{9D8B030D-6E8A-4147-A177-3AD203B41FA5}">
                      <a16:colId xmlns:a16="http://schemas.microsoft.com/office/drawing/2014/main" val="3580834122"/>
                    </a:ext>
                  </a:extLst>
                </a:gridCol>
                <a:gridCol w="3552926">
                  <a:extLst>
                    <a:ext uri="{9D8B030D-6E8A-4147-A177-3AD203B41FA5}">
                      <a16:colId xmlns:a16="http://schemas.microsoft.com/office/drawing/2014/main" val="54235476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IE" sz="2000" dirty="0">
                          <a:effectLst/>
                        </a:rPr>
                        <a:t>Resource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IE" sz="2000" dirty="0">
                          <a:effectLst/>
                        </a:rPr>
                        <a:t>Definition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IE" sz="2000" dirty="0">
                          <a:effectLst/>
                        </a:rPr>
                        <a:t>Example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extLst>
                  <a:ext uri="{0D108BD9-81ED-4DB2-BD59-A6C34878D82A}">
                    <a16:rowId xmlns:a16="http://schemas.microsoft.com/office/drawing/2014/main" val="382070463"/>
                  </a:ext>
                </a:extLst>
              </a:tr>
              <a:tr h="677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Physical/Capital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These are goods made by people – they allow people to meet their day to day needs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Buildings, Vehicles, Computers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extLst>
                  <a:ext uri="{0D108BD9-81ED-4DB2-BD59-A6C34878D82A}">
                    <a16:rowId xmlns:a16="http://schemas.microsoft.com/office/drawing/2014/main" val="1395842565"/>
                  </a:ext>
                </a:extLst>
              </a:tr>
              <a:tr h="49440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Natural Resource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These are resource provided by nature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Land, Water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extLst>
                  <a:ext uri="{0D108BD9-81ED-4DB2-BD59-A6C34878D82A}">
                    <a16:rowId xmlns:a16="http://schemas.microsoft.com/office/drawing/2014/main" val="882007613"/>
                  </a:ext>
                </a:extLst>
              </a:tr>
              <a:tr h="677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Financial Resource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This included all the types and source of money available. This is a very important life skill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Employment Income, Income from Benefits, Savings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extLst>
                  <a:ext uri="{0D108BD9-81ED-4DB2-BD59-A6C34878D82A}">
                    <a16:rowId xmlns:a16="http://schemas.microsoft.com/office/drawing/2014/main" val="1817776459"/>
                  </a:ext>
                </a:extLst>
              </a:tr>
              <a:tr h="87894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Human Resources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This refers to skills, abilities, experience and people available to help you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Ability to read and write, Ability to solve problems, Family, Friends, teachers and coaches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extLst>
                  <a:ext uri="{0D108BD9-81ED-4DB2-BD59-A6C34878D82A}">
                    <a16:rowId xmlns:a16="http://schemas.microsoft.com/office/drawing/2014/main" val="860638337"/>
                  </a:ext>
                </a:extLst>
              </a:tr>
              <a:tr h="677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Time Resources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IE" sz="2000" dirty="0">
                          <a:effectLst/>
                        </a:rPr>
                        <a:t>This is a valuable resource. You cant buy, make or earn more time </a:t>
                      </a:r>
                      <a:endParaRPr lang="en-IE" sz="2000" b="0" i="0" dirty="0">
                        <a:effectLst/>
                      </a:endParaRPr>
                    </a:p>
                  </a:txBody>
                  <a:tcPr marL="42441" marR="42441" marT="21221" marB="21221"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IE" sz="2000" b="0" i="0" dirty="0">
                        <a:effectLst/>
                        <a:latin typeface="Calibri"/>
                      </a:endParaRPr>
                    </a:p>
                  </a:txBody>
                  <a:tcPr marL="42441" marR="42441" marT="21221" marB="21221"/>
                </a:tc>
                <a:extLst>
                  <a:ext uri="{0D108BD9-81ED-4DB2-BD59-A6C34878D82A}">
                    <a16:rowId xmlns:a16="http://schemas.microsoft.com/office/drawing/2014/main" val="335857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80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NEEDS AND WANTS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IE" sz="2000" b="1" dirty="0">
                <a:solidFill>
                  <a:srgbClr val="000000"/>
                </a:solidFill>
                <a:ea typeface="+mn-lt"/>
                <a:cs typeface="+mn-lt"/>
              </a:rPr>
              <a:t>Needs</a:t>
            </a: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IE" sz="2000" b="1" baseline="30000" dirty="0">
                <a:solidFill>
                  <a:srgbClr val="000000"/>
                </a:solidFill>
                <a:ea typeface="+mn-lt"/>
                <a:cs typeface="+mn-lt"/>
              </a:rPr>
              <a:t>Def</a:t>
            </a:r>
            <a:r>
              <a:rPr lang="en-IE" sz="2000" dirty="0">
                <a:solidFill>
                  <a:srgbClr val="000000"/>
                </a:solidFill>
                <a:ea typeface="+mn-lt"/>
                <a:cs typeface="+mn-lt"/>
              </a:rPr>
              <a:t> This is something we can’t live without. It is essential for our survival. For example, food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000" dirty="0">
                <a:solidFill>
                  <a:srgbClr val="000000"/>
                </a:solidFill>
                <a:ea typeface="+mn-lt"/>
                <a:cs typeface="+mn-lt"/>
              </a:rPr>
              <a:t>Some needs are essential at every stage of our lives and some change as we get older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IE" sz="20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000" b="1" dirty="0">
                <a:solidFill>
                  <a:srgbClr val="000000"/>
                </a:solidFill>
                <a:ea typeface="+mn-lt"/>
                <a:cs typeface="+mn-lt"/>
              </a:rPr>
              <a:t>Wants</a:t>
            </a: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IE" sz="2000" b="1" baseline="30000" dirty="0">
                <a:solidFill>
                  <a:srgbClr val="000000"/>
                </a:solidFill>
                <a:ea typeface="+mn-lt"/>
                <a:cs typeface="+mn-lt"/>
              </a:rPr>
              <a:t>Def</a:t>
            </a:r>
            <a:r>
              <a:rPr lang="en-IE" sz="2000" dirty="0">
                <a:solidFill>
                  <a:srgbClr val="000000"/>
                </a:solidFill>
                <a:ea typeface="+mn-lt"/>
                <a:cs typeface="+mn-lt"/>
              </a:rPr>
              <a:t> This is something that we would like to have but it is not essential. For example, A Laptop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000" dirty="0">
                <a:solidFill>
                  <a:srgbClr val="000000"/>
                </a:solidFill>
                <a:ea typeface="+mn-lt"/>
                <a:cs typeface="+mn-lt"/>
              </a:rPr>
              <a:t>The list of wants can be endless but our resource are not. This results in choices  we have to make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19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06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F243C-DFF8-4AC7-AFB0-1829747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ea typeface="+mj-lt"/>
                <a:cs typeface="+mj-lt"/>
              </a:rPr>
              <a:t>MAKING USE OF FINANICAL RESOURCS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4FF8-1023-4F4E-86EF-9519D31C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IE" sz="1700" b="1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400" dirty="0">
                <a:solidFill>
                  <a:srgbClr val="000000"/>
                </a:solidFill>
                <a:ea typeface="+mn-lt"/>
                <a:cs typeface="+mn-lt"/>
              </a:rPr>
              <a:t>It's important that we learn how to buy things that we need from the money we have – we need to prioritise our spending – that is money should be spent on essential items first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IE" sz="2400" b="1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400" b="1" dirty="0">
                <a:solidFill>
                  <a:srgbClr val="000000"/>
                </a:solidFill>
                <a:ea typeface="+mn-lt"/>
                <a:cs typeface="+mn-lt"/>
              </a:rPr>
              <a:t>Money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IE" sz="2400" b="1" baseline="30000" dirty="0">
                <a:solidFill>
                  <a:srgbClr val="000000"/>
                </a:solidFill>
                <a:ea typeface="+mn-lt"/>
                <a:cs typeface="+mn-lt"/>
              </a:rPr>
              <a:t>Def</a:t>
            </a:r>
            <a:r>
              <a:rPr lang="en-IE" sz="2400" dirty="0">
                <a:solidFill>
                  <a:srgbClr val="000000"/>
                </a:solidFill>
                <a:ea typeface="+mn-lt"/>
                <a:cs typeface="+mn-lt"/>
              </a:rPr>
              <a:t> This is anything of value that is accepted by people in exchange for something you wanted.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IE" sz="20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17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97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F243C-DFF8-4AC7-AFB0-1829747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ea typeface="+mj-lt"/>
                <a:cs typeface="+mj-lt"/>
              </a:rPr>
              <a:t>MAKING USE OF FINANICAL RESOURCS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4FF8-1023-4F4E-86EF-9519D31C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rgbClr val="000000"/>
                </a:solidFill>
                <a:ea typeface="+mn-lt"/>
                <a:cs typeface="+mn-lt"/>
              </a:rPr>
              <a:t>When-ever we buy something, it has two cost – 1. Financial Cost and 2. Opportunity Cost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400" b="1" dirty="0">
                <a:solidFill>
                  <a:srgbClr val="000000"/>
                </a:solidFill>
                <a:ea typeface="+mn-lt"/>
                <a:cs typeface="+mn-lt"/>
              </a:rPr>
              <a:t>Financial Cost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IE" sz="2400" b="1" baseline="30000" dirty="0">
                <a:solidFill>
                  <a:srgbClr val="000000"/>
                </a:solidFill>
                <a:ea typeface="+mn-lt"/>
                <a:cs typeface="+mn-lt"/>
              </a:rPr>
              <a:t>Def</a:t>
            </a:r>
            <a:r>
              <a:rPr lang="en-IE" sz="2400" dirty="0">
                <a:solidFill>
                  <a:srgbClr val="000000"/>
                </a:solidFill>
                <a:ea typeface="+mn-lt"/>
                <a:cs typeface="+mn-lt"/>
              </a:rPr>
              <a:t> This is the price of the goods that we have chosen to by. IT is a Money Cost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IE" sz="2400" b="1" dirty="0">
                <a:solidFill>
                  <a:srgbClr val="000000"/>
                </a:solidFill>
                <a:ea typeface="+mn-lt"/>
                <a:cs typeface="+mn-lt"/>
              </a:rPr>
              <a:t>Opportunity Cost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IE" sz="2400" b="1" baseline="30000" dirty="0">
                <a:solidFill>
                  <a:srgbClr val="000000"/>
                </a:solidFill>
                <a:ea typeface="+mn-lt"/>
                <a:cs typeface="+mn-lt"/>
              </a:rPr>
              <a:t>Def</a:t>
            </a:r>
            <a:r>
              <a:rPr lang="en-IE" sz="2400" dirty="0">
                <a:solidFill>
                  <a:srgbClr val="000000"/>
                </a:solidFill>
                <a:ea typeface="+mn-lt"/>
                <a:cs typeface="+mn-lt"/>
              </a:rPr>
              <a:t> This is when we decide to buy one particular product than we give up the chance (Opportunity) of buying another product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17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82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Strand 1</vt:lpstr>
      <vt:lpstr>Learning Intentions</vt:lpstr>
      <vt:lpstr>KEY TERMS</vt:lpstr>
      <vt:lpstr>KEY TERMS</vt:lpstr>
      <vt:lpstr>WHAT IS A RESOURCE</vt:lpstr>
      <vt:lpstr>TYPES OF RESOURCES</vt:lpstr>
      <vt:lpstr>NEEDS AND WANTS</vt:lpstr>
      <vt:lpstr>MAKING USE OF FINANICAL RESOURCS</vt:lpstr>
      <vt:lpstr>MAKING USE OF FINANICAL RESOURCS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93</cp:revision>
  <dcterms:created xsi:type="dcterms:W3CDTF">2020-12-31T15:56:40Z</dcterms:created>
  <dcterms:modified xsi:type="dcterms:W3CDTF">2020-12-31T16:29:12Z</dcterms:modified>
</cp:coreProperties>
</file>