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74E2C4D-4C9C-45C9-AEAB-4DE357279C2A}" v="738" dt="2021-01-15T18:21:49.6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2" autoAdjust="0"/>
    <p:restoredTop sz="94660"/>
  </p:normalViewPr>
  <p:slideViewPr>
    <p:cSldViewPr snapToGrid="0">
      <p:cViewPr varScale="1">
        <p:scale>
          <a:sx n="86" d="100"/>
          <a:sy n="86" d="100"/>
        </p:scale>
        <p:origin x="96" y="8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6CE7D5-CF57-46EF-B807-FDD0502418D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46CE7D5-CF57-46EF-B807-FDD0502418D4}"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46CE7D5-CF57-46EF-B807-FDD0502418D4}" type="datetimeFigureOut">
              <a:rPr lang="en-US" smtClean="0"/>
              <a:t>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46CE7D5-CF57-46EF-B807-FDD0502418D4}" type="datetimeFigureOut">
              <a:rPr lang="en-US" smtClean="0"/>
              <a:t>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1/15/2021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3045368" y="2043663"/>
            <a:ext cx="6105194" cy="2031055"/>
          </a:xfrm>
        </p:spPr>
        <p:txBody>
          <a:bodyPr>
            <a:normAutofit/>
          </a:bodyPr>
          <a:lstStyle/>
          <a:p>
            <a:r>
              <a:rPr lang="en-US">
                <a:solidFill>
                  <a:srgbClr val="FFFFFF"/>
                </a:solidFill>
                <a:cs typeface="Calibri Light"/>
              </a:rPr>
              <a:t>Strand 1</a:t>
            </a:r>
            <a:endParaRPr lang="en-US">
              <a:solidFill>
                <a:srgbClr val="FFFFFF"/>
              </a:solidFill>
            </a:endParaRPr>
          </a:p>
        </p:txBody>
      </p:sp>
      <p:sp>
        <p:nvSpPr>
          <p:cNvPr id="3" name="Subtitle 2"/>
          <p:cNvSpPr>
            <a:spLocks noGrp="1"/>
          </p:cNvSpPr>
          <p:nvPr>
            <p:ph type="subTitle" idx="1"/>
          </p:nvPr>
        </p:nvSpPr>
        <p:spPr>
          <a:xfrm>
            <a:off x="3045368" y="4074718"/>
            <a:ext cx="6105194" cy="682079"/>
          </a:xfrm>
        </p:spPr>
        <p:txBody>
          <a:bodyPr vert="horz" lIns="91440" tIns="45720" rIns="91440" bIns="45720" rtlCol="0">
            <a:normAutofit/>
          </a:bodyPr>
          <a:lstStyle/>
          <a:p>
            <a:r>
              <a:rPr lang="en-US" sz="2000">
                <a:solidFill>
                  <a:srgbClr val="FFFFFF"/>
                </a:solidFill>
                <a:cs typeface="Calibri"/>
              </a:rPr>
              <a:t>1.11 - </a:t>
            </a:r>
            <a:r>
              <a:rPr lang="en-US" sz="2000">
                <a:solidFill>
                  <a:srgbClr val="FFFFFF"/>
                </a:solidFill>
                <a:ea typeface="+mn-lt"/>
                <a:cs typeface="+mn-lt"/>
              </a:rPr>
              <a:t>Interpret a wage slip and calculate personal liability arising from employment</a:t>
            </a:r>
            <a:endParaRPr lang="en-US" sz="2000">
              <a:solidFill>
                <a:srgbClr val="FFFFFF"/>
              </a:solidFill>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9D4B60B-13F5-4B0C-ADEC-8F9A0D3CD120}"/>
              </a:ext>
            </a:extLst>
          </p:cNvPr>
          <p:cNvSpPr>
            <a:spLocks noGrp="1"/>
          </p:cNvSpPr>
          <p:nvPr>
            <p:ph type="title"/>
          </p:nvPr>
        </p:nvSpPr>
        <p:spPr>
          <a:xfrm>
            <a:off x="640079" y="2053641"/>
            <a:ext cx="3669161" cy="2760098"/>
          </a:xfrm>
        </p:spPr>
        <p:txBody>
          <a:bodyPr>
            <a:normAutofit/>
          </a:bodyPr>
          <a:lstStyle/>
          <a:p>
            <a:r>
              <a:rPr lang="en-US" sz="4100">
                <a:solidFill>
                  <a:srgbClr val="FFFFFF"/>
                </a:solidFill>
                <a:latin typeface="Comic Sans MS"/>
                <a:cs typeface="Calibri Light"/>
              </a:rPr>
              <a:t>GETTING STARTED WITH INCOME TAX</a:t>
            </a:r>
            <a:endParaRPr lang="en-US" sz="4100">
              <a:solidFill>
                <a:srgbClr val="FFFFFF"/>
              </a:solidFill>
              <a:latin typeface="Comic Sans MS"/>
            </a:endParaRPr>
          </a:p>
        </p:txBody>
      </p:sp>
      <p:sp>
        <p:nvSpPr>
          <p:cNvPr id="3" name="Content Placeholder 2">
            <a:extLst>
              <a:ext uri="{FF2B5EF4-FFF2-40B4-BE49-F238E27FC236}">
                <a16:creationId xmlns:a16="http://schemas.microsoft.com/office/drawing/2014/main" id="{AE35E6F5-0FE2-44D8-A21B-07FEE3DA4399}"/>
              </a:ext>
            </a:extLst>
          </p:cNvPr>
          <p:cNvSpPr>
            <a:spLocks noGrp="1"/>
          </p:cNvSpPr>
          <p:nvPr>
            <p:ph idx="1"/>
          </p:nvPr>
        </p:nvSpPr>
        <p:spPr>
          <a:xfrm>
            <a:off x="6090574" y="801866"/>
            <a:ext cx="5306084" cy="5230634"/>
          </a:xfrm>
        </p:spPr>
        <p:txBody>
          <a:bodyPr vert="horz" lIns="91440" tIns="45720" rIns="91440" bIns="45720" rtlCol="0" anchor="ctr">
            <a:normAutofit/>
          </a:bodyPr>
          <a:lstStyle/>
          <a:p>
            <a:pPr lvl="0" rtl="0">
              <a:buAutoNum type="arabicPeriod"/>
            </a:pPr>
            <a:r>
              <a:rPr lang="en-IE" sz="2200">
                <a:solidFill>
                  <a:srgbClr val="000000"/>
                </a:solidFill>
                <a:latin typeface="Comic Sans MS"/>
                <a:ea typeface="Calibri"/>
                <a:cs typeface="Calibri"/>
              </a:rPr>
              <a:t>When you start a new job, the employer will need you PPSN to send to Revenue to inform them that you as starting employment with them.  </a:t>
            </a:r>
          </a:p>
          <a:p>
            <a:pPr lvl="0" rtl="0">
              <a:buAutoNum type="arabicPeriod" startAt="2"/>
            </a:pPr>
            <a:r>
              <a:rPr lang="en-IE" sz="2200">
                <a:solidFill>
                  <a:srgbClr val="000000"/>
                </a:solidFill>
                <a:latin typeface="Comic Sans MS"/>
                <a:ea typeface="Calibri"/>
                <a:cs typeface="Calibri"/>
              </a:rPr>
              <a:t>Once you have you PPSN you will have to register with revenue to make sure you are paying the correct tax </a:t>
            </a:r>
          </a:p>
          <a:p>
            <a:pPr lvl="0" rtl="0">
              <a:buAutoNum type="arabicPeriod" startAt="3"/>
            </a:pPr>
            <a:r>
              <a:rPr lang="en-IE" sz="2200">
                <a:solidFill>
                  <a:srgbClr val="000000"/>
                </a:solidFill>
                <a:latin typeface="Comic Sans MS"/>
                <a:ea typeface="Calibri"/>
                <a:cs typeface="Calibri"/>
              </a:rPr>
              <a:t>Once your registration is completed Revenue will see you a certificate of tax credit and standard rate cut off point. </a:t>
            </a:r>
          </a:p>
          <a:p>
            <a:pPr lvl="0" rtl="0">
              <a:buAutoNum type="arabicPeriod" startAt="4"/>
            </a:pPr>
            <a:r>
              <a:rPr lang="en-IE" sz="2200">
                <a:solidFill>
                  <a:srgbClr val="000000"/>
                </a:solidFill>
                <a:latin typeface="Comic Sans MS"/>
                <a:ea typeface="Calibri"/>
                <a:cs typeface="Calibri"/>
              </a:rPr>
              <a:t>If you don’t register with revenue you will pay emergency tax on your income which in about 50% </a:t>
            </a:r>
            <a:endParaRPr lang="en-US" sz="2200">
              <a:solidFill>
                <a:srgbClr val="000000"/>
              </a:solidFill>
              <a:latin typeface="Comic Sans MS"/>
              <a:cs typeface="Calibri"/>
            </a:endParaRPr>
          </a:p>
        </p:txBody>
      </p:sp>
    </p:spTree>
    <p:extLst>
      <p:ext uri="{BB962C8B-B14F-4D97-AF65-F5344CB8AC3E}">
        <p14:creationId xmlns:p14="http://schemas.microsoft.com/office/powerpoint/2010/main" val="18391405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53756A82-EC69-4166-8327-9BC07A810CD1}"/>
              </a:ext>
            </a:extLst>
          </p:cNvPr>
          <p:cNvSpPr>
            <a:spLocks noGrp="1"/>
          </p:cNvSpPr>
          <p:nvPr>
            <p:ph type="title"/>
          </p:nvPr>
        </p:nvSpPr>
        <p:spPr>
          <a:xfrm>
            <a:off x="640079" y="2053641"/>
            <a:ext cx="3669161" cy="2760098"/>
          </a:xfrm>
        </p:spPr>
        <p:txBody>
          <a:bodyPr>
            <a:normAutofit/>
          </a:bodyPr>
          <a:lstStyle/>
          <a:p>
            <a:r>
              <a:rPr lang="en-US" dirty="0">
                <a:solidFill>
                  <a:srgbClr val="FFFFFF"/>
                </a:solidFill>
                <a:latin typeface="Comic Sans MS"/>
                <a:cs typeface="Calibri Light"/>
              </a:rPr>
              <a:t>Calculations</a:t>
            </a:r>
            <a:endParaRPr lang="en-US" dirty="0">
              <a:solidFill>
                <a:srgbClr val="FFFFFF"/>
              </a:solidFill>
              <a:latin typeface="Comic Sans MS"/>
            </a:endParaRPr>
          </a:p>
        </p:txBody>
      </p:sp>
      <p:sp>
        <p:nvSpPr>
          <p:cNvPr id="3" name="Content Placeholder 2">
            <a:extLst>
              <a:ext uri="{FF2B5EF4-FFF2-40B4-BE49-F238E27FC236}">
                <a16:creationId xmlns:a16="http://schemas.microsoft.com/office/drawing/2014/main" id="{1B870447-A348-4042-9867-F5D3E71D8F2E}"/>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US" sz="2400" dirty="0">
                <a:solidFill>
                  <a:srgbClr val="000000"/>
                </a:solidFill>
                <a:latin typeface="Comic Sans MS"/>
                <a:cs typeface="Calibri"/>
              </a:rPr>
              <a:t>1. As part of your junior cycle you will have to be able to calculate a wage slip and interpret a wage slip</a:t>
            </a:r>
          </a:p>
          <a:p>
            <a:pPr marL="0" indent="0">
              <a:buNone/>
            </a:pPr>
            <a:r>
              <a:rPr lang="en-US" sz="2400" dirty="0">
                <a:solidFill>
                  <a:srgbClr val="000000"/>
                </a:solidFill>
                <a:latin typeface="Comic Sans MS"/>
                <a:cs typeface="Calibri"/>
              </a:rPr>
              <a:t>2. Have a look at the tutorial videos on the website under strand 1 and LO1.11 to help you </a:t>
            </a:r>
          </a:p>
        </p:txBody>
      </p:sp>
    </p:spTree>
    <p:extLst>
      <p:ext uri="{BB962C8B-B14F-4D97-AF65-F5344CB8AC3E}">
        <p14:creationId xmlns:p14="http://schemas.microsoft.com/office/powerpoint/2010/main" val="35440796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AB27E57-672C-4D84-A0E2-86DCE0E1C39C}"/>
              </a:ext>
            </a:extLst>
          </p:cNvPr>
          <p:cNvSpPr>
            <a:spLocks noGrp="1"/>
          </p:cNvSpPr>
          <p:nvPr>
            <p:ph type="title"/>
          </p:nvPr>
        </p:nvSpPr>
        <p:spPr>
          <a:xfrm>
            <a:off x="1179226" y="826680"/>
            <a:ext cx="9833548" cy="1325563"/>
          </a:xfrm>
        </p:spPr>
        <p:txBody>
          <a:bodyPr>
            <a:normAutofit/>
          </a:bodyPr>
          <a:lstStyle/>
          <a:p>
            <a:r>
              <a:rPr lang="en-US" sz="4000" dirty="0">
                <a:solidFill>
                  <a:srgbClr val="FFFFFF"/>
                </a:solidFill>
                <a:latin typeface="Comic Sans MS"/>
                <a:cs typeface="Calibri Light"/>
              </a:rPr>
              <a:t>KEY WORDS</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5475B7DE-7E95-4BFF-A2A8-A2191D9E12E6}"/>
              </a:ext>
            </a:extLst>
          </p:cNvPr>
          <p:cNvSpPr>
            <a:spLocks noGrp="1"/>
          </p:cNvSpPr>
          <p:nvPr>
            <p:ph idx="1"/>
          </p:nvPr>
        </p:nvSpPr>
        <p:spPr>
          <a:xfrm>
            <a:off x="1179226" y="3092970"/>
            <a:ext cx="9833548" cy="2693976"/>
          </a:xfrm>
        </p:spPr>
        <p:txBody>
          <a:bodyPr vert="horz" lIns="91440" tIns="45720" rIns="91440" bIns="45720" rtlCol="0" anchor="t">
            <a:noAutofit/>
          </a:bodyPr>
          <a:lstStyle/>
          <a:p>
            <a:pPr marL="514350" indent="-514350">
              <a:spcBef>
                <a:spcPts val="0"/>
              </a:spcBef>
              <a:spcAft>
                <a:spcPts val="600"/>
              </a:spcAft>
              <a:buAutoNum type="arabicPeriod"/>
            </a:pPr>
            <a:r>
              <a:rPr lang="en-US" sz="2200" b="1" dirty="0">
                <a:solidFill>
                  <a:srgbClr val="000000"/>
                </a:solidFill>
                <a:latin typeface="Comic Sans MS"/>
                <a:ea typeface="+mn-lt"/>
                <a:cs typeface="+mn-lt"/>
              </a:rPr>
              <a:t>Tax</a:t>
            </a:r>
            <a:r>
              <a:rPr lang="en-US" sz="2200" dirty="0">
                <a:solidFill>
                  <a:srgbClr val="000000"/>
                </a:solidFill>
                <a:latin typeface="Comic Sans MS"/>
                <a:ea typeface="+mn-lt"/>
                <a:cs typeface="+mn-lt"/>
              </a:rPr>
              <a:t> - This is a compulsory payment to Government. It is charged  on income, business profits or added to the cost of goods and  services. </a:t>
            </a:r>
            <a:endParaRPr lang="en-US" sz="2200" dirty="0">
              <a:solidFill>
                <a:srgbClr val="000000"/>
              </a:solidFill>
              <a:latin typeface="Comic Sans MS"/>
              <a:cs typeface="Calibri" panose="020F0502020204030204"/>
            </a:endParaRPr>
          </a:p>
          <a:p>
            <a:pPr marL="514350" indent="-514350">
              <a:spcBef>
                <a:spcPts val="0"/>
              </a:spcBef>
              <a:spcAft>
                <a:spcPts val="600"/>
              </a:spcAft>
              <a:buAutoNum type="arabicPeriod"/>
            </a:pPr>
            <a:r>
              <a:rPr lang="en-US" sz="2200" b="1" dirty="0">
                <a:solidFill>
                  <a:srgbClr val="000000"/>
                </a:solidFill>
                <a:latin typeface="Comic Sans MS"/>
                <a:ea typeface="+mn-lt"/>
                <a:cs typeface="+mn-lt"/>
              </a:rPr>
              <a:t>Tax Liability</a:t>
            </a:r>
            <a:r>
              <a:rPr lang="en-US" sz="2200" dirty="0">
                <a:solidFill>
                  <a:srgbClr val="000000"/>
                </a:solidFill>
                <a:latin typeface="Comic Sans MS"/>
                <a:ea typeface="+mn-lt"/>
                <a:cs typeface="+mn-lt"/>
              </a:rPr>
              <a:t> - This means that a certain amount of money must  be paid to the Government. It is the responsibility of each person  to make sure that they pay the correct tax. </a:t>
            </a:r>
            <a:endParaRPr lang="en-US" sz="2200" dirty="0">
              <a:solidFill>
                <a:srgbClr val="000000"/>
              </a:solidFill>
              <a:latin typeface="Comic Sans MS"/>
              <a:cs typeface="Calibri" panose="020F0502020204030204"/>
            </a:endParaRPr>
          </a:p>
          <a:p>
            <a:pPr marL="514350" indent="-514350">
              <a:spcBef>
                <a:spcPts val="0"/>
              </a:spcBef>
              <a:spcAft>
                <a:spcPts val="600"/>
              </a:spcAft>
              <a:buAutoNum type="arabicPeriod"/>
            </a:pPr>
            <a:r>
              <a:rPr lang="en-US" sz="2200" b="1" dirty="0">
                <a:solidFill>
                  <a:srgbClr val="000000"/>
                </a:solidFill>
                <a:latin typeface="Comic Sans MS"/>
                <a:ea typeface="+mn-lt"/>
                <a:cs typeface="+mn-lt"/>
              </a:rPr>
              <a:t>Tax Avoidance</a:t>
            </a:r>
            <a:r>
              <a:rPr lang="en-US" sz="2200" dirty="0">
                <a:solidFill>
                  <a:srgbClr val="000000"/>
                </a:solidFill>
                <a:latin typeface="Comic Sans MS"/>
                <a:ea typeface="+mn-lt"/>
                <a:cs typeface="+mn-lt"/>
              </a:rPr>
              <a:t> - This is a legal way of reducing the amount of txt that you must pay. For example, you can claim tax credits which will reduce your tax bill </a:t>
            </a:r>
          </a:p>
          <a:p>
            <a:pPr marL="0" indent="0">
              <a:spcBef>
                <a:spcPts val="0"/>
              </a:spcBef>
              <a:spcAft>
                <a:spcPts val="600"/>
              </a:spcAft>
              <a:buNone/>
            </a:pPr>
            <a:endParaRPr lang="en-US" sz="2200" dirty="0">
              <a:solidFill>
                <a:srgbClr val="000000"/>
              </a:solidFill>
              <a:latin typeface="Comic Sans MS"/>
              <a:cs typeface="Calibri" panose="020F0502020204030204"/>
            </a:endParaRPr>
          </a:p>
          <a:p>
            <a:pPr marL="514350" indent="-514350">
              <a:spcBef>
                <a:spcPts val="0"/>
              </a:spcBef>
              <a:spcAft>
                <a:spcPts val="600"/>
              </a:spcAft>
              <a:buAutoNum type="arabicPeriod"/>
            </a:pPr>
            <a:endParaRPr lang="en-US" sz="2200" dirty="0">
              <a:solidFill>
                <a:srgbClr val="000000"/>
              </a:solidFill>
              <a:latin typeface="Comic Sans MS"/>
              <a:cs typeface="Calibri" panose="020F0502020204030204"/>
            </a:endParaRPr>
          </a:p>
          <a:p>
            <a:pPr>
              <a:spcBef>
                <a:spcPts val="0"/>
              </a:spcBef>
              <a:spcAft>
                <a:spcPts val="600"/>
              </a:spcAft>
            </a:pPr>
            <a:endParaRPr lang="en-US" sz="22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2499689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AB27E57-672C-4D84-A0E2-86DCE0E1C39C}"/>
              </a:ext>
            </a:extLst>
          </p:cNvPr>
          <p:cNvSpPr>
            <a:spLocks noGrp="1"/>
          </p:cNvSpPr>
          <p:nvPr>
            <p:ph type="title"/>
          </p:nvPr>
        </p:nvSpPr>
        <p:spPr>
          <a:xfrm>
            <a:off x="1179226" y="826680"/>
            <a:ext cx="9833548" cy="1325563"/>
          </a:xfrm>
        </p:spPr>
        <p:txBody>
          <a:bodyPr>
            <a:normAutofit/>
          </a:bodyPr>
          <a:lstStyle/>
          <a:p>
            <a:r>
              <a:rPr lang="en-US" sz="4000" dirty="0">
                <a:solidFill>
                  <a:srgbClr val="FFFFFF"/>
                </a:solidFill>
                <a:latin typeface="Comic Sans MS"/>
                <a:cs typeface="Calibri Light"/>
              </a:rPr>
              <a:t>KEY WORDS</a:t>
            </a:r>
            <a:endParaRPr lang="en-US" dirty="0"/>
          </a:p>
        </p:txBody>
      </p:sp>
      <p:sp>
        <p:nvSpPr>
          <p:cNvPr id="3" name="Content Placeholder 2">
            <a:extLst>
              <a:ext uri="{FF2B5EF4-FFF2-40B4-BE49-F238E27FC236}">
                <a16:creationId xmlns:a16="http://schemas.microsoft.com/office/drawing/2014/main" id="{5475B7DE-7E95-4BFF-A2A8-A2191D9E12E6}"/>
              </a:ext>
            </a:extLst>
          </p:cNvPr>
          <p:cNvSpPr>
            <a:spLocks noGrp="1"/>
          </p:cNvSpPr>
          <p:nvPr>
            <p:ph idx="1"/>
          </p:nvPr>
        </p:nvSpPr>
        <p:spPr>
          <a:xfrm>
            <a:off x="1179226" y="3092970"/>
            <a:ext cx="9833548" cy="2693976"/>
          </a:xfrm>
        </p:spPr>
        <p:txBody>
          <a:bodyPr vert="horz" lIns="91440" tIns="45720" rIns="91440" bIns="45720" rtlCol="0">
            <a:normAutofit/>
          </a:bodyPr>
          <a:lstStyle/>
          <a:p>
            <a:pPr marL="514350" indent="-514350">
              <a:spcBef>
                <a:spcPts val="0"/>
              </a:spcBef>
              <a:spcAft>
                <a:spcPts val="600"/>
              </a:spcAft>
              <a:buAutoNum type="arabicPeriod"/>
            </a:pPr>
            <a:r>
              <a:rPr lang="en-US" sz="1900" b="1">
                <a:solidFill>
                  <a:srgbClr val="000000"/>
                </a:solidFill>
                <a:latin typeface="Comic Sans MS"/>
                <a:ea typeface="+mn-lt"/>
                <a:cs typeface="+mn-lt"/>
              </a:rPr>
              <a:t>Tax Evasion - </a:t>
            </a:r>
            <a:r>
              <a:rPr lang="en-US" sz="1900">
                <a:solidFill>
                  <a:srgbClr val="000000"/>
                </a:solidFill>
                <a:latin typeface="Comic Sans MS"/>
                <a:ea typeface="+mn-lt"/>
                <a:cs typeface="+mn-lt"/>
              </a:rPr>
              <a:t>This is illegal and usually happens when people fail  to declare some or all their tax. Those found guilty will pay  interest and penalties or may go to jail. </a:t>
            </a:r>
            <a:endParaRPr lang="en-US" sz="1900">
              <a:solidFill>
                <a:srgbClr val="000000"/>
              </a:solidFill>
              <a:latin typeface="Comic Sans MS"/>
              <a:cs typeface="Calibri" panose="020F0502020204030204"/>
            </a:endParaRPr>
          </a:p>
          <a:p>
            <a:pPr marL="514350" indent="-514350">
              <a:spcBef>
                <a:spcPts val="0"/>
              </a:spcBef>
              <a:spcAft>
                <a:spcPts val="600"/>
              </a:spcAft>
              <a:buAutoNum type="arabicPeriod"/>
            </a:pPr>
            <a:r>
              <a:rPr lang="en-US" sz="1900" b="1">
                <a:solidFill>
                  <a:srgbClr val="000000"/>
                </a:solidFill>
                <a:latin typeface="Comic Sans MS"/>
                <a:cs typeface="Calibri" panose="020F0502020204030204"/>
              </a:rPr>
              <a:t>Tax Rate</a:t>
            </a:r>
            <a:r>
              <a:rPr lang="en-US" sz="1900">
                <a:solidFill>
                  <a:srgbClr val="000000"/>
                </a:solidFill>
                <a:latin typeface="Comic Sans MS"/>
                <a:cs typeface="Calibri" panose="020F0502020204030204"/>
              </a:rPr>
              <a:t> - This is a percentage of tax that is levied on your  income. There are 2 rates – 1. Standard rate of 20% and a higher  ate of 40% </a:t>
            </a:r>
            <a:endParaRPr lang="en-US" sz="1900">
              <a:solidFill>
                <a:srgbClr val="000000"/>
              </a:solidFill>
              <a:ea typeface="+mn-lt"/>
              <a:cs typeface="+mn-lt"/>
            </a:endParaRPr>
          </a:p>
          <a:p>
            <a:pPr marL="514350" indent="-514350">
              <a:spcBef>
                <a:spcPts val="0"/>
              </a:spcBef>
              <a:spcAft>
                <a:spcPts val="600"/>
              </a:spcAft>
              <a:buAutoNum type="arabicPeriod"/>
            </a:pPr>
            <a:r>
              <a:rPr lang="en-US" sz="1900" b="1">
                <a:solidFill>
                  <a:srgbClr val="000000"/>
                </a:solidFill>
                <a:latin typeface="Comic Sans MS"/>
                <a:cs typeface="Calibri" panose="020F0502020204030204"/>
              </a:rPr>
              <a:t>Standard Rate Cut Off Point - </a:t>
            </a:r>
            <a:r>
              <a:rPr lang="en-US" sz="1900">
                <a:solidFill>
                  <a:srgbClr val="000000"/>
                </a:solidFill>
                <a:latin typeface="Comic Sans MS"/>
                <a:cs typeface="Calibri" panose="020F0502020204030204"/>
              </a:rPr>
              <a:t>This is also known as SRCOP.  This is a document that is sent by revenue that show how much  will be taxed at the standard rate cut off point and how much will  be taxed at the higher rat cut off point </a:t>
            </a:r>
            <a:endParaRPr lang="en-US" sz="1900">
              <a:solidFill>
                <a:srgbClr val="000000"/>
              </a:solidFill>
            </a:endParaRPr>
          </a:p>
          <a:p>
            <a:pPr marL="514350" indent="-514350">
              <a:spcBef>
                <a:spcPts val="0"/>
              </a:spcBef>
              <a:spcAft>
                <a:spcPts val="600"/>
              </a:spcAft>
              <a:buAutoNum type="arabicPeriod"/>
            </a:pPr>
            <a:endParaRPr lang="en-US" sz="1900">
              <a:solidFill>
                <a:srgbClr val="000000"/>
              </a:solidFill>
              <a:latin typeface="Comic Sans MS"/>
              <a:cs typeface="Calibri" panose="020F0502020204030204"/>
            </a:endParaRPr>
          </a:p>
          <a:p>
            <a:pPr>
              <a:spcBef>
                <a:spcPts val="0"/>
              </a:spcBef>
              <a:spcAft>
                <a:spcPts val="600"/>
              </a:spcAft>
            </a:pPr>
            <a:endParaRPr lang="en-US" sz="1900">
              <a:solidFill>
                <a:srgbClr val="000000"/>
              </a:solidFill>
              <a:latin typeface="Comic Sans MS"/>
              <a:cs typeface="Calibri" panose="020F0502020204030204"/>
            </a:endParaRPr>
          </a:p>
        </p:txBody>
      </p:sp>
    </p:spTree>
    <p:extLst>
      <p:ext uri="{BB962C8B-B14F-4D97-AF65-F5344CB8AC3E}">
        <p14:creationId xmlns:p14="http://schemas.microsoft.com/office/powerpoint/2010/main" val="7695881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AB27E57-672C-4D84-A0E2-86DCE0E1C39C}"/>
              </a:ext>
            </a:extLst>
          </p:cNvPr>
          <p:cNvSpPr>
            <a:spLocks noGrp="1"/>
          </p:cNvSpPr>
          <p:nvPr>
            <p:ph type="title"/>
          </p:nvPr>
        </p:nvSpPr>
        <p:spPr>
          <a:xfrm>
            <a:off x="1179226" y="826680"/>
            <a:ext cx="9833548" cy="1325563"/>
          </a:xfrm>
        </p:spPr>
        <p:txBody>
          <a:bodyPr>
            <a:normAutofit/>
          </a:bodyPr>
          <a:lstStyle/>
          <a:p>
            <a:r>
              <a:rPr lang="en-US" sz="4000" dirty="0">
                <a:solidFill>
                  <a:srgbClr val="FFFFFF"/>
                </a:solidFill>
                <a:latin typeface="Comic Sans MS"/>
                <a:cs typeface="Calibri Light"/>
              </a:rPr>
              <a:t>KEY WORDS</a:t>
            </a:r>
            <a:endParaRPr lang="en-US" dirty="0">
              <a:cs typeface="Calibri Light" panose="020F0302020204030204"/>
            </a:endParaRPr>
          </a:p>
        </p:txBody>
      </p:sp>
      <p:sp>
        <p:nvSpPr>
          <p:cNvPr id="3" name="Content Placeholder 2">
            <a:extLst>
              <a:ext uri="{FF2B5EF4-FFF2-40B4-BE49-F238E27FC236}">
                <a16:creationId xmlns:a16="http://schemas.microsoft.com/office/drawing/2014/main" id="{5475B7DE-7E95-4BFF-A2A8-A2191D9E12E6}"/>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514350" indent="-514350">
              <a:spcBef>
                <a:spcPts val="0"/>
              </a:spcBef>
              <a:spcAft>
                <a:spcPts val="600"/>
              </a:spcAft>
              <a:buAutoNum type="arabicPeriod"/>
            </a:pPr>
            <a:r>
              <a:rPr lang="en-US" sz="2400" b="1" dirty="0">
                <a:solidFill>
                  <a:srgbClr val="000000"/>
                </a:solidFill>
                <a:latin typeface="Comic Sans MS"/>
                <a:ea typeface="+mn-lt"/>
                <a:cs typeface="+mn-lt"/>
              </a:rPr>
              <a:t>Tax Credit - </a:t>
            </a:r>
            <a:r>
              <a:rPr lang="en-US" sz="2400" dirty="0">
                <a:solidFill>
                  <a:srgbClr val="000000"/>
                </a:solidFill>
                <a:latin typeface="Comic Sans MS"/>
                <a:ea typeface="+mn-lt"/>
                <a:cs typeface="+mn-lt"/>
              </a:rPr>
              <a:t>This is the amount by which your tax bill will be  reduce by. Your Tax credit are sent by revenue and are different  depending on the person circumstances </a:t>
            </a:r>
            <a:endParaRPr lang="en-US" sz="2400" dirty="0">
              <a:solidFill>
                <a:srgbClr val="000000"/>
              </a:solidFill>
              <a:latin typeface="Comic Sans MS"/>
              <a:cs typeface="Calibri" panose="020F0502020204030204"/>
            </a:endParaRPr>
          </a:p>
          <a:p>
            <a:pPr marL="514350" indent="-514350">
              <a:spcBef>
                <a:spcPts val="0"/>
              </a:spcBef>
              <a:spcAft>
                <a:spcPts val="600"/>
              </a:spcAft>
              <a:buAutoNum type="arabicPeriod"/>
            </a:pPr>
            <a:r>
              <a:rPr lang="en-US" sz="2400" b="1" dirty="0">
                <a:solidFill>
                  <a:srgbClr val="000000"/>
                </a:solidFill>
                <a:latin typeface="Comic Sans MS"/>
                <a:ea typeface="+mn-lt"/>
                <a:cs typeface="+mn-lt"/>
              </a:rPr>
              <a:t>Gross Pay - </a:t>
            </a:r>
            <a:r>
              <a:rPr lang="en-US" sz="2400" dirty="0">
                <a:solidFill>
                  <a:srgbClr val="000000"/>
                </a:solidFill>
                <a:latin typeface="Comic Sans MS"/>
                <a:ea typeface="+mn-lt"/>
                <a:cs typeface="+mn-lt"/>
              </a:rPr>
              <a:t>This is the amount of pay before any deductions </a:t>
            </a:r>
            <a:endParaRPr lang="en-US" sz="2400" dirty="0">
              <a:solidFill>
                <a:srgbClr val="000000"/>
              </a:solidFill>
              <a:latin typeface="Comic Sans MS"/>
              <a:cs typeface="Calibri" panose="020F0502020204030204"/>
            </a:endParaRPr>
          </a:p>
          <a:p>
            <a:pPr marL="514350" indent="-514350">
              <a:spcBef>
                <a:spcPts val="0"/>
              </a:spcBef>
              <a:spcAft>
                <a:spcPts val="600"/>
              </a:spcAft>
              <a:buAutoNum type="arabicPeriod"/>
            </a:pPr>
            <a:r>
              <a:rPr lang="en-US" sz="2400" b="1" dirty="0">
                <a:solidFill>
                  <a:srgbClr val="000000"/>
                </a:solidFill>
                <a:latin typeface="Comic Sans MS"/>
                <a:cs typeface="Calibri" panose="020F0502020204030204"/>
              </a:rPr>
              <a:t>Net Pay</a:t>
            </a:r>
            <a:r>
              <a:rPr lang="en-US" sz="2400" dirty="0">
                <a:solidFill>
                  <a:srgbClr val="000000"/>
                </a:solidFill>
                <a:latin typeface="Comic Sans MS"/>
                <a:cs typeface="Calibri" panose="020F0502020204030204"/>
              </a:rPr>
              <a:t> - This is Gross Pay less any Deductions. It is also known  as Take home pay </a:t>
            </a:r>
          </a:p>
          <a:p>
            <a:pPr marL="514350" indent="-514350">
              <a:spcBef>
                <a:spcPts val="0"/>
              </a:spcBef>
              <a:spcAft>
                <a:spcPts val="600"/>
              </a:spcAft>
              <a:buAutoNum type="arabicPeriod"/>
            </a:pPr>
            <a:endParaRPr lang="en-US" sz="2400" dirty="0">
              <a:solidFill>
                <a:srgbClr val="000000"/>
              </a:solidFill>
              <a:latin typeface="Comic Sans MS"/>
              <a:cs typeface="Calibri" panose="020F0502020204030204"/>
            </a:endParaRPr>
          </a:p>
          <a:p>
            <a:pPr>
              <a:spcBef>
                <a:spcPts val="0"/>
              </a:spcBef>
              <a:spcAft>
                <a:spcPts val="600"/>
              </a:spcAft>
            </a:pPr>
            <a:endParaRPr lang="en-US" sz="24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1384635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AB27E57-672C-4D84-A0E2-86DCE0E1C39C}"/>
              </a:ext>
            </a:extLst>
          </p:cNvPr>
          <p:cNvSpPr>
            <a:spLocks noGrp="1"/>
          </p:cNvSpPr>
          <p:nvPr>
            <p:ph type="title"/>
          </p:nvPr>
        </p:nvSpPr>
        <p:spPr>
          <a:xfrm>
            <a:off x="1179226" y="826680"/>
            <a:ext cx="9833548" cy="1325563"/>
          </a:xfrm>
        </p:spPr>
        <p:txBody>
          <a:bodyPr>
            <a:normAutofit/>
          </a:bodyPr>
          <a:lstStyle/>
          <a:p>
            <a:r>
              <a:rPr lang="en-US" sz="4000" dirty="0">
                <a:solidFill>
                  <a:srgbClr val="FFFFFF"/>
                </a:solidFill>
                <a:latin typeface="Comic Sans MS"/>
                <a:cs typeface="Calibri Light"/>
              </a:rPr>
              <a:t>KEY WORDS</a:t>
            </a:r>
          </a:p>
        </p:txBody>
      </p:sp>
      <p:sp>
        <p:nvSpPr>
          <p:cNvPr id="3" name="Content Placeholder 2">
            <a:extLst>
              <a:ext uri="{FF2B5EF4-FFF2-40B4-BE49-F238E27FC236}">
                <a16:creationId xmlns:a16="http://schemas.microsoft.com/office/drawing/2014/main" id="{5475B7DE-7E95-4BFF-A2A8-A2191D9E12E6}"/>
              </a:ext>
            </a:extLst>
          </p:cNvPr>
          <p:cNvSpPr>
            <a:spLocks noGrp="1"/>
          </p:cNvSpPr>
          <p:nvPr>
            <p:ph idx="1"/>
          </p:nvPr>
        </p:nvSpPr>
        <p:spPr>
          <a:xfrm>
            <a:off x="1179226" y="3092970"/>
            <a:ext cx="9833548" cy="2693976"/>
          </a:xfrm>
        </p:spPr>
        <p:txBody>
          <a:bodyPr vert="horz" lIns="91440" tIns="45720" rIns="91440" bIns="45720" rtlCol="0" anchor="t">
            <a:normAutofit/>
          </a:bodyPr>
          <a:lstStyle/>
          <a:p>
            <a:pPr marL="0" indent="0">
              <a:spcBef>
                <a:spcPts val="0"/>
              </a:spcBef>
              <a:spcAft>
                <a:spcPts val="600"/>
              </a:spcAft>
              <a:buNone/>
            </a:pPr>
            <a:endParaRPr lang="en-US" sz="2400" dirty="0">
              <a:solidFill>
                <a:srgbClr val="000000"/>
              </a:solidFill>
              <a:latin typeface="Comic Sans MS"/>
              <a:cs typeface="Calibri" panose="020F0502020204030204"/>
            </a:endParaRPr>
          </a:p>
          <a:p>
            <a:pPr marL="514350" indent="-514350">
              <a:spcBef>
                <a:spcPts val="0"/>
              </a:spcBef>
              <a:spcAft>
                <a:spcPts val="600"/>
              </a:spcAft>
              <a:buAutoNum type="arabicPeriod"/>
            </a:pPr>
            <a:r>
              <a:rPr lang="en-US" sz="2400" b="1" dirty="0">
                <a:solidFill>
                  <a:srgbClr val="000000"/>
                </a:solidFill>
                <a:latin typeface="Comic Sans MS"/>
                <a:cs typeface="Calibri" panose="020F0502020204030204"/>
              </a:rPr>
              <a:t>Deductions </a:t>
            </a:r>
            <a:r>
              <a:rPr lang="en-US" sz="2400" dirty="0">
                <a:solidFill>
                  <a:srgbClr val="000000"/>
                </a:solidFill>
                <a:latin typeface="Comic Sans MS"/>
                <a:cs typeface="Calibri" panose="020F0502020204030204"/>
              </a:rPr>
              <a:t>- These are l lth payments that are taken away from  gross pay. It included Statutory Deduction – these must be paid  and are sent to Revenue (PAYE, PRSI and USC) and Voluntary  Deduction – these are deduction that the employee chooses (VHI,  Savings, Pension) </a:t>
            </a:r>
          </a:p>
          <a:p>
            <a:pPr>
              <a:spcBef>
                <a:spcPts val="0"/>
              </a:spcBef>
              <a:spcAft>
                <a:spcPts val="600"/>
              </a:spcAft>
            </a:pPr>
            <a:endParaRPr lang="en-US" sz="2400" dirty="0">
              <a:solidFill>
                <a:srgbClr val="000000"/>
              </a:solidFill>
              <a:latin typeface="Comic Sans MS"/>
              <a:cs typeface="Calibri" panose="020F0502020204030204"/>
            </a:endParaRPr>
          </a:p>
        </p:txBody>
      </p:sp>
    </p:spTree>
    <p:extLst>
      <p:ext uri="{BB962C8B-B14F-4D97-AF65-F5344CB8AC3E}">
        <p14:creationId xmlns:p14="http://schemas.microsoft.com/office/powerpoint/2010/main" val="1509848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BE9262-7526-4F9F-BCFD-5622232F49B9}"/>
              </a:ext>
            </a:extLst>
          </p:cNvPr>
          <p:cNvSpPr>
            <a:spLocks noGrp="1"/>
          </p:cNvSpPr>
          <p:nvPr>
            <p:ph type="title"/>
          </p:nvPr>
        </p:nvSpPr>
        <p:spPr>
          <a:xfrm>
            <a:off x="640079" y="2053641"/>
            <a:ext cx="3669161" cy="2760098"/>
          </a:xfrm>
        </p:spPr>
        <p:txBody>
          <a:bodyPr>
            <a:normAutofit/>
          </a:bodyPr>
          <a:lstStyle/>
          <a:p>
            <a:r>
              <a:rPr lang="en-US" b="1" dirty="0">
                <a:solidFill>
                  <a:srgbClr val="FFFFFF"/>
                </a:solidFill>
                <a:latin typeface="Comic Sans MS"/>
                <a:cs typeface="Calibri Light"/>
              </a:rPr>
              <a:t>WHAT ARE TAXES</a:t>
            </a:r>
          </a:p>
        </p:txBody>
      </p:sp>
      <p:sp>
        <p:nvSpPr>
          <p:cNvPr id="3" name="Content Placeholder 2">
            <a:extLst>
              <a:ext uri="{FF2B5EF4-FFF2-40B4-BE49-F238E27FC236}">
                <a16:creationId xmlns:a16="http://schemas.microsoft.com/office/drawing/2014/main" id="{407439B6-F87C-4E7F-A1EA-8D1787EC6D3D}"/>
              </a:ext>
            </a:extLst>
          </p:cNvPr>
          <p:cNvSpPr>
            <a:spLocks noGrp="1"/>
          </p:cNvSpPr>
          <p:nvPr>
            <p:ph idx="1"/>
          </p:nvPr>
        </p:nvSpPr>
        <p:spPr>
          <a:xfrm>
            <a:off x="6090574" y="801866"/>
            <a:ext cx="5306084" cy="5230634"/>
          </a:xfrm>
        </p:spPr>
        <p:txBody>
          <a:bodyPr vert="horz" lIns="91440" tIns="45720" rIns="91440" bIns="45720" rtlCol="0" anchor="ctr">
            <a:normAutofit/>
          </a:bodyPr>
          <a:lstStyle/>
          <a:p>
            <a:pPr marL="0" indent="0">
              <a:buNone/>
            </a:pPr>
            <a:r>
              <a:rPr lang="en-IE" sz="2400" b="1" dirty="0">
                <a:solidFill>
                  <a:srgbClr val="000000"/>
                </a:solidFill>
                <a:latin typeface="Comic Sans MS"/>
                <a:ea typeface="+mn-lt"/>
                <a:cs typeface="+mn-lt"/>
              </a:rPr>
              <a:t>Tax</a:t>
            </a:r>
            <a:r>
              <a:rPr lang="en-US" sz="2400" dirty="0">
                <a:solidFill>
                  <a:srgbClr val="000000"/>
                </a:solidFill>
                <a:latin typeface="Comic Sans MS"/>
                <a:ea typeface="+mn-lt"/>
                <a:cs typeface="+mn-lt"/>
              </a:rPr>
              <a:t> </a:t>
            </a:r>
            <a:r>
              <a:rPr lang="en-IE" sz="2400" b="1" baseline="30000" dirty="0">
                <a:solidFill>
                  <a:srgbClr val="000000"/>
                </a:solidFill>
                <a:latin typeface="Comic Sans MS"/>
                <a:ea typeface="+mn-lt"/>
                <a:cs typeface="+mn-lt"/>
              </a:rPr>
              <a:t>Def</a:t>
            </a:r>
            <a:r>
              <a:rPr lang="en-IE" sz="2400" dirty="0">
                <a:solidFill>
                  <a:srgbClr val="000000"/>
                </a:solidFill>
                <a:latin typeface="Comic Sans MS"/>
                <a:ea typeface="+mn-lt"/>
                <a:cs typeface="+mn-lt"/>
              </a:rPr>
              <a:t> This is a compulsory payment to Government. It is charged on income, business profits or added to the cost of goods and services.</a:t>
            </a:r>
            <a:endParaRPr lang="en-US" sz="2400" dirty="0">
              <a:solidFill>
                <a:srgbClr val="000000"/>
              </a:solidFill>
              <a:latin typeface="Comic Sans MS"/>
              <a:ea typeface="+mn-lt"/>
              <a:cs typeface="+mn-lt"/>
            </a:endParaRPr>
          </a:p>
          <a:p>
            <a:pPr marL="0" indent="0">
              <a:buNone/>
            </a:pPr>
            <a:endParaRPr lang="en-IE" sz="2400" b="1" dirty="0">
              <a:solidFill>
                <a:srgbClr val="000000"/>
              </a:solidFill>
              <a:latin typeface="Comic Sans MS"/>
              <a:ea typeface="+mn-lt"/>
              <a:cs typeface="+mn-lt"/>
            </a:endParaRPr>
          </a:p>
          <a:p>
            <a:endParaRPr lang="en-US" sz="2400" dirty="0">
              <a:solidFill>
                <a:srgbClr val="000000"/>
              </a:solidFill>
              <a:latin typeface="Comic Sans MS"/>
              <a:cs typeface="Calibri"/>
            </a:endParaRPr>
          </a:p>
        </p:txBody>
      </p:sp>
    </p:spTree>
    <p:extLst>
      <p:ext uri="{BB962C8B-B14F-4D97-AF65-F5344CB8AC3E}">
        <p14:creationId xmlns:p14="http://schemas.microsoft.com/office/powerpoint/2010/main" val="9382922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70BE9262-7526-4F9F-BCFD-5622232F49B9}"/>
              </a:ext>
            </a:extLst>
          </p:cNvPr>
          <p:cNvSpPr>
            <a:spLocks noGrp="1"/>
          </p:cNvSpPr>
          <p:nvPr>
            <p:ph type="title"/>
          </p:nvPr>
        </p:nvSpPr>
        <p:spPr>
          <a:xfrm>
            <a:off x="640079" y="2053641"/>
            <a:ext cx="3669161" cy="2760098"/>
          </a:xfrm>
        </p:spPr>
        <p:txBody>
          <a:bodyPr>
            <a:normAutofit/>
          </a:bodyPr>
          <a:lstStyle/>
          <a:p>
            <a:r>
              <a:rPr lang="en-US" b="1" dirty="0">
                <a:solidFill>
                  <a:srgbClr val="FFFFFF"/>
                </a:solidFill>
                <a:latin typeface="Comic Sans MS"/>
                <a:cs typeface="Calibri Light"/>
              </a:rPr>
              <a:t>WHY PAY TAXES</a:t>
            </a:r>
          </a:p>
        </p:txBody>
      </p:sp>
      <p:sp>
        <p:nvSpPr>
          <p:cNvPr id="3" name="Content Placeholder 2">
            <a:extLst>
              <a:ext uri="{FF2B5EF4-FFF2-40B4-BE49-F238E27FC236}">
                <a16:creationId xmlns:a16="http://schemas.microsoft.com/office/drawing/2014/main" id="{407439B6-F87C-4E7F-A1EA-8D1787EC6D3D}"/>
              </a:ext>
            </a:extLst>
          </p:cNvPr>
          <p:cNvSpPr>
            <a:spLocks noGrp="1"/>
          </p:cNvSpPr>
          <p:nvPr>
            <p:ph idx="1"/>
          </p:nvPr>
        </p:nvSpPr>
        <p:spPr>
          <a:xfrm>
            <a:off x="6090574" y="801866"/>
            <a:ext cx="5306084" cy="5230634"/>
          </a:xfrm>
        </p:spPr>
        <p:txBody>
          <a:bodyPr vert="horz" lIns="91440" tIns="45720" rIns="91440" bIns="45720" rtlCol="0" anchor="ctr">
            <a:normAutofit fontScale="92500"/>
          </a:bodyPr>
          <a:lstStyle/>
          <a:p>
            <a:pPr marL="0" indent="0">
              <a:lnSpc>
                <a:spcPct val="110000"/>
              </a:lnSpc>
              <a:spcBef>
                <a:spcPts val="0"/>
              </a:spcBef>
              <a:buNone/>
            </a:pPr>
            <a:r>
              <a:rPr lang="en-IE" sz="2400" dirty="0">
                <a:solidFill>
                  <a:srgbClr val="000000"/>
                </a:solidFill>
                <a:latin typeface="Comic Sans MS"/>
                <a:ea typeface="+mn-lt"/>
                <a:cs typeface="+mn-lt"/>
              </a:rPr>
              <a:t>We pay taxes for the following reasons</a:t>
            </a:r>
            <a:endParaRPr lang="en-US"/>
          </a:p>
          <a:p>
            <a:pPr>
              <a:lnSpc>
                <a:spcPct val="110000"/>
              </a:lnSpc>
              <a:spcBef>
                <a:spcPts val="0"/>
              </a:spcBef>
            </a:pPr>
            <a:r>
              <a:rPr lang="en-IE" sz="2400" dirty="0">
                <a:solidFill>
                  <a:srgbClr val="000000"/>
                </a:solidFill>
                <a:latin typeface="Comic Sans MS"/>
                <a:ea typeface="+mn-lt"/>
                <a:cs typeface="+mn-lt"/>
              </a:rPr>
              <a:t>Government uses the income to fund essential public services. For example, Health, Education, </a:t>
            </a:r>
          </a:p>
          <a:p>
            <a:pPr>
              <a:lnSpc>
                <a:spcPct val="110000"/>
              </a:lnSpc>
              <a:spcBef>
                <a:spcPts val="0"/>
              </a:spcBef>
            </a:pPr>
            <a:r>
              <a:rPr lang="en-IE" sz="2400" dirty="0">
                <a:solidFill>
                  <a:srgbClr val="000000"/>
                </a:solidFill>
                <a:latin typeface="Comic Sans MS"/>
                <a:ea typeface="+mn-lt"/>
                <a:cs typeface="+mn-lt"/>
              </a:rPr>
              <a:t>The Government uses the tax to distribute wealth within a economy. </a:t>
            </a:r>
            <a:endParaRPr lang="en-US" sz="2400" dirty="0">
              <a:solidFill>
                <a:srgbClr val="000000"/>
              </a:solidFill>
              <a:latin typeface="Comic Sans MS"/>
              <a:ea typeface="+mn-lt"/>
              <a:cs typeface="+mn-lt"/>
            </a:endParaRPr>
          </a:p>
          <a:p>
            <a:pPr>
              <a:lnSpc>
                <a:spcPct val="110000"/>
              </a:lnSpc>
              <a:spcBef>
                <a:spcPts val="0"/>
              </a:spcBef>
            </a:pPr>
            <a:r>
              <a:rPr lang="en-IE" sz="2400" dirty="0">
                <a:solidFill>
                  <a:srgbClr val="000000"/>
                </a:solidFill>
                <a:latin typeface="Comic Sans MS"/>
                <a:ea typeface="+mn-lt"/>
                <a:cs typeface="+mn-lt"/>
              </a:rPr>
              <a:t>The government uses the tax to promote or discourage certain activities. For example, lower tax to increase consumer spending and job creation but if they higher tax on cigarettes people may not smoke</a:t>
            </a:r>
            <a:endParaRPr lang="en-US" sz="2400" dirty="0">
              <a:solidFill>
                <a:srgbClr val="000000"/>
              </a:solidFill>
              <a:latin typeface="Comic Sans MS"/>
              <a:ea typeface="+mn-lt"/>
              <a:cs typeface="+mn-lt"/>
            </a:endParaRPr>
          </a:p>
          <a:p>
            <a:pPr>
              <a:lnSpc>
                <a:spcPct val="110000"/>
              </a:lnSpc>
              <a:spcBef>
                <a:spcPts val="0"/>
              </a:spcBef>
            </a:pPr>
            <a:endParaRPr lang="en-US" sz="2400" dirty="0">
              <a:solidFill>
                <a:srgbClr val="000000"/>
              </a:solidFill>
              <a:latin typeface="Comic Sans MS"/>
              <a:cs typeface="Calibri"/>
            </a:endParaRPr>
          </a:p>
        </p:txBody>
      </p:sp>
    </p:spTree>
    <p:extLst>
      <p:ext uri="{BB962C8B-B14F-4D97-AF65-F5344CB8AC3E}">
        <p14:creationId xmlns:p14="http://schemas.microsoft.com/office/powerpoint/2010/main" val="1489051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D5B679C1-8991-4D05-AE65-8B3532E874F6}"/>
              </a:ext>
            </a:extLst>
          </p:cNvPr>
          <p:cNvSpPr>
            <a:spLocks noGrp="1"/>
          </p:cNvSpPr>
          <p:nvPr>
            <p:ph type="title"/>
          </p:nvPr>
        </p:nvSpPr>
        <p:spPr>
          <a:xfrm>
            <a:off x="640079" y="2053641"/>
            <a:ext cx="3669161" cy="2760098"/>
          </a:xfrm>
        </p:spPr>
        <p:txBody>
          <a:bodyPr>
            <a:normAutofit/>
          </a:bodyPr>
          <a:lstStyle/>
          <a:p>
            <a:endParaRPr lang="en-US" dirty="0">
              <a:solidFill>
                <a:srgbClr val="FFFFFF"/>
              </a:solidFill>
              <a:latin typeface="Comic Sans MS"/>
            </a:endParaRPr>
          </a:p>
          <a:p>
            <a:r>
              <a:rPr lang="en-US" b="1" dirty="0">
                <a:solidFill>
                  <a:srgbClr val="FFFFFF"/>
                </a:solidFill>
                <a:latin typeface="Comic Sans MS"/>
                <a:ea typeface="+mj-lt"/>
                <a:cs typeface="+mj-lt"/>
              </a:rPr>
              <a:t>WHY PAY TAXES</a:t>
            </a:r>
            <a:endParaRPr lang="en-US" dirty="0">
              <a:solidFill>
                <a:srgbClr val="FFFFFF"/>
              </a:solidFill>
              <a:latin typeface="Comic Sans MS"/>
              <a:ea typeface="+mj-lt"/>
              <a:cs typeface="+mj-lt"/>
            </a:endParaRPr>
          </a:p>
        </p:txBody>
      </p:sp>
      <p:sp>
        <p:nvSpPr>
          <p:cNvPr id="3" name="Content Placeholder 2">
            <a:extLst>
              <a:ext uri="{FF2B5EF4-FFF2-40B4-BE49-F238E27FC236}">
                <a16:creationId xmlns:a16="http://schemas.microsoft.com/office/drawing/2014/main" id="{DE880E1D-AE05-4C22-A765-A4CED5152EB2}"/>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IE" sz="2400" dirty="0">
                <a:solidFill>
                  <a:srgbClr val="000000"/>
                </a:solidFill>
                <a:latin typeface="Comic Sans MS"/>
                <a:ea typeface="+mn-lt"/>
                <a:cs typeface="+mn-lt"/>
              </a:rPr>
              <a:t>If the Government want to increase the level or range of service, they may need to increase the tax that is already there or introduce a new tax. High tax means that people have less money to spend. </a:t>
            </a:r>
            <a:endParaRPr lang="en-US" sz="2400" dirty="0">
              <a:solidFill>
                <a:srgbClr val="000000"/>
              </a:solidFill>
              <a:latin typeface="Comic Sans MS"/>
              <a:ea typeface="+mn-lt"/>
              <a:cs typeface="+mn-lt"/>
            </a:endParaRPr>
          </a:p>
          <a:p>
            <a:r>
              <a:rPr lang="en-IE" sz="2400" dirty="0">
                <a:solidFill>
                  <a:srgbClr val="000000"/>
                </a:solidFill>
                <a:latin typeface="Comic Sans MS"/>
                <a:ea typeface="+mn-lt"/>
                <a:cs typeface="+mn-lt"/>
              </a:rPr>
              <a:t>The level of taxation will depend on the money the government available. What they think is important and how willing the people to pay.</a:t>
            </a:r>
            <a:endParaRPr lang="en-US" sz="2400">
              <a:solidFill>
                <a:srgbClr val="000000"/>
              </a:solidFill>
              <a:latin typeface="Comic Sans MS"/>
              <a:ea typeface="+mn-lt"/>
              <a:cs typeface="+mn-lt"/>
            </a:endParaRPr>
          </a:p>
        </p:txBody>
      </p:sp>
    </p:spTree>
    <p:extLst>
      <p:ext uri="{BB962C8B-B14F-4D97-AF65-F5344CB8AC3E}">
        <p14:creationId xmlns:p14="http://schemas.microsoft.com/office/powerpoint/2010/main" val="27880753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F3AB3934-C7CF-4A69-9EAC-89585FAA92E5}"/>
              </a:ext>
            </a:extLst>
          </p:cNvPr>
          <p:cNvSpPr>
            <a:spLocks noGrp="1"/>
          </p:cNvSpPr>
          <p:nvPr>
            <p:ph type="title"/>
          </p:nvPr>
        </p:nvSpPr>
        <p:spPr>
          <a:xfrm>
            <a:off x="640079" y="2053641"/>
            <a:ext cx="3669161" cy="2760098"/>
          </a:xfrm>
        </p:spPr>
        <p:txBody>
          <a:bodyPr>
            <a:normAutofit/>
          </a:bodyPr>
          <a:lstStyle/>
          <a:p>
            <a:r>
              <a:rPr lang="en-US" b="1" dirty="0">
                <a:solidFill>
                  <a:srgbClr val="FFFFFF"/>
                </a:solidFill>
                <a:latin typeface="Comic Sans MS"/>
                <a:cs typeface="Calibri Light"/>
              </a:rPr>
              <a:t>WHY PAY TAXES</a:t>
            </a:r>
            <a:endParaRPr lang="en-US" b="1" dirty="0">
              <a:solidFill>
                <a:srgbClr val="FFFFFF"/>
              </a:solidFill>
              <a:latin typeface="Comic Sans MS"/>
            </a:endParaRPr>
          </a:p>
        </p:txBody>
      </p:sp>
      <p:sp>
        <p:nvSpPr>
          <p:cNvPr id="3" name="Content Placeholder 2">
            <a:extLst>
              <a:ext uri="{FF2B5EF4-FFF2-40B4-BE49-F238E27FC236}">
                <a16:creationId xmlns:a16="http://schemas.microsoft.com/office/drawing/2014/main" id="{94CDAA9A-09C7-45E5-BA69-1E8F0AE9C202}"/>
              </a:ext>
            </a:extLst>
          </p:cNvPr>
          <p:cNvSpPr>
            <a:spLocks noGrp="1"/>
          </p:cNvSpPr>
          <p:nvPr>
            <p:ph idx="1"/>
          </p:nvPr>
        </p:nvSpPr>
        <p:spPr>
          <a:xfrm>
            <a:off x="6090574" y="801866"/>
            <a:ext cx="5306084" cy="5230634"/>
          </a:xfrm>
        </p:spPr>
        <p:txBody>
          <a:bodyPr vert="horz" lIns="91440" tIns="45720" rIns="91440" bIns="45720" rtlCol="0" anchor="ctr">
            <a:normAutofit/>
          </a:bodyPr>
          <a:lstStyle/>
          <a:p>
            <a:r>
              <a:rPr lang="en-IE" sz="2400" dirty="0">
                <a:solidFill>
                  <a:srgbClr val="000000"/>
                </a:solidFill>
                <a:latin typeface="Comic Sans MS"/>
                <a:ea typeface="+mn-lt"/>
                <a:cs typeface="+mn-lt"/>
              </a:rPr>
              <a:t>Without this income Government will not be able to fund public service. This will have impact on</a:t>
            </a:r>
            <a:endParaRPr lang="en-US" sz="2400" dirty="0">
              <a:solidFill>
                <a:srgbClr val="000000"/>
              </a:solidFill>
              <a:latin typeface="Comic Sans MS"/>
              <a:ea typeface="+mn-lt"/>
              <a:cs typeface="+mn-lt"/>
            </a:endParaRPr>
          </a:p>
          <a:p>
            <a:r>
              <a:rPr lang="en-IE" sz="2400" dirty="0">
                <a:solidFill>
                  <a:srgbClr val="000000"/>
                </a:solidFill>
                <a:latin typeface="Comic Sans MS"/>
                <a:ea typeface="+mn-lt"/>
                <a:cs typeface="+mn-lt"/>
              </a:rPr>
              <a:t>people who have a low income. As you get older your income and expenditure will change so too</a:t>
            </a:r>
            <a:endParaRPr lang="en-US" sz="2400" dirty="0">
              <a:solidFill>
                <a:srgbClr val="000000"/>
              </a:solidFill>
              <a:latin typeface="Comic Sans MS"/>
              <a:ea typeface="+mn-lt"/>
              <a:cs typeface="+mn-lt"/>
            </a:endParaRPr>
          </a:p>
          <a:p>
            <a:r>
              <a:rPr lang="en-IE" sz="2400" dirty="0">
                <a:solidFill>
                  <a:srgbClr val="000000"/>
                </a:solidFill>
                <a:latin typeface="Comic Sans MS"/>
                <a:ea typeface="+mn-lt"/>
                <a:cs typeface="+mn-lt"/>
              </a:rPr>
              <a:t>will the amount of tax that you pay. This will affect your future financial planning. </a:t>
            </a:r>
            <a:endParaRPr lang="en-US" sz="2400" dirty="0">
              <a:solidFill>
                <a:srgbClr val="000000"/>
              </a:solidFill>
              <a:latin typeface="Comic Sans MS"/>
              <a:ea typeface="+mn-lt"/>
              <a:cs typeface="+mn-lt"/>
            </a:endParaRPr>
          </a:p>
          <a:p>
            <a:endParaRPr lang="en-US" sz="2400" dirty="0">
              <a:solidFill>
                <a:srgbClr val="000000"/>
              </a:solidFill>
              <a:latin typeface="Comic Sans MS"/>
              <a:cs typeface="Calibri"/>
            </a:endParaRPr>
          </a:p>
        </p:txBody>
      </p:sp>
    </p:spTree>
    <p:extLst>
      <p:ext uri="{BB962C8B-B14F-4D97-AF65-F5344CB8AC3E}">
        <p14:creationId xmlns:p14="http://schemas.microsoft.com/office/powerpoint/2010/main" val="122626972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0</Words>
  <Application>Microsoft Office PowerPoint</Application>
  <PresentationFormat>Widescreen</PresentationFormat>
  <Paragraphs>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Strand 1</vt:lpstr>
      <vt:lpstr>KEY WORDS</vt:lpstr>
      <vt:lpstr>KEY WORDS</vt:lpstr>
      <vt:lpstr>KEY WORDS</vt:lpstr>
      <vt:lpstr>KEY WORDS</vt:lpstr>
      <vt:lpstr>WHAT ARE TAXES</vt:lpstr>
      <vt:lpstr>WHY PAY TAXES</vt:lpstr>
      <vt:lpstr> WHY PAY TAXES</vt:lpstr>
      <vt:lpstr>WHY PAY TAXES</vt:lpstr>
      <vt:lpstr>GETTING STARTED WITH INCOME TAX</vt:lpstr>
      <vt:lpstr>Calculations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115</cp:revision>
  <dcterms:created xsi:type="dcterms:W3CDTF">2021-01-15T17:40:50Z</dcterms:created>
  <dcterms:modified xsi:type="dcterms:W3CDTF">2021-01-15T18:28:45Z</dcterms:modified>
</cp:coreProperties>
</file>