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6169F-917A-4DC5-A6D7-BB4B179A3458}" v="485" dt="2021-01-04T13:16:27.033"/>
    <p1510:client id="{70669FB8-47E6-52F8-862C-20AEB3AA5517}" v="650" dt="2021-01-04T17:44:38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Strand 1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rgbClr val="FFFFFF"/>
                </a:solidFill>
                <a:cs typeface="Calibri"/>
              </a:rPr>
              <a:t>1.10 - </a:t>
            </a:r>
            <a:r>
              <a:rPr lang="en-US" sz="1700">
                <a:solidFill>
                  <a:srgbClr val="FFFFFF"/>
                </a:solidFill>
                <a:ea typeface="+mn-lt"/>
                <a:cs typeface="+mn-lt"/>
              </a:rPr>
              <a:t>Discuss and evaluate how globalisation and developments in technology impact on consumer choice and behaviour</a:t>
            </a:r>
            <a:endParaRPr lang="en-US" sz="1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E476A4-E575-42CC-9DF4-88FD70510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cs typeface="Calibri Light"/>
              </a:rPr>
              <a:t>TRANSNATIOAL COMPANIES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50E6-042C-41D7-8CD0-5F94BEDB7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Factors that attract TNC to a country 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Cheap raw material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Good Transport Links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Cheap labour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Access to markets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Low corporation tax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endParaRPr lang="en-US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032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466012E2-2E5E-4208-B59C-DA4FC44DC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8635" y="0"/>
            <a:ext cx="12220634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05F94A0D-DB2E-4487-BA31-9105C14D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0"/>
            <a:ext cx="1222063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CDED07-97AF-4E37-998C-D7265B7CA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57" y="3121701"/>
            <a:ext cx="3658053" cy="21601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IMPACT OF GLOBALISATION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A0E3BC-C0E6-4CDE-A3A6-49AC14B1C13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00503BA-3383-4E75-96E4-11F40BC3A8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502635"/>
              </p:ext>
            </p:extLst>
          </p:nvPr>
        </p:nvGraphicFramePr>
        <p:xfrm>
          <a:off x="6255702" y="1075939"/>
          <a:ext cx="5031847" cy="4319784"/>
        </p:xfrm>
        <a:graphic>
          <a:graphicData uri="http://schemas.openxmlformats.org/drawingml/2006/table">
            <a:tbl>
              <a:tblPr firstRow="1" firstCol="1" bandRow="1">
                <a:solidFill>
                  <a:srgbClr val="F7F7F7"/>
                </a:solidFill>
                <a:tableStyleId>{5C22544A-7EE6-4342-B048-85BDC9FD1C3A}</a:tableStyleId>
              </a:tblPr>
              <a:tblGrid>
                <a:gridCol w="2430631">
                  <a:extLst>
                    <a:ext uri="{9D8B030D-6E8A-4147-A177-3AD203B41FA5}">
                      <a16:colId xmlns:a16="http://schemas.microsoft.com/office/drawing/2014/main" val="2448197038"/>
                    </a:ext>
                  </a:extLst>
                </a:gridCol>
                <a:gridCol w="2601216">
                  <a:extLst>
                    <a:ext uri="{9D8B030D-6E8A-4147-A177-3AD203B41FA5}">
                      <a16:colId xmlns:a16="http://schemas.microsoft.com/office/drawing/2014/main" val="933607360"/>
                    </a:ext>
                  </a:extLst>
                </a:gridCol>
              </a:tblGrid>
              <a:tr h="431373">
                <a:tc>
                  <a:txBody>
                    <a:bodyPr/>
                    <a:lstStyle/>
                    <a:p>
                      <a:pPr algn="ctr"/>
                      <a:r>
                        <a:rPr lang="en-US" sz="1800" b="1" cap="all" spc="60" dirty="0">
                          <a:solidFill>
                            <a:schemeClr val="tx1"/>
                          </a:solidFill>
                          <a:effectLst/>
                        </a:rPr>
                        <a:t>Positive</a:t>
                      </a:r>
                    </a:p>
                  </a:txBody>
                  <a:tcPr marL="119826" marR="119826" marT="119826" marB="1198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cap="all" spc="60" dirty="0">
                          <a:solidFill>
                            <a:schemeClr val="tx1"/>
                          </a:solidFill>
                          <a:effectLst/>
                        </a:rPr>
                        <a:t>Negative</a:t>
                      </a:r>
                    </a:p>
                  </a:txBody>
                  <a:tcPr marL="119826" marR="119826" marT="119826" marB="1198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110693"/>
                  </a:ext>
                </a:extLst>
              </a:tr>
              <a:tr h="750908"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Employment – provides </a:t>
                      </a:r>
                      <a:endParaRPr lang="en-US"/>
                    </a:p>
                    <a:p>
                      <a:pPr marL="342900" lvl="0" indent="-342900">
                        <a:buNone/>
                      </a:pP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new news </a:t>
                      </a:r>
                    </a:p>
                  </a:txBody>
                  <a:tcPr marL="59913" marR="59913" marT="0" marB="7988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Benefits the rich more </a:t>
                      </a:r>
                      <a:endParaRPr lang="en-US"/>
                    </a:p>
                    <a:p>
                      <a:pPr marL="342900" lvl="0" indent="-34290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that the poor – 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sometimes poor </a:t>
                      </a:r>
                      <a:endParaRPr lang="en-US" dirty="0"/>
                    </a:p>
                    <a:p>
                      <a:pPr marL="342900" lvl="0" indent="-34290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countries can be exploited</a:t>
                      </a:r>
                      <a:endParaRPr lang="en-US"/>
                    </a:p>
                  </a:txBody>
                  <a:tcPr marL="59913" marR="59913" marT="0" marB="7988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741046"/>
                  </a:ext>
                </a:extLst>
              </a:tr>
              <a:tr h="1176955"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Spin off effects – TNC </a:t>
                      </a:r>
                      <a:endParaRPr lang="en-US"/>
                    </a:p>
                    <a:p>
                      <a:pPr marL="342900" lvl="0" indent="-342900">
                        <a:buNone/>
                      </a:pP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buy local material, use 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resource so they have </a:t>
                      </a:r>
                      <a:endParaRPr lang="en-US"/>
                    </a:p>
                    <a:p>
                      <a:pPr marL="342900" lvl="0" indent="-342900">
                        <a:buNone/>
                      </a:pP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to purchase from local </a:t>
                      </a:r>
                      <a:endParaRPr lang="en-US"/>
                    </a:p>
                    <a:p>
                      <a:pPr marL="342900" lvl="0" indent="-342900">
                        <a:buNone/>
                      </a:pP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businesses</a:t>
                      </a:r>
                      <a:endParaRPr lang="en-US" dirty="0"/>
                    </a:p>
                  </a:txBody>
                  <a:tcPr marL="59913" marR="59913" marT="0" marB="7988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Local Communities – </a:t>
                      </a:r>
                      <a:endParaRPr lang="en-US"/>
                    </a:p>
                    <a:p>
                      <a:pPr marL="342900" lvl="0" indent="-34290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Most companies sent </a:t>
                      </a:r>
                      <a:endParaRPr lang="en-US" dirty="0"/>
                    </a:p>
                    <a:p>
                      <a:pPr marL="342900" lvl="0" indent="-34290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back profit to home </a:t>
                      </a:r>
                      <a:endParaRPr lang="en-US" dirty="0"/>
                    </a:p>
                    <a:p>
                      <a:pPr marL="342900" lvl="0" indent="-34290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country and the local </a:t>
                      </a:r>
                      <a:endParaRPr lang="en-US"/>
                    </a:p>
                    <a:p>
                      <a:pPr marL="342900" lvl="0" indent="-34290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community will not </a:t>
                      </a:r>
                      <a:endParaRPr lang="en-US" dirty="0"/>
                    </a:p>
                    <a:p>
                      <a:pPr marL="342900" lvl="0" indent="-34290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benefit</a:t>
                      </a:r>
                      <a:endParaRPr lang="en-US" dirty="0"/>
                    </a:p>
                  </a:txBody>
                  <a:tcPr marL="59913" marR="59913" marT="0" marB="7988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309774"/>
                  </a:ext>
                </a:extLst>
              </a:tr>
              <a:tr h="431373"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New Experience – new </a:t>
                      </a:r>
                      <a:endParaRPr lang="en-US"/>
                    </a:p>
                    <a:p>
                      <a:pPr marL="342900" lvl="0" indent="-342900">
                        <a:buNone/>
                      </a:pP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products gives the 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consumer a choice</a:t>
                      </a:r>
                      <a:endParaRPr lang="en-US" dirty="0"/>
                    </a:p>
                  </a:txBody>
                  <a:tcPr marL="59913" marR="59913" marT="0" marB="7988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9913" marR="59913" marT="0" marB="7988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98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197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B744E5-ED52-4931-80B5-916ABFB22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100" b="1">
                <a:solidFill>
                  <a:srgbClr val="FFFFFF"/>
                </a:solidFill>
                <a:latin typeface="Calibri"/>
                <a:cs typeface="Calibri"/>
              </a:rPr>
              <a:t>THE INFLUENCE OF DEVELOPMENT OF ICT</a:t>
            </a:r>
            <a:r>
              <a:rPr lang="en-US" sz="410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endParaRPr lang="en-US" sz="41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E6029-3C5C-44D9-95E6-507360D4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ICT </a:t>
            </a:r>
            <a:r>
              <a:rPr lang="en-US" sz="2400" b="1" baseline="30000">
                <a:solidFill>
                  <a:srgbClr val="000000"/>
                </a:solidFill>
                <a:ea typeface="+mn-lt"/>
                <a:cs typeface="+mn-lt"/>
              </a:rPr>
              <a:t>Def        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This stand for Information Communication Technology 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ICT has increase </a:t>
            </a:r>
            <a:r>
              <a:rPr lang="en-US" sz="2400" err="1">
                <a:solidFill>
                  <a:srgbClr val="000000"/>
                </a:solidFill>
                <a:ea typeface="+mn-lt"/>
                <a:cs typeface="+mn-lt"/>
              </a:rPr>
              <a:t>globalisation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 by 1. increasing trade and investment. This is done by e-mill, internet and faster phone line.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2. This has resulted in it been easier for business to communicate, advertise and 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sell online all over the world. </a:t>
            </a:r>
            <a:endParaRPr lang="en-US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396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30C553-31E0-46F9-BAF0-1508338E8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WORDS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81E02-26EF-4407-BF19-474167374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Globalisation </a:t>
            </a:r>
            <a:r>
              <a:rPr lang="en-US" sz="20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This is the process by which the world become interconnected due to increases trade. </a:t>
            </a:r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Transnational </a:t>
            </a:r>
            <a:r>
              <a:rPr lang="en-US" sz="20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This is a company that has its head office (Parent Company) in one country but also has subsidiaries around the world 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Subsidiary </a:t>
            </a:r>
            <a:r>
              <a:rPr lang="en-US" sz="20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This is a branch of business or a company that is controlled by a parent company </a:t>
            </a:r>
          </a:p>
          <a:p>
            <a:pPr marL="0" indent="0">
              <a:buNone/>
            </a:pP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Delivery Systems </a:t>
            </a:r>
            <a:r>
              <a:rPr lang="en-US" sz="20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This refers to how the product gets transported from the manufacture to the consumer </a:t>
            </a:r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354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0F42CC-0375-4E95-AB44-5A9A8D01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WORDS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F8094-993C-450E-97BE-F6978CFD4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Foreign Direct Investment </a:t>
            </a:r>
            <a:r>
              <a:rPr lang="en-US" sz="20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This is when a foreign company set ups a subsidiary of their parent company in Ireland or another country. It is also known as FDI and is called inward investment. </a:t>
            </a:r>
            <a:endParaRPr lang="en-US" sz="20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Transnational Company </a:t>
            </a:r>
            <a:r>
              <a:rPr lang="en-US" sz="20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This is when a company has their head office on one country and also operated is several different countries </a:t>
            </a:r>
          </a:p>
          <a:p>
            <a:pPr marL="0" indent="0">
              <a:buNone/>
            </a:pP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Repatriation of Profits </a:t>
            </a:r>
            <a:r>
              <a:rPr lang="en-US" sz="20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This is when a TNC send their profits back to their home country </a:t>
            </a:r>
          </a:p>
          <a:p>
            <a:pPr marL="0" indent="0">
              <a:buNone/>
            </a:pP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ICT </a:t>
            </a:r>
            <a:r>
              <a:rPr lang="en-US" sz="20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This stand for Information Communication Technology </a:t>
            </a:r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26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4F6A26-AC1F-460E-B46E-D8FBDFDD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100" b="1">
                <a:solidFill>
                  <a:srgbClr val="FFFFFF"/>
                </a:solidFill>
                <a:cs typeface="Calibri Light"/>
              </a:rPr>
              <a:t>GLOBALISATION</a:t>
            </a:r>
            <a:endParaRPr lang="en-US" sz="4100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6D557-9C32-4231-A9D0-B411F4DF6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Globalisation </a:t>
            </a:r>
            <a:r>
              <a:rPr lang="en-US" sz="24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This is the process by which the world become interconnected due to increases trade. 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Globalisation has resulted in 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Increase international Trade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Greater dependence on a global economy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Freer movement of Capital and Goods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Big companies trading all over the world and treating it as one market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114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F4188B-A004-4348-9EA0-F7F580DD5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  <a:cs typeface="Calibri Light"/>
              </a:rPr>
              <a:t>DEVELOPMENT OF GLOBALISATION</a:t>
            </a:r>
            <a:endParaRPr lang="en-US" sz="41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C122-81F1-4040-B714-836AE33ED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Countries have been trading with each other for 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hundreds of years. This trade has increase due to 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The industrial revolution made if cheaper to produce goods and with increase in population is meant there was a demand for these goods</a:t>
            </a:r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The construction of the Suez and panama canal made it quicker to transport goods</a:t>
            </a:r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The telephone made it easier for business to communication internationally with each other</a:t>
            </a:r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The invention of airplanes made it easier and quicker to transport goods internationally</a:t>
            </a:r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0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5315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F4188B-A004-4348-9EA0-F7F580DD5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  <a:cs typeface="Calibri Light"/>
              </a:rPr>
              <a:t>DEVELOPMENT OF GLOBALISATION</a:t>
            </a:r>
            <a:endParaRPr lang="en-US" sz="41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C122-81F1-4040-B714-836AE33ED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Electricity resulted in goods be made quicker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Agreement between countries were set up to trade freely, opening new markets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The Use of TV made advertising easier and increase the demand for a product worldwide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The invention of emails, computers and the internet makes it easier to communicated, advertise and sell goods and service worldwide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600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321929-FAAE-41ED-8BCA-19535B35C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  <a:cs typeface="Calibri Light"/>
              </a:rPr>
              <a:t>REASON FOR GLOBALISATION</a:t>
            </a:r>
            <a:endParaRPr lang="en-US" sz="41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0BFE9-C973-4614-9241-3DCAA3668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The following are some of the reason that have helped the </a:t>
            </a:r>
            <a:r>
              <a:rPr lang="en-US" sz="2400" dirty="0" err="1">
                <a:solidFill>
                  <a:srgbClr val="000000"/>
                </a:solidFill>
                <a:ea typeface="+mn-lt"/>
                <a:cs typeface="+mn-lt"/>
              </a:rPr>
              <a:t>Globalisation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process </a:t>
            </a:r>
            <a:endParaRPr lang="en-US" sz="240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Improvement in Technology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Consumer Demands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Economic of scale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Freedom of Trade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rgbClr val="000000"/>
                </a:solidFill>
                <a:ea typeface="+mn-lt"/>
                <a:cs typeface="+mn-lt"/>
              </a:rPr>
              <a:t>Labour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availability and skills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Decreased transport Costs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Transport Improvements</a:t>
            </a:r>
          </a:p>
          <a:p>
            <a:endParaRPr lang="en-US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104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66012E2-2E5E-4208-B59C-DA4FC44DC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8635" y="0"/>
            <a:ext cx="12220634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5F94A0D-DB2E-4487-BA31-9105C14D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0"/>
            <a:ext cx="1222063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53632F-D76E-483E-ABC1-DD62A53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57" y="3121701"/>
            <a:ext cx="3658053" cy="21601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DELIVERY SYSTEMS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BBC34B-6A32-4E31-AEEF-F70281645747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F605374-CDA5-451A-8A4D-7CB176AD1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861061"/>
              </p:ext>
            </p:extLst>
          </p:nvPr>
        </p:nvGraphicFramePr>
        <p:xfrm>
          <a:off x="6370721" y="966839"/>
          <a:ext cx="5031848" cy="495213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669278">
                  <a:extLst>
                    <a:ext uri="{9D8B030D-6E8A-4147-A177-3AD203B41FA5}">
                      <a16:colId xmlns:a16="http://schemas.microsoft.com/office/drawing/2014/main" val="4045508939"/>
                    </a:ext>
                  </a:extLst>
                </a:gridCol>
                <a:gridCol w="1607073">
                  <a:extLst>
                    <a:ext uri="{9D8B030D-6E8A-4147-A177-3AD203B41FA5}">
                      <a16:colId xmlns:a16="http://schemas.microsoft.com/office/drawing/2014/main" val="2984808827"/>
                    </a:ext>
                  </a:extLst>
                </a:gridCol>
                <a:gridCol w="1755497">
                  <a:extLst>
                    <a:ext uri="{9D8B030D-6E8A-4147-A177-3AD203B41FA5}">
                      <a16:colId xmlns:a16="http://schemas.microsoft.com/office/drawing/2014/main" val="2410818856"/>
                    </a:ext>
                  </a:extLst>
                </a:gridCol>
              </a:tblGrid>
              <a:tr h="636771">
                <a:tc>
                  <a:txBody>
                    <a:bodyPr/>
                    <a:lstStyle/>
                    <a:p>
                      <a:pPr algn="ctr"/>
                      <a:r>
                        <a:rPr lang="en-US" sz="1400" b="1" cap="all" spc="60" dirty="0">
                          <a:solidFill>
                            <a:schemeClr val="tx1"/>
                          </a:solidFill>
                          <a:effectLst/>
                        </a:rPr>
                        <a:t>Delivery System</a:t>
                      </a:r>
                    </a:p>
                  </a:txBody>
                  <a:tcPr marL="98072" marR="98072" marT="98072" marB="980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cap="all" spc="60" dirty="0">
                          <a:solidFill>
                            <a:schemeClr val="tx1"/>
                          </a:solidFill>
                          <a:effectLst/>
                        </a:rPr>
                        <a:t>Advantages</a:t>
                      </a:r>
                    </a:p>
                  </a:txBody>
                  <a:tcPr marL="98072" marR="98072" marT="98072" marB="980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cap="all" spc="60" dirty="0">
                          <a:solidFill>
                            <a:schemeClr val="tx1"/>
                          </a:solidFill>
                          <a:effectLst/>
                        </a:rPr>
                        <a:t>Disadvantages</a:t>
                      </a:r>
                    </a:p>
                  </a:txBody>
                  <a:tcPr marL="98072" marR="98072" marT="98072" marB="98072"/>
                </a:tc>
                <a:extLst>
                  <a:ext uri="{0D108BD9-81ED-4DB2-BD59-A6C34878D82A}">
                    <a16:rowId xmlns:a16="http://schemas.microsoft.com/office/drawing/2014/main" val="554433484"/>
                  </a:ext>
                </a:extLst>
              </a:tr>
              <a:tr h="1120838">
                <a:tc>
                  <a:txBody>
                    <a:bodyPr/>
                    <a:lstStyle/>
                    <a:p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Road</a:t>
                      </a:r>
                    </a:p>
                  </a:txBody>
                  <a:tcPr marL="49036" marR="49036" marT="0" marB="65381"/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1. Door to door </a:t>
                      </a:r>
                      <a:endParaRPr lang="en-US" sz="1400"/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deliveries</a:t>
                      </a:r>
                    </a:p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2. Mim. Handling of 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goods</a:t>
                      </a:r>
                      <a:endParaRPr lang="en-US" sz="1400"/>
                    </a:p>
                  </a:txBody>
                  <a:tcPr marL="49036" marR="49036" marT="0" marB="65381"/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1. Traffic congestion</a:t>
                      </a:r>
                    </a:p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2. Not good for the #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environment</a:t>
                      </a:r>
                      <a:endParaRPr lang="en-US" sz="1400"/>
                    </a:p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3. Not suitable for 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bulky goods</a:t>
                      </a:r>
                      <a:endParaRPr lang="en-US" sz="1400"/>
                    </a:p>
                  </a:txBody>
                  <a:tcPr marL="49036" marR="49036" marT="0" marB="65381"/>
                </a:tc>
                <a:extLst>
                  <a:ext uri="{0D108BD9-81ED-4DB2-BD59-A6C34878D82A}">
                    <a16:rowId xmlns:a16="http://schemas.microsoft.com/office/drawing/2014/main" val="2077613932"/>
                  </a:ext>
                </a:extLst>
              </a:tr>
              <a:tr h="915895">
                <a:tc>
                  <a:txBody>
                    <a:bodyPr/>
                    <a:lstStyle/>
                    <a:p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Rail</a:t>
                      </a:r>
                    </a:p>
                  </a:txBody>
                  <a:tcPr marL="49036" marR="49036" marT="0" marB="65381"/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1. Suitable for bulky </a:t>
                      </a:r>
                      <a:endParaRPr lang="en-US" sz="1400"/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goods</a:t>
                      </a:r>
                    </a:p>
                  </a:txBody>
                  <a:tcPr marL="49036" marR="49036" marT="0" marB="65381"/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1. Not flexible- fixed </a:t>
                      </a:r>
                      <a:endParaRPr lang="en-US" sz="1400"/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timetable</a:t>
                      </a:r>
                    </a:p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2. Not every town has 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a railway station</a:t>
                      </a:r>
                      <a:endParaRPr lang="en-US" sz="14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9036" marR="49036" marT="0" marB="65381"/>
                </a:tc>
                <a:extLst>
                  <a:ext uri="{0D108BD9-81ED-4DB2-BD59-A6C34878D82A}">
                    <a16:rowId xmlns:a16="http://schemas.microsoft.com/office/drawing/2014/main" val="1637993617"/>
                  </a:ext>
                </a:extLst>
              </a:tr>
              <a:tr h="1325781">
                <a:tc>
                  <a:txBody>
                    <a:bodyPr/>
                    <a:lstStyle/>
                    <a:p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Sea</a:t>
                      </a:r>
                    </a:p>
                  </a:txBody>
                  <a:tcPr marL="49036" marR="49036" marT="0" marB="65381"/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1. Suitable for</a:t>
                      </a:r>
                      <a:endParaRPr lang="en-US" sz="1400" cap="none" spc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transporting </a:t>
                      </a:r>
                      <a:endParaRPr lang="en-US" sz="1400" cap="none" spc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of bulky goods 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worldwide</a:t>
                      </a:r>
                      <a:endParaRPr lang="en-US" sz="1400"/>
                    </a:p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2. Cheaper than air</a:t>
                      </a:r>
                    </a:p>
                  </a:txBody>
                  <a:tcPr marL="49036" marR="49036" marT="0" marB="65381"/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1. Slow</a:t>
                      </a:r>
                    </a:p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2. Weather condition 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can cause delays</a:t>
                      </a:r>
                      <a:endParaRPr lang="en-US" sz="1400" cap="none" spc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3. Must link with </a:t>
                      </a:r>
                      <a:endParaRPr lang="en-US" sz="1400"/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other forms of </a:t>
                      </a:r>
                      <a:endParaRPr lang="en-US" sz="1400"/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transport (Road)</a:t>
                      </a:r>
                      <a:endParaRPr lang="en-US" sz="14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9036" marR="49036" marT="0" marB="65381"/>
                </a:tc>
                <a:extLst>
                  <a:ext uri="{0D108BD9-81ED-4DB2-BD59-A6C34878D82A}">
                    <a16:rowId xmlns:a16="http://schemas.microsoft.com/office/drawing/2014/main" val="1384028715"/>
                  </a:ext>
                </a:extLst>
              </a:tr>
              <a:tr h="915895">
                <a:tc>
                  <a:txBody>
                    <a:bodyPr/>
                    <a:lstStyle/>
                    <a:p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Air</a:t>
                      </a:r>
                    </a:p>
                  </a:txBody>
                  <a:tcPr marL="49036" marR="49036" marT="0" marB="65381"/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1.Fast</a:t>
                      </a:r>
                    </a:p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2. Suitable for </a:t>
                      </a: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perishable goods</a:t>
                      </a:r>
                      <a:endParaRPr lang="en-US" sz="1400"/>
                    </a:p>
                  </a:txBody>
                  <a:tcPr marL="49036" marR="49036" marT="0" marB="65381"/>
                </a:tc>
                <a:tc>
                  <a:txBody>
                    <a:bodyPr/>
                    <a:lstStyle/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1. Expensive</a:t>
                      </a:r>
                    </a:p>
                    <a:p>
                      <a:pPr marL="342900" lvl="0" indent="-342900"/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1. Must link with </a:t>
                      </a:r>
                      <a:endParaRPr lang="en-US" sz="1400" cap="none" spc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other forms</a:t>
                      </a:r>
                      <a:endParaRPr lang="en-US" sz="1400" cap="none" spc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of transport (Road)</a:t>
                      </a:r>
                      <a:endParaRPr lang="en-US" sz="14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9036" marR="49036" marT="0" marB="65381"/>
                </a:tc>
                <a:extLst>
                  <a:ext uri="{0D108BD9-81ED-4DB2-BD59-A6C34878D82A}">
                    <a16:rowId xmlns:a16="http://schemas.microsoft.com/office/drawing/2014/main" val="501941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78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E476A4-E575-42CC-9DF4-88FD70510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cs typeface="Calibri Light"/>
              </a:rPr>
              <a:t>TRANSNATIOAL COMPANIES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50E6-042C-41D7-8CD0-5F94BEDB7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Foreign Direct Investment </a:t>
            </a:r>
            <a:r>
              <a:rPr lang="en-US" sz="24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This is when a foreign company set ups a subsidiary of their parent company in Ireland or another country. It is also known as FDI and is called inward investment. 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Transnational Company </a:t>
            </a:r>
            <a:r>
              <a:rPr lang="en-US" sz="2400" b="1" baseline="30000">
                <a:solidFill>
                  <a:srgbClr val="000000"/>
                </a:solidFill>
                <a:ea typeface="+mn-lt"/>
                <a:cs typeface="+mn-lt"/>
              </a:rPr>
              <a:t>Def 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This is when a company has their head office on one country and also operated is several different countries 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4901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Strand 1</vt:lpstr>
      <vt:lpstr>KEY WORDS</vt:lpstr>
      <vt:lpstr>KEY WORDS</vt:lpstr>
      <vt:lpstr>GLOBALISATION</vt:lpstr>
      <vt:lpstr>DEVELOPMENT OF GLOBALISATION</vt:lpstr>
      <vt:lpstr>DEVELOPMENT OF GLOBALISATION</vt:lpstr>
      <vt:lpstr>REASON FOR GLOBALISATION</vt:lpstr>
      <vt:lpstr>DELIVERY SYSTEMS</vt:lpstr>
      <vt:lpstr>TRANSNATIOAL COMPANIES</vt:lpstr>
      <vt:lpstr>TRANSNATIOAL COMPANIES</vt:lpstr>
      <vt:lpstr>IMPACT OF GLOBALISATION</vt:lpstr>
      <vt:lpstr>THE INFLUENCE OF DEVELOPMENT OF ICT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Strand 1</dc:title>
  <dc:creator/>
  <cp:lastModifiedBy/>
  <cp:revision>271</cp:revision>
  <dcterms:created xsi:type="dcterms:W3CDTF">2021-01-04T13:08:59Z</dcterms:created>
  <dcterms:modified xsi:type="dcterms:W3CDTF">2021-01-04T17:46:06Z</dcterms:modified>
</cp:coreProperties>
</file>